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84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2" Target="../slideLayouts/slideLayout4.xml" Type="http://schemas.openxmlformats.org/officeDocument/2006/relationships/slideLayout"/><Relationship Id="rId1" Target="../media/image5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 ?><Relationships xmlns="http://schemas.openxmlformats.org/package/2006/relationships"><Relationship Id="rId2" Target="../slideLayouts/slideLayout2.xml" Type="http://schemas.openxmlformats.org/officeDocument/2006/relationships/slideLayout"/><Relationship Id="rId1" Target="../media/image7.jpeg" Type="http://schemas.openxmlformats.org/officeDocument/2006/relationships/image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 ?><Relationships xmlns="http://schemas.openxmlformats.org/package/2006/relationships"><Relationship Id="rId2" Target="../slideLayouts/slideLayout4.xml" Type="http://schemas.openxmlformats.org/officeDocument/2006/relationships/slideLayout"/><Relationship Id="rId1" Target="../media/image3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 ?><Relationships xmlns="http://schemas.openxmlformats.org/package/2006/relationships"><Relationship Id="rId2" Target="../slideLayouts/slideLayout2.xml" Type="http://schemas.openxmlformats.org/officeDocument/2006/relationships/slideLayout"/><Relationship Id="rId1" Target="../media/image4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1850" y="1030605"/>
            <a:ext cx="10515600" cy="3531870"/>
          </a:xfrm>
        </p:spPr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ЮГОЗАПАДЕН УНИВЕРСИТЕТ</a:t>
            </a:r>
            <a:b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bg-BG" altLang="en-US" sz="2800" i="1">
                <a:latin typeface="Times New Roman" panose="02020603050405020304" charset="0"/>
                <a:cs typeface="Times New Roman" panose="02020603050405020304" charset="0"/>
              </a:rPr>
              <a:t>“Неофит Рилски”</a:t>
            </a:r>
            <a:br>
              <a:rPr lang="bg-BG" altLang="en-US" sz="2800" i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ФАКУЛТЕТ ПО ПЕДАГОГИКА</a:t>
            </a:r>
            <a:b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Разработка по:</a:t>
            </a:r>
            <a:b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bg-BG" altLang="en-US" sz="2800" i="1">
                <a:latin typeface="Times New Roman" panose="02020603050405020304" charset="0"/>
                <a:cs typeface="Times New Roman" panose="02020603050405020304" charset="0"/>
              </a:rPr>
              <a:t>МЕТОДИКА НА ОБУЧЕНИЕТО ПО БЪЛГАРСКИ ЕЗИК И ЛИТЕРАТУРА В НАЧАЛНИТЕ КЛАСОВЕ</a:t>
            </a:r>
            <a:br>
              <a:rPr lang="bg-BG" altLang="en-US" sz="2800" i="1">
                <a:latin typeface="Times New Roman" panose="02020603050405020304" charset="0"/>
                <a:cs typeface="Times New Roman" panose="02020603050405020304" charset="0"/>
              </a:rPr>
            </a:br>
            <a:endParaRPr lang="bg-BG" altLang="en-US" sz="2800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 Placeholder 5"/>
          <p:cNvSpPr>
            <a:spLocks noGrp="1" noChangeArrowheads="1"/>
          </p:cNvSpPr>
          <p:nvPr>
            <p:ph type="body" idx="1"/>
          </p:nvPr>
        </p:nvSpPr>
        <p:spPr>
          <a:xfrm>
            <a:off x="831850" y="5187950"/>
            <a:ext cx="10515600" cy="1409065"/>
          </a:xfrm>
        </p:spPr>
        <p:txBody>
          <a:bodyPr/>
          <a:p>
            <a:r>
              <a:rPr lang="bg-BG" altLang="en-US" sz="1800">
                <a:latin typeface="Times New Roman" panose="02020603050405020304" charset="0"/>
                <a:cs typeface="Times New Roman" panose="02020603050405020304" charset="0"/>
              </a:rPr>
              <a:t>Изготвил : Веселина Попстоева Цонева               Проверил: Гл. ас. д-р Ива Стаменова</a:t>
            </a:r>
            <a:endParaRPr lang="bg-BG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1800">
                <a:latin typeface="Times New Roman" panose="02020603050405020304" charset="0"/>
                <a:cs typeface="Times New Roman" panose="02020603050405020304" charset="0"/>
              </a:rPr>
              <a:t>Ф.№ 18200322018</a:t>
            </a:r>
            <a:endParaRPr lang="bg-BG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1800">
                <a:latin typeface="Times New Roman" panose="02020603050405020304" charset="0"/>
                <a:cs typeface="Times New Roman" panose="02020603050405020304" charset="0"/>
              </a:rPr>
              <a:t>ПНУП - задочно</a:t>
            </a:r>
            <a:endParaRPr lang="bg-BG" altLang="en-US" sz="1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1800">
                <a:latin typeface="Times New Roman" panose="02020603050405020304" charset="0"/>
                <a:cs typeface="Times New Roman" panose="02020603050405020304" charset="0"/>
              </a:rPr>
              <a:t>четвърти курс</a:t>
            </a:r>
            <a:endParaRPr lang="bg-BG" altLang="en-US" sz="1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10000">
        <p:wedge/>
        <p:sndAc>
          <p:stSnd>
            <p:snd r:embed="rId1" name="breeze.wav"/>
          </p:stSnd>
        </p:sndAc>
      </p:transition>
    </mc:Choice>
    <mc:Fallback>
      <p:transition advTm="10000">
        <p:wedge/>
        <p:sndAc>
          <p:stSnd>
            <p:snd r:embed="rId1" name="breeze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Трудно се възприемат особеностите на компонентите на приказката като: език, жанр и композиция. Учителят насочва вниманието на учениците най-вече към епитета, повторението, сравнението и метафората. При народните приказки се срещат най-вече характерните фолклорни особености, като честа употреба на устойчиви словосъчетания в речта на героите, както и такива, които да изразят поуката</a:t>
            </a:r>
            <a:r>
              <a:rPr lang="bg-BG" altLang="en-US"/>
              <a:t>. </a:t>
            </a:r>
            <a:endParaRPr lang="bg-BG" altLang="en-US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По време на беседата, учителят и учениците проследяват развитието на действието и постъпките на героите, изясняват се мотивите за поведението им, открива се ролята на езиковите средства и похвати за изграждането на художествената образност на приказката.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97600" y="1344930"/>
            <a:ext cx="4234180" cy="4285615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685"/>
            <a:ext cx="10972800" cy="582613"/>
          </a:xfrm>
        </p:spPr>
        <p:txBody>
          <a:bodyPr/>
          <a:p>
            <a:pPr algn="ctr"/>
            <a:r>
              <a:rPr lang="bg-BG" altLang="en-US">
                <a:latin typeface="Times New Roman" panose="02020603050405020304" charset="0"/>
                <a:cs typeface="Times New Roman" panose="02020603050405020304" charset="0"/>
              </a:rPr>
              <a:t>Разказа</a:t>
            </a:r>
            <a:endParaRPr lang="bg-BG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С помощта на създадените художествени образи от автора в разказа, учениците получават информация за действителността отразена в него. По предварително поставена задача, учениците научават повече информация за автора под формата на кратка биографична справка.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GB" sz="2800">
                <a:latin typeface="Times New Roman" panose="02020603050405020304" charset="0"/>
                <a:cs typeface="Times New Roman" panose="02020603050405020304" charset="0"/>
              </a:rPr>
              <a:t>Изучаване на разказ в първи - четвърти клас</a:t>
            </a:r>
            <a:endParaRPr lang="bg-BG" altLang="en-GB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За да улесни учениците в ориентирането им в сюжета, в първи клас, учителя разделя разказа на епизоди. Случва се някои от епизодите в разказа от читанката да съвпадат с абзаци, поради краткостта на литературната творба. 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По- голямите ученици от втори- четвърти клас са по-самостоятелни в проследяването на действието. Учителя ръководи хода на беседата в посока да се открият правилно особеностите на сюжета, да няма произволно насичане на разказа на части от учениците, несъвпадащи с епизодите от него, наблюдават се образите и действията на героите, на езика в творбата.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Учениците постепенно се убеждават, че в разказа в центъра на повествованието стои човекът с неговите възгледи и убеждения, както и с характерните му черти, който е представен в развитието и взаимоотношенията му със заобикалящия го свят.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8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Басня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pPr marL="0" indent="0" algn="l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Баснята е кратко епическо литературно произведение с изобличително и поучително съдържание.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Content Placeholder 3" descr="lisica_i_vorona_kartinki_139_3105353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722370" y="3129915"/>
            <a:ext cx="5384800" cy="3445510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При изучаване на басни, учителят насочва вниманието на учениците да откриват мотивите за поведението на героите. При извършване на наблюдение над образите на героите е важно да се открие ролята на иносказателността, на алегорията. При изучаването на басня алегорията се разкрива. Акцента е върху поведението и качествата на животните, на предметите, които са герои се крият човешките недостатъци, които се осмиват. Разкриването на алегорията, води до подтекста на баснята, която е от осмиването до поуката, която да се вземе.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По време на изучаване на басня в трети и четвърти клас особено внимание се обръща на алегорията като похват, използван от автора на баснята, за да осмее дадено човешко качество. Учителят постепенно убеждава децата, че баснята е литературно произведение за герои, които са предмети или животни, като се осмиват, разобличават човешки недостатъци. В баснята има поука, която се намира в началото или в края на произведението. Баснята е кратка като обем, тя може да бъде в стихотворна или в прозаична форма.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Лирическо произведение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Лирическото произведение е стихотворението, то е безсюжетно. При изучаването на лирическо произведение се проследява движението на чувството.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В началния етап на образованието вниманието на учениците се насочва към някои от художествените похвати и средства, свързани с емоциите на стихотворната реч, като: епитет, олицетворение, сравнение и повторение.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По време на анализа на лирическото произведение, учителят насочва вниманието на учениците си към присъствието на автора, чрез думите, образи и художествените средства и похвати. При изучаването на лирическото произведение важно място заемат и научаването на нови думи и тяхното значение.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1850" y="746125"/>
            <a:ext cx="10515600" cy="3309620"/>
          </a:xfrm>
        </p:spPr>
        <p:txBody>
          <a:bodyPr/>
          <a:p>
            <a:pPr algn="ctr"/>
            <a:r>
              <a:rPr lang="bg-BG" altLang="en-GB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Тема №4</a:t>
            </a:r>
            <a:br>
              <a:rPr lang="bg-BG" altLang="en-GB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br>
              <a:rPr lang="bg-BG" altLang="en-GB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Художествената литература като учебен предмет в първи - четвърти клас</a:t>
            </a:r>
            <a:br>
              <a:rPr lang="bg-BG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endParaRPr 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194810"/>
            <a:ext cx="10515600" cy="1894840"/>
          </a:xfrm>
        </p:spPr>
        <p:txBody>
          <a:bodyPr/>
          <a:p>
            <a:pPr marL="0" indent="0" algn="ctr">
              <a:buNone/>
            </a:pPr>
            <a:endParaRPr lang="bg-BG" altLang="en-US"/>
          </a:p>
          <a:p>
            <a:pPr marL="0" indent="0" algn="ctr">
              <a:buNone/>
            </a:pPr>
            <a:endParaRPr lang="bg-BG" altLang="en-US"/>
          </a:p>
          <a:p>
            <a:pPr marL="0" indent="0" algn="ctr">
              <a:buNone/>
            </a:pPr>
            <a:endParaRPr lang="bg-BG" altLang="en-US"/>
          </a:p>
        </p:txBody>
      </p:sp>
    </p:spTree>
  </p:cSld>
  <p:clrMapOvr>
    <a:masterClrMapping/>
  </p:clrMapOvr>
  <p:transition advTm="5000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Народна песен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Чрез изучаването на народна песен, учениците научават повече за бита и ценностите на народа. За успешното научаване на народна песен, учениците е добре вече да са натрупали на определено равнище познания за фолклора чрез приказки, пословици, поговорки, гатанки и др.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Акценти при народната песен в началните класове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В първи клас акцент се поставя върху: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Разпознаване на приказка, гатанка, разказ, стихотворение;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Правилно четене и разбиране на художествените и нехудожествени текстове;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Даване на кратки отговори свързани с произведението;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Устно преразказване на достъпни за възрастта кратки народни приказки, разкази;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Рецитиране наизуст кратки стихотворения;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Ориентиране в случката в произведението. 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Във втори клас акцент се поставя върху: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Разграничаване на изучавани или самостоятелно прочетени текстове;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Разпознава басня, и осмиването и човешките недостатъци;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Осмисля текста на народната песен като фолклорно произведение;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Познава литературни и фолклорни произведения, посветени на България, приятелството, празниците и знанието.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0340"/>
            <a:ext cx="10972800" cy="582613"/>
          </a:xfrm>
        </p:spPr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 трети клас акцент се поставя върху:</a:t>
            </a:r>
            <a:endParaRPr 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Участие на учениците в обсъждането на фрагменти от литературното произведение, проследяване на взаимоотношенията на героите;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Изразително четене с разбиране;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Откриване на нравственни ценности в произведенията;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Осмисляне на текста, разграничаване на художествен и нехудожествен текст, откриване на описания на външния вид на героите, пейзажа, обстановката.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В четвърти клас акцент се поставя върху: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Учениците разпознават диалог и монолог;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Откриват връзки между мотивите и действията;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Разпознават легендата като жанр;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Откриват взаимовръзката между епизодите в развитието на действието;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Познават съдържанието на значими произведенияна класиката и съвременната литература за деца.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Упражнние №1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Читанка за втори клас, издател: Просвета плюс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Басня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“ Овчарчето и вълкът ”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Разкажи каква шега е измислило овчарчето?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Получило ли помощ, когато наистина имало нужда?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Какво бихте направили на неговото място?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Каква е поуката от баснята на Езоп?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Упражнение №2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/>
              <a:t>Посочете верния отговор.</a:t>
            </a:r>
            <a:endParaRPr lang="bg-BG" altLang="en-US" sz="2800"/>
          </a:p>
          <a:p>
            <a:pPr marL="0" indent="0">
              <a:buNone/>
            </a:pPr>
            <a:endParaRPr lang="bg-BG" altLang="en-US" sz="2800"/>
          </a:p>
          <a:p>
            <a:pPr marL="0" indent="0">
              <a:buNone/>
            </a:pPr>
            <a:r>
              <a:rPr lang="bg-BG" altLang="en-US" sz="2800"/>
              <a:t>1. На ...... кръката са къси?</a:t>
            </a:r>
            <a:endParaRPr lang="bg-BG" altLang="en-US" sz="2800"/>
          </a:p>
          <a:p>
            <a:pPr marL="0" indent="0">
              <a:buNone/>
            </a:pPr>
            <a:r>
              <a:rPr lang="bg-BG" altLang="en-US" sz="2800"/>
              <a:t>   а) на овцата;</a:t>
            </a:r>
            <a:endParaRPr lang="bg-BG" altLang="en-US" sz="2800"/>
          </a:p>
          <a:p>
            <a:pPr marL="0" indent="0">
              <a:buNone/>
            </a:pPr>
            <a:r>
              <a:rPr lang="bg-BG" altLang="en-US" sz="2800"/>
              <a:t>   б) на овчарчето;</a:t>
            </a:r>
            <a:endParaRPr lang="bg-BG" altLang="en-US" sz="2800"/>
          </a:p>
          <a:p>
            <a:pPr marL="0" indent="0">
              <a:buNone/>
            </a:pPr>
            <a:r>
              <a:rPr lang="bg-BG" altLang="en-US" sz="2800"/>
              <a:t>   в) на лъжата.</a:t>
            </a:r>
            <a:endParaRPr lang="bg-BG" altLang="en-US" sz="280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Упражнение №3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1. Какво е лъжата?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    а) лъжата е, когато някой казва нещо, което не е истина;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    б) лъжата е, когато някой казва истината.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2. </a:t>
            </a: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Защо не трябва да лъжем?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а) защото, на лъжеца никой не му вярва дори и да казва истината;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б) защото, който лъже ще му порасне носа.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66675"/>
            <a:ext cx="10972800" cy="1107440"/>
          </a:xfrm>
        </p:spPr>
        <p:txBody>
          <a:bodyPr/>
          <a:p>
            <a:pPr algn="ctr"/>
            <a:br>
              <a:rPr lang="bg-BG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br>
              <a:rPr lang="bg-BG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bg-BG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Читанка за втори клас, издател: Просвета плюс</a:t>
            </a:r>
            <a:br>
              <a:rPr lang="bg-BG" altLang="en-US" sz="24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bg-BG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Басня</a:t>
            </a:r>
            <a:br>
              <a:rPr lang="bg-BG" altLang="en-US" sz="24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bg-BG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 Овчарчето и вълкът ”</a:t>
            </a:r>
            <a:br>
              <a:rPr lang="bg-BG" altLang="en-US">
                <a:latin typeface="Times New Roman" panose="02020603050405020304" charset="0"/>
                <a:cs typeface="Times New Roman" panose="02020603050405020304" charset="0"/>
              </a:rPr>
            </a:b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530350"/>
            <a:ext cx="10972800" cy="4597400"/>
          </a:xfrm>
        </p:spPr>
        <p:txBody>
          <a:bodyPr/>
          <a:p>
            <a:endParaRPr lang="en-US"/>
          </a:p>
        </p:txBody>
      </p:sp>
      <p:pic>
        <p:nvPicPr>
          <p:cNvPr id="2" name="Picture 1" descr="2021-10-05 (1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6205" y="1530985"/>
            <a:ext cx="4625340" cy="4596765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bg-BG" altLang="en-US" sz="4000">
                <a:latin typeface="Times New Roman" panose="02020603050405020304" charset="0"/>
                <a:cs typeface="Times New Roman" panose="02020603050405020304" charset="0"/>
              </a:rPr>
              <a:t>Благодаря ви!</a:t>
            </a:r>
            <a:endParaRPr lang="bg-BG" alt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bg-BG" altLang="en-US">
                <a:latin typeface="Times New Roman" panose="02020603050405020304" charset="0"/>
                <a:cs typeface="Times New Roman" panose="02020603050405020304" charset="0"/>
              </a:rPr>
              <a:t>От Веселина Попстоева Цонева</a:t>
            </a:r>
            <a:endParaRPr lang="bg-BG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635000"/>
            <a:ext cx="10515600" cy="2861945"/>
          </a:xfrm>
        </p:spPr>
        <p:txBody>
          <a:bodyPr/>
          <a:p>
            <a:r>
              <a:rPr lang="bg-BG" altLang="en-US" sz="2800" i="1"/>
              <a:t>“</a:t>
            </a:r>
            <a:r>
              <a:rPr lang="bg-BG" altLang="en-US" sz="2800" i="1">
                <a:latin typeface="Times New Roman" panose="02020603050405020304" charset="0"/>
                <a:cs typeface="Times New Roman" panose="02020603050405020304" charset="0"/>
              </a:rPr>
              <a:t>Тези, които носят светлина на другите, никога не остават на тъмно”</a:t>
            </a:r>
            <a:endParaRPr lang="bg-BG" altLang="en-US" sz="2800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bg-BG" altLang="en-US" i="1"/>
          </a:p>
          <a:p>
            <a:endParaRPr lang="bg-BG" altLang="en-US" i="1"/>
          </a:p>
          <a:p>
            <a:r>
              <a:rPr lang="bg-BG" altLang="en-US" i="1">
                <a:latin typeface="Times New Roman" panose="02020603050405020304" charset="0"/>
                <a:cs typeface="Times New Roman" panose="02020603050405020304" charset="0"/>
              </a:rPr>
              <a:t>“Питър Пан”, Дж. М. Бари</a:t>
            </a:r>
            <a:endParaRPr lang="bg-BG" altLang="en-US" i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7000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Обучението на малките ученици по литература е сложен и динамичен процес, сложността му произтича от връзките и взаимодействията с учебните програми по другите предмети, както и отношениета в акта на преподаване и учене.</a:t>
            </a:r>
            <a:endParaRPr lang="en-GB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en-GB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Content Placeholder 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1095" y="1480185"/>
            <a:ext cx="3513455" cy="4280535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Въображението и чувствата са главните психични двигатели на сложния процес, свързан с възприемането на произведенията на словесните изкуства, както се отбелязва в психологическата литература. Малките ученици възприемат художествената литература с изключителна емоционална отзивчивост, като те са съпричастни с чувствата на художествения герой</a:t>
            </a:r>
            <a:r>
              <a:rPr lang="bg-BG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bg-BG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7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720" y="292100"/>
            <a:ext cx="10972800" cy="582613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Произведения на художествената литература в началните класове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Приказка;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разказ;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басня;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лирическо произведение;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народна песен;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/>
              <a:t>Приказка</a:t>
            </a:r>
            <a:endParaRPr lang="bg-BG" altLang="en-US" sz="280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Изучаването на приказка в началните класове е изградено върху компонентите на приказката, чиито елементи са: тема, идея, сюжет, език, композиция и жанр.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На приказката се гледа като на  произведение на </a:t>
            </a: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изкуството и след като се </a:t>
            </a:r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докосне до такова произведение читателят изживява естетическа наслада.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0" grpId="1" build="p"/>
      <p:bldP spid="11" grpId="0" build="p"/>
      <p:bldP spid="11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817245"/>
          </a:xfrm>
        </p:spPr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Ето и една любима приказка, която се изучава в трети клас по литература, читанка на издателство Просвета плюс.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Content Placeholder 6" descr="2021-10-04 (10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239260" y="2081530"/>
            <a:ext cx="3895725" cy="4159250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Какво включва изучаването на приказка в началното училище?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5276215"/>
          </a:xfrm>
        </p:spPr>
        <p:txBody>
          <a:bodyPr/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В първи клас има случаи на произволно насичане на текста на приказката на части, които несъвпадат с отделните епизоди от нея и по този начин се затруднява възприемането и. Учителят разделя на части приказката, за да улесни учениците в организирането им в сюжета, но е важно тези части да съвпадат с епизодите в развитието на действието.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bg-BG" altLang="en-US" sz="2800">
                <a:latin typeface="Times New Roman" panose="02020603050405020304" charset="0"/>
                <a:cs typeface="Times New Roman" panose="02020603050405020304" charset="0"/>
              </a:rPr>
              <a:t>Учениците във втори, трети и четвърти клас проявяват по-голяма самостоятелност про проследяването на действието в приказката. Учениците по-лесно и по-бързо се ориентират в сюжета на приказката. Учителя ръководи хода на беседата, така, че да се открият правилно особеностите на сюжета и да няма насичане на текста от учениците.</a:t>
            </a:r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bg-BG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9" grpId="1" build="p"/>
    </p:bldLst>
  </p:timing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8303</Words>
  <Application>WPS Presentation</Application>
  <PresentationFormat>Widescreen</PresentationFormat>
  <Paragraphs>156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SimSun</vt:lpstr>
      <vt:lpstr>Wingdings</vt:lpstr>
      <vt:lpstr>Times New Roman</vt:lpstr>
      <vt:lpstr>Microsoft YaHei</vt:lpstr>
      <vt:lpstr>Arial Unicode MS</vt:lpstr>
      <vt:lpstr>Calibri</vt:lpstr>
      <vt:lpstr>Blue Waves</vt:lpstr>
      <vt:lpstr>ЮГОЗАПАДЕН УНИВЕРСИТЕТ “Неофит Рилски” ФАКУЛТЕТ ПО ПЕДАГОГИКА  Разработка по: МЕТОДИКА НА ОБУЧЕНИЕТО ПО БЪЛГАРСКИ ЕЗИК И ЛИТЕРАТУРА В НАЧАЛНИТЕ КЛАСОВЕ </vt:lpstr>
      <vt:lpstr>Тема №4  Художествената литература като учебен предмет в първи - четвърти клас </vt:lpstr>
      <vt:lpstr>“Тези, които носят светлина на другите, никога не остават на тъмно”</vt:lpstr>
      <vt:lpstr>PowerPoint 演示文稿</vt:lpstr>
      <vt:lpstr>PowerPoint 演示文稿</vt:lpstr>
      <vt:lpstr>Произведения на художествената литература в началните класове</vt:lpstr>
      <vt:lpstr>Приказка</vt:lpstr>
      <vt:lpstr>Ето и една любима приказка, която се изучава в трети клас по литература, читанка на издателство Просвета плюс.</vt:lpstr>
      <vt:lpstr>Какво включва изучаването на приказка в началното училище?</vt:lpstr>
      <vt:lpstr>PowerPoint 演示文稿</vt:lpstr>
      <vt:lpstr>PowerPoint 演示文稿</vt:lpstr>
      <vt:lpstr>Разказа</vt:lpstr>
      <vt:lpstr>Изучаване на разказ в първи - четвърти клас</vt:lpstr>
      <vt:lpstr>PowerPoint 演示文稿</vt:lpstr>
      <vt:lpstr>Басня</vt:lpstr>
      <vt:lpstr>PowerPoint 演示文稿</vt:lpstr>
      <vt:lpstr>PowerPoint 演示文稿</vt:lpstr>
      <vt:lpstr>Лирическо произведение</vt:lpstr>
      <vt:lpstr>PowerPoint 演示文稿</vt:lpstr>
      <vt:lpstr>Народна песен</vt:lpstr>
      <vt:lpstr>Акценти при народната песен в началните класове</vt:lpstr>
      <vt:lpstr>Във втори клас акцент се поставя върху:</vt:lpstr>
      <vt:lpstr>В трети клас акцент се поставя върху:</vt:lpstr>
      <vt:lpstr>В четвърти клас акцент се поставя върху:</vt:lpstr>
      <vt:lpstr>Упражнние №1</vt:lpstr>
      <vt:lpstr>Упражнение №2</vt:lpstr>
      <vt:lpstr>Упражнение №3</vt:lpstr>
      <vt:lpstr>  Читанка за втори клас, издател: Просвета плюс Басня “ Овчарчето и вълкът ” </vt:lpstr>
      <vt:lpstr>Благодаря ви!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ЮГОЗАПАДЕН УНИВЕРСИТЕТ “Неофит Рилски” ФАКУЛТЕТ ПО ПЕДАГОГИКА   МЕТОДИКА НА ОБУЧЕНИЕТО ПО БЪЛГАРСКИ ЕЗИК И ЛИТЕРАТУРА В НАЧАЛНИТЕ КЛАСОВЕ </dc:title>
  <dc:creator/>
  <cp:lastModifiedBy>scarl</cp:lastModifiedBy>
  <cp:revision>173</cp:revision>
  <dcterms:created xsi:type="dcterms:W3CDTF">2021-10-02T05:31:00Z</dcterms:created>
  <dcterms:modified xsi:type="dcterms:W3CDTF">2021-10-09T09:22:04Z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KSOProductBuildVer" pid="2">
    <vt:lpwstr>1033-11.2.0.10233</vt:lpwstr>
  </property>
  <property fmtid="{D5CDD505-2E9C-101B-9397-08002B2CF9AE}" name="NXPowerLiteLastOptimized" pid="3">
    <vt:lpwstr>266550</vt:lpwstr>
  </property>
  <property fmtid="{D5CDD505-2E9C-101B-9397-08002B2CF9AE}" name="NXPowerLiteSettings" pid="4">
    <vt:lpwstr>F7000400038000</vt:lpwstr>
  </property>
  <property fmtid="{D5CDD505-2E9C-101B-9397-08002B2CF9AE}" name="NXPowerLiteVersion" pid="5">
    <vt:lpwstr>D7.0.1</vt:lpwstr>
  </property>
</Properties>
</file>