
<file path=[Content_Types].xml><?xml version="1.0" encoding="utf-8"?>
<Types xmlns="http://schemas.openxmlformats.org/package/2006/content-types">
  <Default ContentType="image/gif" Extension="gif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28" r:id="rId1"/>
  </p:sldMasterIdLst>
  <p:notesMasterIdLst>
    <p:notesMasterId r:id="rId22"/>
  </p:notesMasterIdLst>
  <p:sldIdLst>
    <p:sldId id="278" r:id="rId2"/>
    <p:sldId id="275" r:id="rId3"/>
    <p:sldId id="277" r:id="rId4"/>
    <p:sldId id="262" r:id="rId5"/>
    <p:sldId id="259" r:id="rId6"/>
    <p:sldId id="28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60" r:id="rId17"/>
    <p:sldId id="261" r:id="rId18"/>
    <p:sldId id="273" r:id="rId19"/>
    <p:sldId id="279" r:id="rId20"/>
    <p:sldId id="274" r:id="rId21"/>
  </p:sldIdLst>
  <p:sldSz cx="9144000" cy="5715000" type="screen16x10"/>
  <p:notesSz cx="6858000" cy="9144000"/>
  <p:defaultTextStyle>
    <a:defPPr>
      <a:defRPr lang="en-US"/>
    </a:defPPr>
    <a:lvl1pPr marL="0" algn="l" defTabSz="9508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5441" algn="l" defTabSz="9508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0881" algn="l" defTabSz="9508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26321" algn="l" defTabSz="9508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01761" algn="l" defTabSz="9508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77202" algn="l" defTabSz="9508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52643" algn="l" defTabSz="9508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28082" algn="l" defTabSz="9508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03523" algn="l" defTabSz="9508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93462" autoAdjust="0"/>
  </p:normalViewPr>
  <p:slideViewPr>
    <p:cSldViewPr>
      <p:cViewPr varScale="1">
        <p:scale>
          <a:sx n="78" d="100"/>
          <a:sy n="78" d="100"/>
        </p:scale>
        <p:origin x="1158" y="9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563EB4-7DC6-4258-9E0F-3C969CE952A3}" type="doc">
      <dgm:prSet loTypeId="urn:microsoft.com/office/officeart/2005/8/layout/vProcess5" loCatId="process" qsTypeId="urn:microsoft.com/office/officeart/2005/8/quickstyle/3d7" qsCatId="3D" csTypeId="urn:microsoft.com/office/officeart/2005/8/colors/accent2_1" csCatId="accent2" phldr="1"/>
      <dgm:spPr/>
      <dgm:t>
        <a:bodyPr/>
        <a:lstStyle/>
        <a:p>
          <a:endParaRPr lang="bg-BG"/>
        </a:p>
      </dgm:t>
    </dgm:pt>
    <dgm:pt modelId="{E802E3B2-EC1F-4BCF-96E7-102C09203DC8}">
      <dgm:prSet phldrT="[Текст]" custT="1"/>
      <dgm:spPr>
        <a:sp3d>
          <a:bevelT/>
        </a:sp3d>
      </dgm:spPr>
      <dgm:t>
        <a:bodyPr/>
        <a:lstStyle/>
        <a:p>
          <a:r>
            <a:rPr lang="bg-BG" sz="2800" dirty="0"/>
            <a:t>Електронно документиране</a:t>
          </a:r>
        </a:p>
      </dgm:t>
    </dgm:pt>
    <dgm:pt modelId="{EB85EC09-22B0-481B-93E5-899A52B534E5}" type="parTrans" cxnId="{9B5156E2-26E9-4AF8-89D0-ED91D9260431}">
      <dgm:prSet/>
      <dgm:spPr/>
      <dgm:t>
        <a:bodyPr/>
        <a:lstStyle/>
        <a:p>
          <a:endParaRPr lang="bg-BG"/>
        </a:p>
      </dgm:t>
    </dgm:pt>
    <dgm:pt modelId="{E85573CB-C172-45EC-B510-91A348FC97DE}" type="sibTrans" cxnId="{9B5156E2-26E9-4AF8-89D0-ED91D9260431}">
      <dgm:prSet/>
      <dgm:spPr>
        <a:sp3d z="57200" extrusionH="600" contourW="3000">
          <a:bevelT w="48600" h="18600"/>
          <a:bevelB w="48600" h="8600" prst="relaxedInset"/>
        </a:sp3d>
      </dgm:spPr>
      <dgm:t>
        <a:bodyPr/>
        <a:lstStyle/>
        <a:p>
          <a:endParaRPr lang="bg-BG"/>
        </a:p>
      </dgm:t>
    </dgm:pt>
    <dgm:pt modelId="{C2A8B451-F327-403B-97E1-B8E257A94077}">
      <dgm:prSet phldrT="[Текст]" custT="1"/>
      <dgm:spPr>
        <a:sp3d>
          <a:bevelT/>
        </a:sp3d>
      </dgm:spPr>
      <dgm:t>
        <a:bodyPr/>
        <a:lstStyle/>
        <a:p>
          <a:r>
            <a:rPr lang="bg-BG" sz="2800" dirty="0"/>
            <a:t>Автоматизиране на дейности</a:t>
          </a:r>
        </a:p>
      </dgm:t>
    </dgm:pt>
    <dgm:pt modelId="{FD581CA1-1583-424F-8659-99CF701A0388}" type="parTrans" cxnId="{77A1EFDE-9B1F-4A91-8DD0-DD32C144772B}">
      <dgm:prSet/>
      <dgm:spPr/>
      <dgm:t>
        <a:bodyPr/>
        <a:lstStyle/>
        <a:p>
          <a:endParaRPr lang="bg-BG"/>
        </a:p>
      </dgm:t>
    </dgm:pt>
    <dgm:pt modelId="{201DCD7F-84C8-427F-AEE8-E22404E159C7}" type="sibTrans" cxnId="{77A1EFDE-9B1F-4A91-8DD0-DD32C144772B}">
      <dgm:prSet/>
      <dgm:spPr>
        <a:sp3d z="57200" extrusionH="600" contourW="3000">
          <a:bevelT w="48600" h="18600"/>
          <a:bevelB w="48600" h="8600" prst="relaxedInset"/>
        </a:sp3d>
      </dgm:spPr>
      <dgm:t>
        <a:bodyPr/>
        <a:lstStyle/>
        <a:p>
          <a:endParaRPr lang="bg-BG"/>
        </a:p>
      </dgm:t>
    </dgm:pt>
    <dgm:pt modelId="{48ECBABA-4569-4C88-B0DE-1180B5DB00ED}">
      <dgm:prSet phldrT="[Текст]" custT="1"/>
      <dgm:spPr>
        <a:sp3d>
          <a:bevelT/>
        </a:sp3d>
      </dgm:spPr>
      <dgm:t>
        <a:bodyPr/>
        <a:lstStyle/>
        <a:p>
          <a:r>
            <a:rPr lang="bg-BG" sz="2800" dirty="0"/>
            <a:t>Спестяване на време</a:t>
          </a:r>
        </a:p>
      </dgm:t>
    </dgm:pt>
    <dgm:pt modelId="{A0009809-B1A7-4BDD-BD93-199FB1142DF2}" type="parTrans" cxnId="{CC69845D-05B9-4770-BA56-DF4BE3C4AEF6}">
      <dgm:prSet/>
      <dgm:spPr/>
      <dgm:t>
        <a:bodyPr/>
        <a:lstStyle/>
        <a:p>
          <a:endParaRPr lang="bg-BG"/>
        </a:p>
      </dgm:t>
    </dgm:pt>
    <dgm:pt modelId="{60C3C5D6-10AA-4EA2-8C7D-DA3A0EFFB347}" type="sibTrans" cxnId="{CC69845D-05B9-4770-BA56-DF4BE3C4AEF6}">
      <dgm:prSet/>
      <dgm:spPr>
        <a:sp3d z="57200" extrusionH="600" contourW="3000">
          <a:bevelT w="48600" h="18600"/>
          <a:bevelB w="48600" h="8600" prst="relaxedInset"/>
        </a:sp3d>
      </dgm:spPr>
      <dgm:t>
        <a:bodyPr/>
        <a:lstStyle/>
        <a:p>
          <a:endParaRPr lang="bg-BG"/>
        </a:p>
      </dgm:t>
    </dgm:pt>
    <dgm:pt modelId="{5424DDBE-ADE0-4B83-A98A-29E541DF3038}">
      <dgm:prSet custT="1"/>
      <dgm:spPr>
        <a:sp3d>
          <a:bevelT/>
        </a:sp3d>
      </dgm:spPr>
      <dgm:t>
        <a:bodyPr/>
        <a:lstStyle/>
        <a:p>
          <a:r>
            <a:rPr lang="bg-BG" sz="2800" dirty="0"/>
            <a:t>Бързи справки между институциите</a:t>
          </a:r>
        </a:p>
      </dgm:t>
    </dgm:pt>
    <dgm:pt modelId="{2325EB7C-401E-4E24-8C69-FE43696DEB31}" type="parTrans" cxnId="{1903C169-B9DF-4794-8784-2FC17562FACA}">
      <dgm:prSet/>
      <dgm:spPr/>
      <dgm:t>
        <a:bodyPr/>
        <a:lstStyle/>
        <a:p>
          <a:endParaRPr lang="bg-BG"/>
        </a:p>
      </dgm:t>
    </dgm:pt>
    <dgm:pt modelId="{F200ABF1-3A6B-43B6-8FF3-3B161F4D4E4F}" type="sibTrans" cxnId="{1903C169-B9DF-4794-8784-2FC17562FACA}">
      <dgm:prSet/>
      <dgm:spPr/>
      <dgm:t>
        <a:bodyPr/>
        <a:lstStyle/>
        <a:p>
          <a:endParaRPr lang="bg-BG"/>
        </a:p>
      </dgm:t>
    </dgm:pt>
    <dgm:pt modelId="{9A1292A0-9FC4-406D-862B-87F9AFA7BD15}" type="pres">
      <dgm:prSet presAssocID="{28563EB4-7DC6-4258-9E0F-3C969CE952A3}" presName="outerComposite" presStyleCnt="0">
        <dgm:presLayoutVars>
          <dgm:chMax val="5"/>
          <dgm:dir/>
          <dgm:resizeHandles val="exact"/>
        </dgm:presLayoutVars>
      </dgm:prSet>
      <dgm:spPr/>
    </dgm:pt>
    <dgm:pt modelId="{A909DA39-0C07-49B0-8D7F-4D95C1B46F89}" type="pres">
      <dgm:prSet presAssocID="{28563EB4-7DC6-4258-9E0F-3C969CE952A3}" presName="dummyMaxCanvas" presStyleCnt="0">
        <dgm:presLayoutVars/>
      </dgm:prSet>
      <dgm:spPr>
        <a:sp3d>
          <a:bevelT/>
        </a:sp3d>
      </dgm:spPr>
    </dgm:pt>
    <dgm:pt modelId="{80AD20FF-0FB1-4E32-9C93-D236F6717AF7}" type="pres">
      <dgm:prSet presAssocID="{28563EB4-7DC6-4258-9E0F-3C969CE952A3}" presName="FourNodes_1" presStyleLbl="node1" presStyleIdx="0" presStyleCnt="4">
        <dgm:presLayoutVars>
          <dgm:bulletEnabled val="1"/>
        </dgm:presLayoutVars>
      </dgm:prSet>
      <dgm:spPr/>
    </dgm:pt>
    <dgm:pt modelId="{FE4B4B11-365C-4B13-8CA8-9FDC65097676}" type="pres">
      <dgm:prSet presAssocID="{28563EB4-7DC6-4258-9E0F-3C969CE952A3}" presName="FourNodes_2" presStyleLbl="node1" presStyleIdx="1" presStyleCnt="4">
        <dgm:presLayoutVars>
          <dgm:bulletEnabled val="1"/>
        </dgm:presLayoutVars>
      </dgm:prSet>
      <dgm:spPr/>
    </dgm:pt>
    <dgm:pt modelId="{CE4A69D7-69C8-4129-B0EF-0C75CD8B51EA}" type="pres">
      <dgm:prSet presAssocID="{28563EB4-7DC6-4258-9E0F-3C969CE952A3}" presName="FourNodes_3" presStyleLbl="node1" presStyleIdx="2" presStyleCnt="4">
        <dgm:presLayoutVars>
          <dgm:bulletEnabled val="1"/>
        </dgm:presLayoutVars>
      </dgm:prSet>
      <dgm:spPr/>
    </dgm:pt>
    <dgm:pt modelId="{BB14B2CC-A5BD-4600-BEA8-D6D338F1D6BB}" type="pres">
      <dgm:prSet presAssocID="{28563EB4-7DC6-4258-9E0F-3C969CE952A3}" presName="FourNodes_4" presStyleLbl="node1" presStyleIdx="3" presStyleCnt="4">
        <dgm:presLayoutVars>
          <dgm:bulletEnabled val="1"/>
        </dgm:presLayoutVars>
      </dgm:prSet>
      <dgm:spPr/>
    </dgm:pt>
    <dgm:pt modelId="{B62D62BA-F86E-4592-80D0-EBD0AB7FDAF3}" type="pres">
      <dgm:prSet presAssocID="{28563EB4-7DC6-4258-9E0F-3C969CE952A3}" presName="FourConn_1-2" presStyleLbl="fgAccFollowNode1" presStyleIdx="0" presStyleCnt="3">
        <dgm:presLayoutVars>
          <dgm:bulletEnabled val="1"/>
        </dgm:presLayoutVars>
      </dgm:prSet>
      <dgm:spPr/>
    </dgm:pt>
    <dgm:pt modelId="{89CC13F1-59B3-4142-BC19-35CCF1FB624E}" type="pres">
      <dgm:prSet presAssocID="{28563EB4-7DC6-4258-9E0F-3C969CE952A3}" presName="FourConn_2-3" presStyleLbl="fgAccFollowNode1" presStyleIdx="1" presStyleCnt="3">
        <dgm:presLayoutVars>
          <dgm:bulletEnabled val="1"/>
        </dgm:presLayoutVars>
      </dgm:prSet>
      <dgm:spPr/>
    </dgm:pt>
    <dgm:pt modelId="{E8109A39-BFEE-48B5-9FE9-2F2FF18221FD}" type="pres">
      <dgm:prSet presAssocID="{28563EB4-7DC6-4258-9E0F-3C969CE952A3}" presName="FourConn_3-4" presStyleLbl="fgAccFollowNode1" presStyleIdx="2" presStyleCnt="3">
        <dgm:presLayoutVars>
          <dgm:bulletEnabled val="1"/>
        </dgm:presLayoutVars>
      </dgm:prSet>
      <dgm:spPr/>
    </dgm:pt>
    <dgm:pt modelId="{F1601D7A-DD56-433F-A27D-D7726560D1AA}" type="pres">
      <dgm:prSet presAssocID="{28563EB4-7DC6-4258-9E0F-3C969CE952A3}" presName="FourNodes_1_text" presStyleLbl="node1" presStyleIdx="3" presStyleCnt="4">
        <dgm:presLayoutVars>
          <dgm:bulletEnabled val="1"/>
        </dgm:presLayoutVars>
      </dgm:prSet>
      <dgm:spPr/>
    </dgm:pt>
    <dgm:pt modelId="{8CC4E8A2-EEA5-4F85-A566-FBA053E6BABD}" type="pres">
      <dgm:prSet presAssocID="{28563EB4-7DC6-4258-9E0F-3C969CE952A3}" presName="FourNodes_2_text" presStyleLbl="node1" presStyleIdx="3" presStyleCnt="4">
        <dgm:presLayoutVars>
          <dgm:bulletEnabled val="1"/>
        </dgm:presLayoutVars>
      </dgm:prSet>
      <dgm:spPr/>
    </dgm:pt>
    <dgm:pt modelId="{B5075EB1-2B80-4B40-9304-12112512A3C2}" type="pres">
      <dgm:prSet presAssocID="{28563EB4-7DC6-4258-9E0F-3C969CE952A3}" presName="FourNodes_3_text" presStyleLbl="node1" presStyleIdx="3" presStyleCnt="4">
        <dgm:presLayoutVars>
          <dgm:bulletEnabled val="1"/>
        </dgm:presLayoutVars>
      </dgm:prSet>
      <dgm:spPr/>
    </dgm:pt>
    <dgm:pt modelId="{1D579D52-6497-4BE1-B508-0C6B33683D75}" type="pres">
      <dgm:prSet presAssocID="{28563EB4-7DC6-4258-9E0F-3C969CE952A3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122E6B19-58AF-45F1-A7D3-0F5781C14DA7}" type="presOf" srcId="{60C3C5D6-10AA-4EA2-8C7D-DA3A0EFFB347}" destId="{E8109A39-BFEE-48B5-9FE9-2F2FF18221FD}" srcOrd="0" destOrd="0" presId="urn:microsoft.com/office/officeart/2005/8/layout/vProcess5"/>
    <dgm:cxn modelId="{6F60CC21-8503-4A12-BF0E-2EEC54311819}" type="presOf" srcId="{E85573CB-C172-45EC-B510-91A348FC97DE}" destId="{B62D62BA-F86E-4592-80D0-EBD0AB7FDAF3}" srcOrd="0" destOrd="0" presId="urn:microsoft.com/office/officeart/2005/8/layout/vProcess5"/>
    <dgm:cxn modelId="{AC4B9C22-1725-4CBA-9160-A900DC5BFC47}" type="presOf" srcId="{E802E3B2-EC1F-4BCF-96E7-102C09203DC8}" destId="{F1601D7A-DD56-433F-A27D-D7726560D1AA}" srcOrd="1" destOrd="0" presId="urn:microsoft.com/office/officeart/2005/8/layout/vProcess5"/>
    <dgm:cxn modelId="{515D0C28-D5EC-4AD7-B21B-0B726420B3B9}" type="presOf" srcId="{E802E3B2-EC1F-4BCF-96E7-102C09203DC8}" destId="{80AD20FF-0FB1-4E32-9C93-D236F6717AF7}" srcOrd="0" destOrd="0" presId="urn:microsoft.com/office/officeart/2005/8/layout/vProcess5"/>
    <dgm:cxn modelId="{CC69845D-05B9-4770-BA56-DF4BE3C4AEF6}" srcId="{28563EB4-7DC6-4258-9E0F-3C969CE952A3}" destId="{48ECBABA-4569-4C88-B0DE-1180B5DB00ED}" srcOrd="2" destOrd="0" parTransId="{A0009809-B1A7-4BDD-BD93-199FB1142DF2}" sibTransId="{60C3C5D6-10AA-4EA2-8C7D-DA3A0EFFB347}"/>
    <dgm:cxn modelId="{1903C169-B9DF-4794-8784-2FC17562FACA}" srcId="{28563EB4-7DC6-4258-9E0F-3C969CE952A3}" destId="{5424DDBE-ADE0-4B83-A98A-29E541DF3038}" srcOrd="3" destOrd="0" parTransId="{2325EB7C-401E-4E24-8C69-FE43696DEB31}" sibTransId="{F200ABF1-3A6B-43B6-8FF3-3B161F4D4E4F}"/>
    <dgm:cxn modelId="{19E09171-0790-46E1-A026-95308895E8BD}" type="presOf" srcId="{C2A8B451-F327-403B-97E1-B8E257A94077}" destId="{8CC4E8A2-EEA5-4F85-A566-FBA053E6BABD}" srcOrd="1" destOrd="0" presId="urn:microsoft.com/office/officeart/2005/8/layout/vProcess5"/>
    <dgm:cxn modelId="{EEC6DC72-BF4B-4FD9-8A66-D839D84C982C}" type="presOf" srcId="{C2A8B451-F327-403B-97E1-B8E257A94077}" destId="{FE4B4B11-365C-4B13-8CA8-9FDC65097676}" srcOrd="0" destOrd="0" presId="urn:microsoft.com/office/officeart/2005/8/layout/vProcess5"/>
    <dgm:cxn modelId="{537AF877-EBCB-4CAF-A69F-544B762D515B}" type="presOf" srcId="{48ECBABA-4569-4C88-B0DE-1180B5DB00ED}" destId="{CE4A69D7-69C8-4129-B0EF-0C75CD8B51EA}" srcOrd="0" destOrd="0" presId="urn:microsoft.com/office/officeart/2005/8/layout/vProcess5"/>
    <dgm:cxn modelId="{63E4B993-F304-4B63-9DF3-5D0EC8792373}" type="presOf" srcId="{48ECBABA-4569-4C88-B0DE-1180B5DB00ED}" destId="{B5075EB1-2B80-4B40-9304-12112512A3C2}" srcOrd="1" destOrd="0" presId="urn:microsoft.com/office/officeart/2005/8/layout/vProcess5"/>
    <dgm:cxn modelId="{688D569A-54D2-48F2-B79E-39537AF47561}" type="presOf" srcId="{201DCD7F-84C8-427F-AEE8-E22404E159C7}" destId="{89CC13F1-59B3-4142-BC19-35CCF1FB624E}" srcOrd="0" destOrd="0" presId="urn:microsoft.com/office/officeart/2005/8/layout/vProcess5"/>
    <dgm:cxn modelId="{1AF3089C-FDAB-4061-8AAA-0E1AE58F47AA}" type="presOf" srcId="{28563EB4-7DC6-4258-9E0F-3C969CE952A3}" destId="{9A1292A0-9FC4-406D-862B-87F9AFA7BD15}" srcOrd="0" destOrd="0" presId="urn:microsoft.com/office/officeart/2005/8/layout/vProcess5"/>
    <dgm:cxn modelId="{C162D6A9-8C1B-4C05-B665-F57EAAD390BB}" type="presOf" srcId="{5424DDBE-ADE0-4B83-A98A-29E541DF3038}" destId="{BB14B2CC-A5BD-4600-BEA8-D6D338F1D6BB}" srcOrd="0" destOrd="0" presId="urn:microsoft.com/office/officeart/2005/8/layout/vProcess5"/>
    <dgm:cxn modelId="{77A1EFDE-9B1F-4A91-8DD0-DD32C144772B}" srcId="{28563EB4-7DC6-4258-9E0F-3C969CE952A3}" destId="{C2A8B451-F327-403B-97E1-B8E257A94077}" srcOrd="1" destOrd="0" parTransId="{FD581CA1-1583-424F-8659-99CF701A0388}" sibTransId="{201DCD7F-84C8-427F-AEE8-E22404E159C7}"/>
    <dgm:cxn modelId="{9B5156E2-26E9-4AF8-89D0-ED91D9260431}" srcId="{28563EB4-7DC6-4258-9E0F-3C969CE952A3}" destId="{E802E3B2-EC1F-4BCF-96E7-102C09203DC8}" srcOrd="0" destOrd="0" parTransId="{EB85EC09-22B0-481B-93E5-899A52B534E5}" sibTransId="{E85573CB-C172-45EC-B510-91A348FC97DE}"/>
    <dgm:cxn modelId="{0F72F4E5-36B9-4ABC-BCF6-EADFF785B49A}" type="presOf" srcId="{5424DDBE-ADE0-4B83-A98A-29E541DF3038}" destId="{1D579D52-6497-4BE1-B508-0C6B33683D75}" srcOrd="1" destOrd="0" presId="urn:microsoft.com/office/officeart/2005/8/layout/vProcess5"/>
    <dgm:cxn modelId="{586D9F47-781F-4C67-A2BF-4E7069FEE974}" type="presParOf" srcId="{9A1292A0-9FC4-406D-862B-87F9AFA7BD15}" destId="{A909DA39-0C07-49B0-8D7F-4D95C1B46F89}" srcOrd="0" destOrd="0" presId="urn:microsoft.com/office/officeart/2005/8/layout/vProcess5"/>
    <dgm:cxn modelId="{5ABD5443-81B3-4407-AFB5-D7C5179BDA29}" type="presParOf" srcId="{9A1292A0-9FC4-406D-862B-87F9AFA7BD15}" destId="{80AD20FF-0FB1-4E32-9C93-D236F6717AF7}" srcOrd="1" destOrd="0" presId="urn:microsoft.com/office/officeart/2005/8/layout/vProcess5"/>
    <dgm:cxn modelId="{27735582-6617-422E-AE3E-5DB78187D797}" type="presParOf" srcId="{9A1292A0-9FC4-406D-862B-87F9AFA7BD15}" destId="{FE4B4B11-365C-4B13-8CA8-9FDC65097676}" srcOrd="2" destOrd="0" presId="urn:microsoft.com/office/officeart/2005/8/layout/vProcess5"/>
    <dgm:cxn modelId="{EF7963A8-6FC5-4016-826E-AB54E14461E8}" type="presParOf" srcId="{9A1292A0-9FC4-406D-862B-87F9AFA7BD15}" destId="{CE4A69D7-69C8-4129-B0EF-0C75CD8B51EA}" srcOrd="3" destOrd="0" presId="urn:microsoft.com/office/officeart/2005/8/layout/vProcess5"/>
    <dgm:cxn modelId="{4FCC76F9-FE06-4578-9A2B-5C54C485FAF8}" type="presParOf" srcId="{9A1292A0-9FC4-406D-862B-87F9AFA7BD15}" destId="{BB14B2CC-A5BD-4600-BEA8-D6D338F1D6BB}" srcOrd="4" destOrd="0" presId="urn:microsoft.com/office/officeart/2005/8/layout/vProcess5"/>
    <dgm:cxn modelId="{676708DF-F568-4148-93AA-F3EC0FA73494}" type="presParOf" srcId="{9A1292A0-9FC4-406D-862B-87F9AFA7BD15}" destId="{B62D62BA-F86E-4592-80D0-EBD0AB7FDAF3}" srcOrd="5" destOrd="0" presId="urn:microsoft.com/office/officeart/2005/8/layout/vProcess5"/>
    <dgm:cxn modelId="{A59B6806-21DC-46B8-9549-55C7A4887129}" type="presParOf" srcId="{9A1292A0-9FC4-406D-862B-87F9AFA7BD15}" destId="{89CC13F1-59B3-4142-BC19-35CCF1FB624E}" srcOrd="6" destOrd="0" presId="urn:microsoft.com/office/officeart/2005/8/layout/vProcess5"/>
    <dgm:cxn modelId="{AF912E3B-2AB9-4A6D-A72B-B905888E6AFE}" type="presParOf" srcId="{9A1292A0-9FC4-406D-862B-87F9AFA7BD15}" destId="{E8109A39-BFEE-48B5-9FE9-2F2FF18221FD}" srcOrd="7" destOrd="0" presId="urn:microsoft.com/office/officeart/2005/8/layout/vProcess5"/>
    <dgm:cxn modelId="{FFEA0422-2DD8-4480-AD9A-9F9549460433}" type="presParOf" srcId="{9A1292A0-9FC4-406D-862B-87F9AFA7BD15}" destId="{F1601D7A-DD56-433F-A27D-D7726560D1AA}" srcOrd="8" destOrd="0" presId="urn:microsoft.com/office/officeart/2005/8/layout/vProcess5"/>
    <dgm:cxn modelId="{46E7D741-E8F8-4312-A3C7-156EE62186C7}" type="presParOf" srcId="{9A1292A0-9FC4-406D-862B-87F9AFA7BD15}" destId="{8CC4E8A2-EEA5-4F85-A566-FBA053E6BABD}" srcOrd="9" destOrd="0" presId="urn:microsoft.com/office/officeart/2005/8/layout/vProcess5"/>
    <dgm:cxn modelId="{F3A5AF78-1A1A-4AAD-A216-6E3743D21F3C}" type="presParOf" srcId="{9A1292A0-9FC4-406D-862B-87F9AFA7BD15}" destId="{B5075EB1-2B80-4B40-9304-12112512A3C2}" srcOrd="10" destOrd="0" presId="urn:microsoft.com/office/officeart/2005/8/layout/vProcess5"/>
    <dgm:cxn modelId="{C9F37816-964A-471F-92D0-E4BE1A0823AB}" type="presParOf" srcId="{9A1292A0-9FC4-406D-862B-87F9AFA7BD15}" destId="{1D579D52-6497-4BE1-B508-0C6B33683D7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758071-EBC0-471F-92B7-965858B1048C}" type="doc">
      <dgm:prSet loTypeId="urn:microsoft.com/office/officeart/2005/8/layout/bProcess3" loCatId="process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bg-BG"/>
        </a:p>
      </dgm:t>
    </dgm:pt>
    <dgm:pt modelId="{F58F6995-4A3E-4136-8CAA-A7F8CF4B86F8}">
      <dgm:prSet phldrT="[Текст]" custT="1"/>
      <dgm:spPr/>
      <dgm:t>
        <a:bodyPr/>
        <a:lstStyle/>
        <a:p>
          <a:r>
            <a:rPr lang="bg-BG" sz="2800" dirty="0"/>
            <a:t>Система за контрол на достъпа</a:t>
          </a:r>
        </a:p>
      </dgm:t>
    </dgm:pt>
    <dgm:pt modelId="{246DC176-9D21-4F14-928B-934C5D47A45E}" type="parTrans" cxnId="{6B21602C-CE91-4E33-A549-67DC80FB68BF}">
      <dgm:prSet/>
      <dgm:spPr/>
      <dgm:t>
        <a:bodyPr/>
        <a:lstStyle/>
        <a:p>
          <a:endParaRPr lang="bg-BG"/>
        </a:p>
      </dgm:t>
    </dgm:pt>
    <dgm:pt modelId="{BCD5E5A9-C4CC-4266-8BFB-5C971D587E41}" type="sibTrans" cxnId="{6B21602C-CE91-4E33-A549-67DC80FB68BF}">
      <dgm:prSet/>
      <dgm:spPr>
        <a:ln w="28575"/>
      </dgm:spPr>
      <dgm:t>
        <a:bodyPr/>
        <a:lstStyle/>
        <a:p>
          <a:endParaRPr lang="bg-BG"/>
        </a:p>
      </dgm:t>
    </dgm:pt>
    <dgm:pt modelId="{D02CBABE-31B4-4587-93E4-58B05AC80127}">
      <dgm:prSet phldrT="[Текст]" custT="1"/>
      <dgm:spPr/>
      <dgm:t>
        <a:bodyPr/>
        <a:lstStyle/>
        <a:p>
          <a:r>
            <a:rPr lang="bg-BG" sz="2800" dirty="0"/>
            <a:t>Видеонаблюдение</a:t>
          </a:r>
        </a:p>
      </dgm:t>
    </dgm:pt>
    <dgm:pt modelId="{93634F6F-751D-4253-84BC-98FE5CFBBFC3}" type="parTrans" cxnId="{202D634A-9D2F-47F1-A18E-0D89151D1276}">
      <dgm:prSet/>
      <dgm:spPr/>
      <dgm:t>
        <a:bodyPr/>
        <a:lstStyle/>
        <a:p>
          <a:endParaRPr lang="bg-BG"/>
        </a:p>
      </dgm:t>
    </dgm:pt>
    <dgm:pt modelId="{E2F97F92-E689-48BA-B251-A40BFED24975}" type="sibTrans" cxnId="{202D634A-9D2F-47F1-A18E-0D89151D1276}">
      <dgm:prSet/>
      <dgm:spPr>
        <a:ln w="28575"/>
      </dgm:spPr>
      <dgm:t>
        <a:bodyPr/>
        <a:lstStyle/>
        <a:p>
          <a:endParaRPr lang="bg-BG"/>
        </a:p>
      </dgm:t>
    </dgm:pt>
    <dgm:pt modelId="{F2130290-CF1E-44D0-A481-9477683BD6F6}">
      <dgm:prSet phldrT="[Текст]" custT="1"/>
      <dgm:spPr/>
      <dgm:t>
        <a:bodyPr/>
        <a:lstStyle/>
        <a:p>
          <a:r>
            <a:rPr lang="bg-BG" sz="2800" dirty="0"/>
            <a:t>Електронен подпис</a:t>
          </a:r>
        </a:p>
      </dgm:t>
    </dgm:pt>
    <dgm:pt modelId="{49DC87F8-C6D8-4074-BEBC-49DB5B337BF5}" type="parTrans" cxnId="{0E871868-5C7C-40D0-83CE-8145DB069C51}">
      <dgm:prSet/>
      <dgm:spPr/>
      <dgm:t>
        <a:bodyPr/>
        <a:lstStyle/>
        <a:p>
          <a:endParaRPr lang="bg-BG"/>
        </a:p>
      </dgm:t>
    </dgm:pt>
    <dgm:pt modelId="{AA123FEF-1671-4752-8031-8523CDB32768}" type="sibTrans" cxnId="{0E871868-5C7C-40D0-83CE-8145DB069C51}">
      <dgm:prSet/>
      <dgm:spPr>
        <a:ln w="28575"/>
      </dgm:spPr>
      <dgm:t>
        <a:bodyPr/>
        <a:lstStyle/>
        <a:p>
          <a:endParaRPr lang="bg-BG"/>
        </a:p>
      </dgm:t>
    </dgm:pt>
    <dgm:pt modelId="{FC36A6D0-8F1D-40CD-861D-635BEACBF11F}">
      <dgm:prSet custT="1"/>
      <dgm:spPr/>
      <dgm:t>
        <a:bodyPr/>
        <a:lstStyle/>
        <a:p>
          <a:r>
            <a:rPr lang="bg-BG" sz="2800" dirty="0"/>
            <a:t>Система за пожарна безопасност</a:t>
          </a:r>
        </a:p>
      </dgm:t>
    </dgm:pt>
    <dgm:pt modelId="{58F22FC7-7F35-49B6-A73E-F761DA21F198}" type="parTrans" cxnId="{307748C7-C8F2-47CE-8708-16D54BB6B5E6}">
      <dgm:prSet/>
      <dgm:spPr/>
      <dgm:t>
        <a:bodyPr/>
        <a:lstStyle/>
        <a:p>
          <a:endParaRPr lang="bg-BG"/>
        </a:p>
      </dgm:t>
    </dgm:pt>
    <dgm:pt modelId="{AD1A7BDC-D443-42CE-A668-96602309C2B5}" type="sibTrans" cxnId="{307748C7-C8F2-47CE-8708-16D54BB6B5E6}">
      <dgm:prSet/>
      <dgm:spPr/>
      <dgm:t>
        <a:bodyPr/>
        <a:lstStyle/>
        <a:p>
          <a:endParaRPr lang="bg-BG"/>
        </a:p>
      </dgm:t>
    </dgm:pt>
    <dgm:pt modelId="{AD03B5C1-1095-45BC-AC35-43A874252580}" type="pres">
      <dgm:prSet presAssocID="{73758071-EBC0-471F-92B7-965858B1048C}" presName="Name0" presStyleCnt="0">
        <dgm:presLayoutVars>
          <dgm:dir/>
          <dgm:resizeHandles val="exact"/>
        </dgm:presLayoutVars>
      </dgm:prSet>
      <dgm:spPr/>
    </dgm:pt>
    <dgm:pt modelId="{9A871A28-7A76-4DDE-9C5F-8C0B128E48E6}" type="pres">
      <dgm:prSet presAssocID="{F58F6995-4A3E-4136-8CAA-A7F8CF4B86F8}" presName="node" presStyleLbl="node1" presStyleIdx="0" presStyleCnt="4" custScaleX="105955">
        <dgm:presLayoutVars>
          <dgm:bulletEnabled val="1"/>
        </dgm:presLayoutVars>
      </dgm:prSet>
      <dgm:spPr/>
    </dgm:pt>
    <dgm:pt modelId="{8826C7D4-C01F-4936-B352-364008D592C5}" type="pres">
      <dgm:prSet presAssocID="{BCD5E5A9-C4CC-4266-8BFB-5C971D587E41}" presName="sibTrans" presStyleLbl="sibTrans1D1" presStyleIdx="0" presStyleCnt="3"/>
      <dgm:spPr/>
    </dgm:pt>
    <dgm:pt modelId="{6188E191-827E-42C1-B34F-B2A0EBD9A22E}" type="pres">
      <dgm:prSet presAssocID="{BCD5E5A9-C4CC-4266-8BFB-5C971D587E41}" presName="connectorText" presStyleLbl="sibTrans1D1" presStyleIdx="0" presStyleCnt="3"/>
      <dgm:spPr/>
    </dgm:pt>
    <dgm:pt modelId="{9EEF658A-2424-483D-9B86-083E0BA3327B}" type="pres">
      <dgm:prSet presAssocID="{D02CBABE-31B4-4587-93E4-58B05AC80127}" presName="node" presStyleLbl="node1" presStyleIdx="1" presStyleCnt="4">
        <dgm:presLayoutVars>
          <dgm:bulletEnabled val="1"/>
        </dgm:presLayoutVars>
      </dgm:prSet>
      <dgm:spPr/>
    </dgm:pt>
    <dgm:pt modelId="{0D4D55DD-7603-43F8-9684-8E83E7A735AD}" type="pres">
      <dgm:prSet presAssocID="{E2F97F92-E689-48BA-B251-A40BFED24975}" presName="sibTrans" presStyleLbl="sibTrans1D1" presStyleIdx="1" presStyleCnt="3"/>
      <dgm:spPr/>
    </dgm:pt>
    <dgm:pt modelId="{66CEDE3D-7D7F-4532-A7F7-C0E601B9852C}" type="pres">
      <dgm:prSet presAssocID="{E2F97F92-E689-48BA-B251-A40BFED24975}" presName="connectorText" presStyleLbl="sibTrans1D1" presStyleIdx="1" presStyleCnt="3"/>
      <dgm:spPr/>
    </dgm:pt>
    <dgm:pt modelId="{7F544BE7-20D1-4CE2-B217-9797B21F5E18}" type="pres">
      <dgm:prSet presAssocID="{F2130290-CF1E-44D0-A481-9477683BD6F6}" presName="node" presStyleLbl="node1" presStyleIdx="2" presStyleCnt="4" custScaleX="106386">
        <dgm:presLayoutVars>
          <dgm:bulletEnabled val="1"/>
        </dgm:presLayoutVars>
      </dgm:prSet>
      <dgm:spPr/>
    </dgm:pt>
    <dgm:pt modelId="{A5713042-ACA0-4112-A36B-40DB09A2F7E6}" type="pres">
      <dgm:prSet presAssocID="{AA123FEF-1671-4752-8031-8523CDB32768}" presName="sibTrans" presStyleLbl="sibTrans1D1" presStyleIdx="2" presStyleCnt="3"/>
      <dgm:spPr/>
    </dgm:pt>
    <dgm:pt modelId="{C7EFC59B-EC64-4616-BC45-B35645BCF2FE}" type="pres">
      <dgm:prSet presAssocID="{AA123FEF-1671-4752-8031-8523CDB32768}" presName="connectorText" presStyleLbl="sibTrans1D1" presStyleIdx="2" presStyleCnt="3"/>
      <dgm:spPr/>
    </dgm:pt>
    <dgm:pt modelId="{333EAB86-612E-4032-B169-2E3FF094D300}" type="pres">
      <dgm:prSet presAssocID="{FC36A6D0-8F1D-40CD-861D-635BEACBF11F}" presName="node" presStyleLbl="node1" presStyleIdx="3" presStyleCnt="4" custScaleX="105955">
        <dgm:presLayoutVars>
          <dgm:bulletEnabled val="1"/>
        </dgm:presLayoutVars>
      </dgm:prSet>
      <dgm:spPr/>
    </dgm:pt>
  </dgm:ptLst>
  <dgm:cxnLst>
    <dgm:cxn modelId="{E0BBD300-5357-4E7F-BC38-E97A9515FABF}" type="presOf" srcId="{FC36A6D0-8F1D-40CD-861D-635BEACBF11F}" destId="{333EAB86-612E-4032-B169-2E3FF094D300}" srcOrd="0" destOrd="0" presId="urn:microsoft.com/office/officeart/2005/8/layout/bProcess3"/>
    <dgm:cxn modelId="{62577001-CA0E-4636-82B1-50C93E592B2C}" type="presOf" srcId="{F2130290-CF1E-44D0-A481-9477683BD6F6}" destId="{7F544BE7-20D1-4CE2-B217-9797B21F5E18}" srcOrd="0" destOrd="0" presId="urn:microsoft.com/office/officeart/2005/8/layout/bProcess3"/>
    <dgm:cxn modelId="{6D60980C-5735-4109-9DFF-40D1343F4B90}" type="presOf" srcId="{BCD5E5A9-C4CC-4266-8BFB-5C971D587E41}" destId="{8826C7D4-C01F-4936-B352-364008D592C5}" srcOrd="0" destOrd="0" presId="urn:microsoft.com/office/officeart/2005/8/layout/bProcess3"/>
    <dgm:cxn modelId="{AB11B612-029D-433D-8AC1-B34119680C55}" type="presOf" srcId="{D02CBABE-31B4-4587-93E4-58B05AC80127}" destId="{9EEF658A-2424-483D-9B86-083E0BA3327B}" srcOrd="0" destOrd="0" presId="urn:microsoft.com/office/officeart/2005/8/layout/bProcess3"/>
    <dgm:cxn modelId="{BD5FD829-C57B-4B87-9E53-4E9E984FB46D}" type="presOf" srcId="{E2F97F92-E689-48BA-B251-A40BFED24975}" destId="{0D4D55DD-7603-43F8-9684-8E83E7A735AD}" srcOrd="0" destOrd="0" presId="urn:microsoft.com/office/officeart/2005/8/layout/bProcess3"/>
    <dgm:cxn modelId="{6B21602C-CE91-4E33-A549-67DC80FB68BF}" srcId="{73758071-EBC0-471F-92B7-965858B1048C}" destId="{F58F6995-4A3E-4136-8CAA-A7F8CF4B86F8}" srcOrd="0" destOrd="0" parTransId="{246DC176-9D21-4F14-928B-934C5D47A45E}" sibTransId="{BCD5E5A9-C4CC-4266-8BFB-5C971D587E41}"/>
    <dgm:cxn modelId="{33270D43-3072-4515-890F-DDA522AC6CD8}" type="presOf" srcId="{BCD5E5A9-C4CC-4266-8BFB-5C971D587E41}" destId="{6188E191-827E-42C1-B34F-B2A0EBD9A22E}" srcOrd="1" destOrd="0" presId="urn:microsoft.com/office/officeart/2005/8/layout/bProcess3"/>
    <dgm:cxn modelId="{60CC4F46-319B-43E5-AE12-987C6B0A8634}" type="presOf" srcId="{73758071-EBC0-471F-92B7-965858B1048C}" destId="{AD03B5C1-1095-45BC-AC35-43A874252580}" srcOrd="0" destOrd="0" presId="urn:microsoft.com/office/officeart/2005/8/layout/bProcess3"/>
    <dgm:cxn modelId="{0E871868-5C7C-40D0-83CE-8145DB069C51}" srcId="{73758071-EBC0-471F-92B7-965858B1048C}" destId="{F2130290-CF1E-44D0-A481-9477683BD6F6}" srcOrd="2" destOrd="0" parTransId="{49DC87F8-C6D8-4074-BEBC-49DB5B337BF5}" sibTransId="{AA123FEF-1671-4752-8031-8523CDB32768}"/>
    <dgm:cxn modelId="{202D634A-9D2F-47F1-A18E-0D89151D1276}" srcId="{73758071-EBC0-471F-92B7-965858B1048C}" destId="{D02CBABE-31B4-4587-93E4-58B05AC80127}" srcOrd="1" destOrd="0" parTransId="{93634F6F-751D-4253-84BC-98FE5CFBBFC3}" sibTransId="{E2F97F92-E689-48BA-B251-A40BFED24975}"/>
    <dgm:cxn modelId="{1D64E680-172F-4199-A23F-776561A8594D}" type="presOf" srcId="{F58F6995-4A3E-4136-8CAA-A7F8CF4B86F8}" destId="{9A871A28-7A76-4DDE-9C5F-8C0B128E48E6}" srcOrd="0" destOrd="0" presId="urn:microsoft.com/office/officeart/2005/8/layout/bProcess3"/>
    <dgm:cxn modelId="{EDBAFE91-284E-43ED-A859-FF55B2378FCC}" type="presOf" srcId="{E2F97F92-E689-48BA-B251-A40BFED24975}" destId="{66CEDE3D-7D7F-4532-A7F7-C0E601B9852C}" srcOrd="1" destOrd="0" presId="urn:microsoft.com/office/officeart/2005/8/layout/bProcess3"/>
    <dgm:cxn modelId="{0DC64AB4-6958-4C35-9896-6BA48415FE1C}" type="presOf" srcId="{AA123FEF-1671-4752-8031-8523CDB32768}" destId="{C7EFC59B-EC64-4616-BC45-B35645BCF2FE}" srcOrd="1" destOrd="0" presId="urn:microsoft.com/office/officeart/2005/8/layout/bProcess3"/>
    <dgm:cxn modelId="{444362BC-B1F6-4710-95B2-CBAA5BAB40FA}" type="presOf" srcId="{AA123FEF-1671-4752-8031-8523CDB32768}" destId="{A5713042-ACA0-4112-A36B-40DB09A2F7E6}" srcOrd="0" destOrd="0" presId="urn:microsoft.com/office/officeart/2005/8/layout/bProcess3"/>
    <dgm:cxn modelId="{307748C7-C8F2-47CE-8708-16D54BB6B5E6}" srcId="{73758071-EBC0-471F-92B7-965858B1048C}" destId="{FC36A6D0-8F1D-40CD-861D-635BEACBF11F}" srcOrd="3" destOrd="0" parTransId="{58F22FC7-7F35-49B6-A73E-F761DA21F198}" sibTransId="{AD1A7BDC-D443-42CE-A668-96602309C2B5}"/>
    <dgm:cxn modelId="{9F690B55-1D00-4988-9C14-C1DD7EC2D4D2}" type="presParOf" srcId="{AD03B5C1-1095-45BC-AC35-43A874252580}" destId="{9A871A28-7A76-4DDE-9C5F-8C0B128E48E6}" srcOrd="0" destOrd="0" presId="urn:microsoft.com/office/officeart/2005/8/layout/bProcess3"/>
    <dgm:cxn modelId="{E970DC03-A9E8-4B71-9A51-23AA3E41838E}" type="presParOf" srcId="{AD03B5C1-1095-45BC-AC35-43A874252580}" destId="{8826C7D4-C01F-4936-B352-364008D592C5}" srcOrd="1" destOrd="0" presId="urn:microsoft.com/office/officeart/2005/8/layout/bProcess3"/>
    <dgm:cxn modelId="{7895AC3E-931C-4705-83E9-1F2B8F4744DE}" type="presParOf" srcId="{8826C7D4-C01F-4936-B352-364008D592C5}" destId="{6188E191-827E-42C1-B34F-B2A0EBD9A22E}" srcOrd="0" destOrd="0" presId="urn:microsoft.com/office/officeart/2005/8/layout/bProcess3"/>
    <dgm:cxn modelId="{D32CD8AE-72CE-4400-92C8-A5515D633485}" type="presParOf" srcId="{AD03B5C1-1095-45BC-AC35-43A874252580}" destId="{9EEF658A-2424-483D-9B86-083E0BA3327B}" srcOrd="2" destOrd="0" presId="urn:microsoft.com/office/officeart/2005/8/layout/bProcess3"/>
    <dgm:cxn modelId="{D4615DDA-D904-450A-9FE6-3ECA3756BDB5}" type="presParOf" srcId="{AD03B5C1-1095-45BC-AC35-43A874252580}" destId="{0D4D55DD-7603-43F8-9684-8E83E7A735AD}" srcOrd="3" destOrd="0" presId="urn:microsoft.com/office/officeart/2005/8/layout/bProcess3"/>
    <dgm:cxn modelId="{927C7F3C-EDC2-4576-93A7-E1D5DF40B716}" type="presParOf" srcId="{0D4D55DD-7603-43F8-9684-8E83E7A735AD}" destId="{66CEDE3D-7D7F-4532-A7F7-C0E601B9852C}" srcOrd="0" destOrd="0" presId="urn:microsoft.com/office/officeart/2005/8/layout/bProcess3"/>
    <dgm:cxn modelId="{B1F79635-9096-4638-9DE1-86B5D6C512FB}" type="presParOf" srcId="{AD03B5C1-1095-45BC-AC35-43A874252580}" destId="{7F544BE7-20D1-4CE2-B217-9797B21F5E18}" srcOrd="4" destOrd="0" presId="urn:microsoft.com/office/officeart/2005/8/layout/bProcess3"/>
    <dgm:cxn modelId="{29A4BE3D-57AB-403F-A9B9-E29677FA548C}" type="presParOf" srcId="{AD03B5C1-1095-45BC-AC35-43A874252580}" destId="{A5713042-ACA0-4112-A36B-40DB09A2F7E6}" srcOrd="5" destOrd="0" presId="urn:microsoft.com/office/officeart/2005/8/layout/bProcess3"/>
    <dgm:cxn modelId="{0C4418A4-3669-4920-A45E-4F8C48623958}" type="presParOf" srcId="{A5713042-ACA0-4112-A36B-40DB09A2F7E6}" destId="{C7EFC59B-EC64-4616-BC45-B35645BCF2FE}" srcOrd="0" destOrd="0" presId="urn:microsoft.com/office/officeart/2005/8/layout/bProcess3"/>
    <dgm:cxn modelId="{3ABBEE59-379C-468C-9FC2-0FA38069169B}" type="presParOf" srcId="{AD03B5C1-1095-45BC-AC35-43A874252580}" destId="{333EAB86-612E-4032-B169-2E3FF094D300}" srcOrd="6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D20FF-0FB1-4E32-9C93-D236F6717AF7}">
      <dsp:nvSpPr>
        <dsp:cNvPr id="0" name=""/>
        <dsp:cNvSpPr/>
      </dsp:nvSpPr>
      <dsp:spPr>
        <a:xfrm>
          <a:off x="0" y="0"/>
          <a:ext cx="4343404" cy="8172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Електронно документиране</a:t>
          </a:r>
        </a:p>
      </dsp:txBody>
      <dsp:txXfrm>
        <a:off x="0" y="0"/>
        <a:ext cx="3440342" cy="817250"/>
      </dsp:txXfrm>
    </dsp:sp>
    <dsp:sp modelId="{FE4B4B11-365C-4B13-8CA8-9FDC65097676}">
      <dsp:nvSpPr>
        <dsp:cNvPr id="0" name=""/>
        <dsp:cNvSpPr/>
      </dsp:nvSpPr>
      <dsp:spPr>
        <a:xfrm>
          <a:off x="363760" y="965841"/>
          <a:ext cx="4343404" cy="8172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Автоматизиране на дейности</a:t>
          </a:r>
        </a:p>
      </dsp:txBody>
      <dsp:txXfrm>
        <a:off x="363760" y="965841"/>
        <a:ext cx="3448431" cy="817250"/>
      </dsp:txXfrm>
    </dsp:sp>
    <dsp:sp modelId="{CE4A69D7-69C8-4129-B0EF-0C75CD8B51EA}">
      <dsp:nvSpPr>
        <dsp:cNvPr id="0" name=""/>
        <dsp:cNvSpPr/>
      </dsp:nvSpPr>
      <dsp:spPr>
        <a:xfrm>
          <a:off x="722091" y="1931683"/>
          <a:ext cx="4343404" cy="8172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Спестяване на време</a:t>
          </a:r>
        </a:p>
      </dsp:txBody>
      <dsp:txXfrm>
        <a:off x="722091" y="1931683"/>
        <a:ext cx="3453860" cy="817250"/>
      </dsp:txXfrm>
    </dsp:sp>
    <dsp:sp modelId="{BB14B2CC-A5BD-4600-BEA8-D6D338F1D6BB}">
      <dsp:nvSpPr>
        <dsp:cNvPr id="0" name=""/>
        <dsp:cNvSpPr/>
      </dsp:nvSpPr>
      <dsp:spPr>
        <a:xfrm>
          <a:off x="1085851" y="2897525"/>
          <a:ext cx="4343404" cy="8172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Бързи справки между институциите</a:t>
          </a:r>
        </a:p>
      </dsp:txBody>
      <dsp:txXfrm>
        <a:off x="1085851" y="2897525"/>
        <a:ext cx="3448431" cy="817250"/>
      </dsp:txXfrm>
    </dsp:sp>
    <dsp:sp modelId="{B62D62BA-F86E-4592-80D0-EBD0AB7FDAF3}">
      <dsp:nvSpPr>
        <dsp:cNvPr id="0" name=""/>
        <dsp:cNvSpPr/>
      </dsp:nvSpPr>
      <dsp:spPr>
        <a:xfrm>
          <a:off x="3812191" y="625939"/>
          <a:ext cx="531212" cy="53121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bg-BG" sz="2400" kern="1200"/>
        </a:p>
      </dsp:txBody>
      <dsp:txXfrm>
        <a:off x="3812191" y="625939"/>
        <a:ext cx="531212" cy="531212"/>
      </dsp:txXfrm>
    </dsp:sp>
    <dsp:sp modelId="{89CC13F1-59B3-4142-BC19-35CCF1FB624E}">
      <dsp:nvSpPr>
        <dsp:cNvPr id="0" name=""/>
        <dsp:cNvSpPr/>
      </dsp:nvSpPr>
      <dsp:spPr>
        <a:xfrm>
          <a:off x="4175951" y="1591781"/>
          <a:ext cx="531212" cy="53121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bg-BG" sz="2400" kern="1200"/>
        </a:p>
      </dsp:txBody>
      <dsp:txXfrm>
        <a:off x="4175951" y="1591781"/>
        <a:ext cx="531212" cy="531212"/>
      </dsp:txXfrm>
    </dsp:sp>
    <dsp:sp modelId="{E8109A39-BFEE-48B5-9FE9-2F2FF18221FD}">
      <dsp:nvSpPr>
        <dsp:cNvPr id="0" name=""/>
        <dsp:cNvSpPr/>
      </dsp:nvSpPr>
      <dsp:spPr>
        <a:xfrm>
          <a:off x="4534282" y="2557623"/>
          <a:ext cx="531212" cy="53121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bg-BG" sz="2400" kern="1200"/>
        </a:p>
      </dsp:txBody>
      <dsp:txXfrm>
        <a:off x="4534282" y="2557623"/>
        <a:ext cx="531212" cy="5312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26C7D4-C01F-4936-B352-364008D592C5}">
      <dsp:nvSpPr>
        <dsp:cNvPr id="0" name=""/>
        <dsp:cNvSpPr/>
      </dsp:nvSpPr>
      <dsp:spPr>
        <a:xfrm>
          <a:off x="3792778" y="666341"/>
          <a:ext cx="5139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3970" y="45720"/>
              </a:lnTo>
            </a:path>
          </a:pathLst>
        </a:custGeom>
        <a:noFill/>
        <a:ln w="28575" cap="flat" cmpd="sng" algn="ctr">
          <a:solidFill>
            <a:scrgbClr r="0" g="0" b="0">
              <a:satMod val="120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bg-BG" sz="500" kern="1200"/>
        </a:p>
      </dsp:txBody>
      <dsp:txXfrm>
        <a:off x="4036149" y="709335"/>
        <a:ext cx="27228" cy="5451"/>
      </dsp:txXfrm>
    </dsp:sp>
    <dsp:sp modelId="{9A871A28-7A76-4DDE-9C5F-8C0B128E48E6}">
      <dsp:nvSpPr>
        <dsp:cNvPr id="0" name=""/>
        <dsp:cNvSpPr/>
      </dsp:nvSpPr>
      <dsp:spPr>
        <a:xfrm>
          <a:off x="1285885" y="1752"/>
          <a:ext cx="2508693" cy="14206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Система за контрол на достъпа</a:t>
          </a:r>
        </a:p>
      </dsp:txBody>
      <dsp:txXfrm>
        <a:off x="1285885" y="1752"/>
        <a:ext cx="2508693" cy="1420618"/>
      </dsp:txXfrm>
    </dsp:sp>
    <dsp:sp modelId="{0D4D55DD-7603-43F8-9684-8E83E7A735AD}">
      <dsp:nvSpPr>
        <dsp:cNvPr id="0" name=""/>
        <dsp:cNvSpPr/>
      </dsp:nvSpPr>
      <dsp:spPr>
        <a:xfrm>
          <a:off x="2545334" y="1420570"/>
          <a:ext cx="2977663" cy="513970"/>
        </a:xfrm>
        <a:custGeom>
          <a:avLst/>
          <a:gdLst/>
          <a:ahLst/>
          <a:cxnLst/>
          <a:rect l="0" t="0" r="0" b="0"/>
          <a:pathLst>
            <a:path>
              <a:moveTo>
                <a:pt x="2977663" y="0"/>
              </a:moveTo>
              <a:lnTo>
                <a:pt x="2977663" y="274085"/>
              </a:lnTo>
              <a:lnTo>
                <a:pt x="0" y="274085"/>
              </a:lnTo>
              <a:lnTo>
                <a:pt x="0" y="513970"/>
              </a:lnTo>
            </a:path>
          </a:pathLst>
        </a:custGeom>
        <a:noFill/>
        <a:ln w="28575" cap="flat" cmpd="sng" algn="ctr">
          <a:solidFill>
            <a:scrgbClr r="0" g="0" b="0">
              <a:satMod val="120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bg-BG" sz="500" kern="1200"/>
        </a:p>
      </dsp:txBody>
      <dsp:txXfrm>
        <a:off x="3958489" y="1674829"/>
        <a:ext cx="151352" cy="5451"/>
      </dsp:txXfrm>
    </dsp:sp>
    <dsp:sp modelId="{9EEF658A-2424-483D-9B86-083E0BA3327B}">
      <dsp:nvSpPr>
        <dsp:cNvPr id="0" name=""/>
        <dsp:cNvSpPr/>
      </dsp:nvSpPr>
      <dsp:spPr>
        <a:xfrm>
          <a:off x="4339148" y="1752"/>
          <a:ext cx="2367696" cy="14206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Видеонаблюдение</a:t>
          </a:r>
        </a:p>
      </dsp:txBody>
      <dsp:txXfrm>
        <a:off x="4339148" y="1752"/>
        <a:ext cx="2367696" cy="1420618"/>
      </dsp:txXfrm>
    </dsp:sp>
    <dsp:sp modelId="{A5713042-ACA0-4112-A36B-40DB09A2F7E6}">
      <dsp:nvSpPr>
        <dsp:cNvPr id="0" name=""/>
        <dsp:cNvSpPr/>
      </dsp:nvSpPr>
      <dsp:spPr>
        <a:xfrm>
          <a:off x="3802983" y="2631529"/>
          <a:ext cx="5139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3970" y="45720"/>
              </a:lnTo>
            </a:path>
          </a:pathLst>
        </a:custGeom>
        <a:noFill/>
        <a:ln w="28575" cap="flat" cmpd="sng" algn="ctr">
          <a:solidFill>
            <a:scrgbClr r="0" g="0" b="0">
              <a:satMod val="120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bg-BG" sz="500" kern="1200"/>
        </a:p>
      </dsp:txBody>
      <dsp:txXfrm>
        <a:off x="4046354" y="2674524"/>
        <a:ext cx="27228" cy="5451"/>
      </dsp:txXfrm>
    </dsp:sp>
    <dsp:sp modelId="{7F544BE7-20D1-4CE2-B217-9797B21F5E18}">
      <dsp:nvSpPr>
        <dsp:cNvPr id="0" name=""/>
        <dsp:cNvSpPr/>
      </dsp:nvSpPr>
      <dsp:spPr>
        <a:xfrm>
          <a:off x="1285885" y="1966940"/>
          <a:ext cx="2518898" cy="14206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Електронен подпис</a:t>
          </a:r>
        </a:p>
      </dsp:txBody>
      <dsp:txXfrm>
        <a:off x="1285885" y="1966940"/>
        <a:ext cx="2518898" cy="1420618"/>
      </dsp:txXfrm>
    </dsp:sp>
    <dsp:sp modelId="{333EAB86-612E-4032-B169-2E3FF094D300}">
      <dsp:nvSpPr>
        <dsp:cNvPr id="0" name=""/>
        <dsp:cNvSpPr/>
      </dsp:nvSpPr>
      <dsp:spPr>
        <a:xfrm>
          <a:off x="4349353" y="1966940"/>
          <a:ext cx="2508693" cy="14206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Система за пожарна безопасност</a:t>
          </a:r>
        </a:p>
      </dsp:txBody>
      <dsp:txXfrm>
        <a:off x="4349353" y="1966940"/>
        <a:ext cx="2508693" cy="14206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0C673-BA43-44BE-A443-E7B637FFB5F9}" type="datetimeFigureOut">
              <a:rPr lang="bg-BG" smtClean="0"/>
              <a:pPr/>
              <a:t>17.1.2022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/>
              <a:t>Щракн., за да ред. стил на загл. в обр.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CF68B6-EEA7-4E20-87B9-4F9EEA101ECA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508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5441" algn="l" defTabSz="9508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50881" algn="l" defTabSz="9508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26321" algn="l" defTabSz="9508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901761" algn="l" defTabSz="9508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77202" algn="l" defTabSz="9508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52643" algn="l" defTabSz="9508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28082" algn="l" defTabSz="9508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803523" algn="l" defTabSz="9508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F68B6-EEA7-4E20-87B9-4F9EEA101ECA}" type="slidenum">
              <a:rPr lang="bg-BG" smtClean="0"/>
              <a:pPr/>
              <a:t>10</a:t>
            </a:fld>
            <a:endParaRPr lang="bg-B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F68B6-EEA7-4E20-87B9-4F9EEA101ECA}" type="slidenum">
              <a:rPr lang="bg-BG" smtClean="0"/>
              <a:pPr/>
              <a:t>17</a:t>
            </a:fld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авоъгълник 22"/>
          <p:cNvSpPr/>
          <p:nvPr/>
        </p:nvSpPr>
        <p:spPr>
          <a:xfrm flipV="1">
            <a:off x="5410187" y="3175000"/>
            <a:ext cx="3733819" cy="7590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авоъгълник 23"/>
          <p:cNvSpPr/>
          <p:nvPr/>
        </p:nvSpPr>
        <p:spPr>
          <a:xfrm flipV="1">
            <a:off x="5410205" y="3247508"/>
            <a:ext cx="3733801" cy="16002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авоъгълник 24"/>
          <p:cNvSpPr/>
          <p:nvPr/>
        </p:nvSpPr>
        <p:spPr>
          <a:xfrm flipV="1">
            <a:off x="5410205" y="3429306"/>
            <a:ext cx="3733801" cy="7620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авоъгълник 25"/>
          <p:cNvSpPr/>
          <p:nvPr/>
        </p:nvSpPr>
        <p:spPr>
          <a:xfrm flipV="1">
            <a:off x="5410200" y="3470336"/>
            <a:ext cx="1965960" cy="1524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авоъгълник 26"/>
          <p:cNvSpPr/>
          <p:nvPr/>
        </p:nvSpPr>
        <p:spPr>
          <a:xfrm flipV="1">
            <a:off x="5410200" y="3499643"/>
            <a:ext cx="1965960" cy="7620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Закръглен правоъгълник 29"/>
          <p:cNvSpPr/>
          <p:nvPr/>
        </p:nvSpPr>
        <p:spPr bwMode="white">
          <a:xfrm>
            <a:off x="5410200" y="3302000"/>
            <a:ext cx="3063240" cy="22860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Закръглен правоъгълник 30"/>
          <p:cNvSpPr/>
          <p:nvPr/>
        </p:nvSpPr>
        <p:spPr bwMode="white">
          <a:xfrm>
            <a:off x="7376507" y="3384153"/>
            <a:ext cx="1600200" cy="30480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авоъгълник 6"/>
          <p:cNvSpPr/>
          <p:nvPr/>
        </p:nvSpPr>
        <p:spPr>
          <a:xfrm>
            <a:off x="1" y="3041386"/>
            <a:ext cx="9144000" cy="203476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авоъгълник 9"/>
          <p:cNvSpPr/>
          <p:nvPr/>
        </p:nvSpPr>
        <p:spPr>
          <a:xfrm>
            <a:off x="5" y="3062941"/>
            <a:ext cx="9144001" cy="11723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авоъгълник 10"/>
          <p:cNvSpPr/>
          <p:nvPr/>
        </p:nvSpPr>
        <p:spPr>
          <a:xfrm flipV="1">
            <a:off x="6414051" y="3035909"/>
            <a:ext cx="2729950" cy="20702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авоъгълник 18"/>
          <p:cNvSpPr/>
          <p:nvPr/>
        </p:nvSpPr>
        <p:spPr>
          <a:xfrm>
            <a:off x="0" y="1"/>
            <a:ext cx="9144000" cy="30847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57200" y="2001575"/>
            <a:ext cx="8458200" cy="1225021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457200" y="3249948"/>
            <a:ext cx="4953000" cy="14605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/>
              <a:t>Щракнете, за да редактирате стила на подзаглавията в образеца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>
          <a:xfrm>
            <a:off x="6705600" y="3505200"/>
            <a:ext cx="960120" cy="381000"/>
          </a:xfrm>
        </p:spPr>
        <p:txBody>
          <a:bodyPr/>
          <a:lstStyle/>
          <a:p>
            <a:fld id="{96CDBCB9-7AE7-4D89-A270-02BF21540881}" type="datetime1">
              <a:rPr lang="en-US" smtClean="0"/>
              <a:t>1/17/2022</a:t>
            </a:fld>
            <a:endParaRPr lang="en-US"/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3504407"/>
            <a:ext cx="1295400" cy="38100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947"/>
            <a:ext cx="747712" cy="30480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1319-381F-405E-9C9B-DA5E7187DB6F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781800" y="952500"/>
            <a:ext cx="1905000" cy="4572000"/>
          </a:xfrm>
        </p:spPr>
        <p:txBody>
          <a:bodyPr vert="eaVert"/>
          <a:lstStyle/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52500"/>
            <a:ext cx="6248400" cy="4572000"/>
          </a:xfrm>
        </p:spPr>
        <p:txBody>
          <a:bodyPr vert="eaVert"/>
          <a:lstStyle/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B58AB-E81E-4181-B4B5-5B369FE62CBB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CD48-A96B-4FC3-9672-0514AB7837BF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1651001"/>
            <a:ext cx="7772400" cy="1135063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805908"/>
            <a:ext cx="7772400" cy="1258093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1E3F-A7D5-4F47-9881-080D4F03AC22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874520"/>
            <a:ext cx="4038600" cy="3771636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874520"/>
            <a:ext cx="4038600" cy="3771636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0BC45-B6AC-4E6D-9129-10BD4F1C9387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81000" y="952500"/>
            <a:ext cx="8382000" cy="891540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381000" y="1870808"/>
            <a:ext cx="4041648" cy="3810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721230" y="1870808"/>
            <a:ext cx="4041775" cy="3810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381000" y="2257099"/>
            <a:ext cx="4041648" cy="32385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718309" y="2257099"/>
            <a:ext cx="4041775" cy="32385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26" name="Контейнер за 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6DEA56C-EAB5-4D49-8541-8EFB3406835F}" type="datetime1">
              <a:rPr lang="en-US" smtClean="0"/>
              <a:t>1/17/2022</a:t>
            </a:fld>
            <a:endParaRPr lang="en-US"/>
          </a:p>
        </p:txBody>
      </p:sp>
      <p:sp>
        <p:nvSpPr>
          <p:cNvPr id="27" name="Контейнер за номер на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8" name="Контейнер за долния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952500"/>
            <a:ext cx="8229600" cy="891540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>
          <a:xfrm>
            <a:off x="6583680" y="510540"/>
            <a:ext cx="957264" cy="381000"/>
          </a:xfrm>
        </p:spPr>
        <p:txBody>
          <a:bodyPr/>
          <a:lstStyle/>
          <a:p>
            <a:fld id="{68DE968F-F99D-4429-B927-183ED91FA891}" type="datetime1">
              <a:rPr lang="en-US" smtClean="0"/>
              <a:t>1/17/2022</a:t>
            </a:fld>
            <a:endParaRPr lang="en-US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510540"/>
            <a:ext cx="1325880" cy="38100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1893"/>
            <a:ext cx="762000" cy="304800"/>
          </a:xfrm>
        </p:spPr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CA2F-B0F3-4D7A-9F2B-CAF92447C2F3}" type="datetime1">
              <a:rPr lang="en-US" smtClean="0"/>
              <a:t>1/17/2022</a:t>
            </a:fld>
            <a:endParaRPr lang="en-US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353496" y="918308"/>
            <a:ext cx="3383280" cy="731520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5353496" y="1675606"/>
            <a:ext cx="3383280" cy="384810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152400" y="646906"/>
            <a:ext cx="5102352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C6AE0-BFEF-422B-83C0-37235CB48B7B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440437" y="924301"/>
            <a:ext cx="586803" cy="3901364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403671" y="952500"/>
            <a:ext cx="4572000" cy="3810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bg-BG"/>
              <a:t>Щракнете върху иконата, за да добавите картина</a:t>
            </a:r>
            <a:endParaRPr kumimoji="0" lang="en-US" dirty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6088443" y="2728592"/>
            <a:ext cx="2590800" cy="2097074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25AF9-FA32-4E0C-87B2-1E86832E7CB8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авоъгълник 27"/>
          <p:cNvSpPr/>
          <p:nvPr/>
        </p:nvSpPr>
        <p:spPr>
          <a:xfrm>
            <a:off x="1" y="305684"/>
            <a:ext cx="9144000" cy="70339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авоъгълник 28"/>
          <p:cNvSpPr/>
          <p:nvPr/>
        </p:nvSpPr>
        <p:spPr>
          <a:xfrm>
            <a:off x="0" y="-1"/>
            <a:ext cx="9144000" cy="258886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авоъгълник 29"/>
          <p:cNvSpPr/>
          <p:nvPr/>
        </p:nvSpPr>
        <p:spPr>
          <a:xfrm>
            <a:off x="5" y="256900"/>
            <a:ext cx="9144001" cy="7620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авоъгълник 30"/>
          <p:cNvSpPr/>
          <p:nvPr/>
        </p:nvSpPr>
        <p:spPr>
          <a:xfrm flipV="1">
            <a:off x="5410187" y="300206"/>
            <a:ext cx="3733819" cy="7590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авоъгълник 31"/>
          <p:cNvSpPr/>
          <p:nvPr/>
        </p:nvSpPr>
        <p:spPr>
          <a:xfrm flipV="1">
            <a:off x="5410205" y="366762"/>
            <a:ext cx="3733801" cy="150029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Закръглен правоъгълник 32"/>
          <p:cNvSpPr/>
          <p:nvPr/>
        </p:nvSpPr>
        <p:spPr bwMode="white">
          <a:xfrm>
            <a:off x="5407339" y="414587"/>
            <a:ext cx="3063240" cy="22860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Закръглен правоъгълник 33"/>
          <p:cNvSpPr/>
          <p:nvPr/>
        </p:nvSpPr>
        <p:spPr bwMode="white">
          <a:xfrm>
            <a:off x="7373646" y="490786"/>
            <a:ext cx="1600200" cy="30480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авоъгълник 34"/>
          <p:cNvSpPr/>
          <p:nvPr/>
        </p:nvSpPr>
        <p:spPr bwMode="invGray">
          <a:xfrm>
            <a:off x="9084966" y="-1668"/>
            <a:ext cx="57626" cy="51816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авоъгълник 35"/>
          <p:cNvSpPr/>
          <p:nvPr/>
        </p:nvSpPr>
        <p:spPr bwMode="invGray">
          <a:xfrm>
            <a:off x="9044481" y="-1668"/>
            <a:ext cx="27432" cy="51816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авоъгълник 36"/>
          <p:cNvSpPr/>
          <p:nvPr/>
        </p:nvSpPr>
        <p:spPr bwMode="invGray">
          <a:xfrm>
            <a:off x="9025428" y="-1668"/>
            <a:ext cx="9144" cy="518160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авоъгълник 37"/>
          <p:cNvSpPr/>
          <p:nvPr/>
        </p:nvSpPr>
        <p:spPr bwMode="invGray">
          <a:xfrm>
            <a:off x="8975423" y="-1668"/>
            <a:ext cx="27432" cy="518160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авоъгълник 38"/>
          <p:cNvSpPr/>
          <p:nvPr/>
        </p:nvSpPr>
        <p:spPr bwMode="invGray">
          <a:xfrm>
            <a:off x="8915677" y="317"/>
            <a:ext cx="54864" cy="487680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авоъгълник 39"/>
          <p:cNvSpPr/>
          <p:nvPr/>
        </p:nvSpPr>
        <p:spPr bwMode="invGray">
          <a:xfrm>
            <a:off x="8873475" y="317"/>
            <a:ext cx="9144" cy="487680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952500"/>
            <a:ext cx="8229600" cy="889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874520"/>
            <a:ext cx="8229600" cy="36042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  <a:p>
            <a:pPr lvl="1" eaLnBrk="1" latinLnBrk="0" hangingPunct="1"/>
            <a:r>
              <a:rPr kumimoji="0" lang="bg-BG"/>
              <a:t>Второ ниво</a:t>
            </a:r>
          </a:p>
          <a:p>
            <a:pPr lvl="2" eaLnBrk="1" latinLnBrk="0" hangingPunct="1"/>
            <a:r>
              <a:rPr kumimoji="0" lang="bg-BG"/>
              <a:t>Трето ниво</a:t>
            </a:r>
          </a:p>
          <a:p>
            <a:pPr lvl="3" eaLnBrk="1" latinLnBrk="0" hangingPunct="1"/>
            <a:r>
              <a:rPr kumimoji="0" lang="bg-BG"/>
              <a:t>Четвърто ниво</a:t>
            </a:r>
          </a:p>
          <a:p>
            <a:pPr lvl="4" eaLnBrk="1" latinLnBrk="0" hangingPunct="1"/>
            <a:r>
              <a:rPr kumimoji="0" lang="bg-BG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6586536" y="510540"/>
            <a:ext cx="957264" cy="3810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C9C0A24-4079-4B5B-8A34-2CF54B980BD5}" type="datetime1">
              <a:rPr lang="en-US" smtClean="0"/>
              <a:t>1/17/2022</a:t>
            </a:fld>
            <a:endParaRPr lang="en-US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510540"/>
            <a:ext cx="1325880" cy="3810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1893"/>
            <a:ext cx="762000" cy="30480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6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6.png"/><Relationship Id="rId4" Type="http://schemas.openxmlformats.org/officeDocument/2006/relationships/diagramData" Target="../diagrams/data2.xml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6.png" Type="http://schemas.openxmlformats.org/officeDocument/2006/relationships/image"/><Relationship Id="rId4" Target="../media/image21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6.pn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3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6.pn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6.png" Type="http://schemas.openxmlformats.org/officeDocument/2006/relationships/image"/><Relationship Id="rId5" Target="../media/image28.jpeg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nicef.org/bulgaria/media/426/fil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 ?><Relationships xmlns="http://schemas.openxmlformats.org/package/2006/relationships"><Relationship Id="rId3" Target="../media/image6.pn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8.gif" Type="http://schemas.openxmlformats.org/officeDocument/2006/relationships/image"/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4066"/>
            <a:ext cx="8458200" cy="2089117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/>
              <a:t>Предимства и недостатъци на дигиталните технологии в обучението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289548"/>
            <a:ext cx="4953000" cy="2425452"/>
          </a:xfrm>
        </p:spPr>
        <p:txBody>
          <a:bodyPr>
            <a:noAutofit/>
          </a:bodyPr>
          <a:lstStyle/>
          <a:p>
            <a:pPr lvl="0"/>
            <a:r>
              <a:rPr lang="bg-BG" sz="2000" dirty="0">
                <a:solidFill>
                  <a:schemeClr val="tx1"/>
                </a:solidFill>
              </a:rPr>
              <a:t>Изготвили:</a:t>
            </a:r>
          </a:p>
          <a:p>
            <a:pPr lvl="0"/>
            <a:endParaRPr lang="bg-BG" sz="1800" dirty="0"/>
          </a:p>
          <a:p>
            <a:endParaRPr lang="bg-BG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</a:t>
            </a:fld>
            <a:endParaRPr kumimoji="0" lang="en-US"/>
          </a:p>
        </p:txBody>
      </p:sp>
      <p:sp>
        <p:nvSpPr>
          <p:cNvPr id="5" name="Rectangle 4"/>
          <p:cNvSpPr/>
          <p:nvPr/>
        </p:nvSpPr>
        <p:spPr>
          <a:xfrm>
            <a:off x="142844" y="3143252"/>
            <a:ext cx="5249744" cy="19265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7" name="irc_mi" descr="http://www.universium.com.tr/tr/icerik/hk_5r6k71bwnH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4902290"/>
            <a:ext cx="528930" cy="74129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335688" y="494396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800" dirty="0"/>
              <a:t>СУ „Св.Климент Охридски“</a:t>
            </a:r>
          </a:p>
          <a:p>
            <a:pPr algn="ctr"/>
            <a:r>
              <a:rPr lang="bg-BG" sz="1800" dirty="0"/>
              <a:t>Факултет по педагогика</a:t>
            </a:r>
          </a:p>
        </p:txBody>
      </p:sp>
    </p:spTree>
    <p:extLst>
      <p:ext uri="{BB962C8B-B14F-4D97-AF65-F5344CB8AC3E}">
        <p14:creationId xmlns:p14="http://schemas.microsoft.com/office/powerpoint/2010/main" val="4192440736"/>
      </p:ext>
    </p:extLst>
  </p:cSld>
  <p:clrMapOvr>
    <a:masterClrMapping/>
  </p:clrMapOvr>
  <p:transition>
    <p:split dir="in"/>
  </p:transition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10</a:t>
            </a:fld>
            <a:endParaRPr kumimoji="0" lang="en-US"/>
          </a:p>
        </p:txBody>
      </p:sp>
      <p:sp>
        <p:nvSpPr>
          <p:cNvPr id="5" name="Изнесено означение със стрелка надолу 4"/>
          <p:cNvSpPr/>
          <p:nvPr/>
        </p:nvSpPr>
        <p:spPr>
          <a:xfrm>
            <a:off x="214282" y="500046"/>
            <a:ext cx="8715436" cy="1428760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 indent="-457200" marL="457200">
              <a:buFont typeface="+mj-lt"/>
              <a:buAutoNum startAt="4" type="arabicPeriod"/>
            </a:pPr>
            <a:r>
              <a:rPr dirty="0" lang="bg-BG" sz="2800">
                <a:latin typeface="+mj-lt"/>
              </a:rPr>
              <a:t>Облекчаване на административната</a:t>
            </a:r>
            <a:r>
              <a:rPr dirty="0" lang="en-US" sz="2800">
                <a:latin typeface="+mj-lt"/>
              </a:rPr>
              <a:t> </a:t>
            </a:r>
            <a:r>
              <a:rPr dirty="0" lang="bg-BG" sz="2800">
                <a:latin typeface="+mj-lt"/>
              </a:rPr>
              <a:t>натовареност</a:t>
            </a:r>
          </a:p>
        </p:txBody>
      </p:sp>
      <p:graphicFrame>
        <p:nvGraphicFramePr>
          <p:cNvPr id="7" name="Диаграма 6"/>
          <p:cNvGraphicFramePr/>
          <p:nvPr/>
        </p:nvGraphicFramePr>
        <p:xfrm>
          <a:off x="3714744" y="1785930"/>
          <a:ext cx="5429256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6" r:dm="rId3" r:lo="rId4" r:qs="rId5"/>
          </a:graphicData>
        </a:graphic>
      </p:graphicFrame>
      <p:pic>
        <p:nvPicPr>
          <p:cNvPr descr="correcto-e-incorrecto-png.png" id="9" name="Картина 8"/>
          <p:cNvPicPr>
            <a:picLocks noChangeAspect="1"/>
          </p:cNvPicPr>
          <p:nvPr/>
        </p:nvPicPr>
        <p:blipFill>
          <a:blip cstate="print" r:embed="rId8"/>
          <a:srcRect b="16666" r="52066" t="15278"/>
          <a:stretch>
            <a:fillRect/>
          </a:stretch>
        </p:blipFill>
        <p:spPr>
          <a:xfrm rot="20816259">
            <a:off x="353919" y="1013021"/>
            <a:ext cx="826322" cy="69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/>
          <p:cNvPicPr>
            <a:picLocks noChangeAspect="1"/>
          </p:cNvPicPr>
          <p:nvPr/>
        </p:nvPicPr>
        <p:blipFill>
          <a:blip cstate="print" r:embed="rId9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2357434"/>
            <a:ext cx="4214842" cy="3000396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algn="tl" blurRad="50800" dir="2700000" dist="38100" rotWithShape="0">
              <a:prstClr val="black">
                <a:alpha val="40000"/>
              </a:prstClr>
            </a:outerShdw>
            <a:reflection algn="bl" blurRad="12700" dir="5400000" dist="5000" endPos="28000" rotWithShape="0" stA="38000" sy="-100000"/>
          </a:effectLst>
          <a:scene3d>
            <a:camera prst="isometricOffAxis2Left"/>
            <a:lightRig dir="t" rig="threePt"/>
          </a:scene3d>
        </p:spPr>
      </p:pic>
    </p:spTree>
  </p:cSld>
  <p:clrMapOvr>
    <a:masterClrMapping/>
  </p:clrMapOvr>
  <p:transition>
    <p:wipe dir="d"/>
  </p:transition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CR38U-I1-Smart-Card-Reader_sidecard.jpg" id="9" name="Картина 8"/>
          <p:cNvPicPr>
            <a:picLocks noChangeAspect="1"/>
          </p:cNvPicPr>
          <p:nvPr/>
        </p:nvPicPr>
        <p:blipFill>
          <a:blip cstate="print" r:embed="rId2">
            <a:lum bright="-10000" contrast="10000"/>
          </a:blip>
          <a:srcRect b="93" r="47"/>
          <a:stretch>
            <a:fillRect/>
          </a:stretch>
        </p:blipFill>
        <p:spPr>
          <a:xfrm>
            <a:off x="489647" y="3058810"/>
            <a:ext cx="1714512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1080p FULL HD Безжична Wi-Fi IP камера за външна инсталация iThink ..." id="24580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7143768" y="1785930"/>
            <a:ext cx="1428660" cy="1428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Контейнер за съдържание 5"/>
          <p:cNvGraphicFramePr>
            <a:graphicFrameLocks noGrp="1"/>
          </p:cNvGraphicFramePr>
          <p:nvPr>
            <p:ph idx="1"/>
          </p:nvPr>
        </p:nvGraphicFramePr>
        <p:xfrm>
          <a:off x="642910" y="1928806"/>
          <a:ext cx="8143932" cy="3389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7" r:dm="rId4" r:lo="rId5" r:qs="rId6"/>
          </a:graphicData>
        </a:graphic>
      </p:graphicFrame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11</a:t>
            </a:fld>
            <a:endParaRPr kumimoji="0" lang="en-US"/>
          </a:p>
        </p:txBody>
      </p:sp>
      <p:sp>
        <p:nvSpPr>
          <p:cNvPr id="5" name="Изнесено означение със стрелка надолу 4"/>
          <p:cNvSpPr/>
          <p:nvPr/>
        </p:nvSpPr>
        <p:spPr>
          <a:xfrm>
            <a:off x="285720" y="500046"/>
            <a:ext cx="8643998" cy="135732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 indent="-457200" marL="457200">
              <a:buFont typeface="+mj-lt"/>
              <a:buAutoNum startAt="5" type="arabicPeriod"/>
            </a:pPr>
            <a:r>
              <a:rPr dirty="0" lang="bg-BG" sz="2800">
                <a:latin typeface="+mj-lt"/>
              </a:rPr>
              <a:t>Повишаване на безопасността и сигурността в образователната институция</a:t>
            </a:r>
          </a:p>
        </p:txBody>
      </p:sp>
      <p:pic>
        <p:nvPicPr>
          <p:cNvPr descr="Fire Alarm Systems, Addressable systems, Conventional systems ..." id="24578" name="Picture 2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7470716" y="4000508"/>
            <a:ext cx="1518340" cy="1400069"/>
          </a:xfrm>
          <a:prstGeom prst="rect">
            <a:avLst/>
          </a:prstGeom>
          <a:noFill/>
        </p:spPr>
      </p:pic>
      <p:pic>
        <p:nvPicPr>
          <p:cNvPr descr="correcto-e-incorrecto-png.png" id="10" name="Картина 9"/>
          <p:cNvPicPr>
            <a:picLocks noChangeAspect="1"/>
          </p:cNvPicPr>
          <p:nvPr/>
        </p:nvPicPr>
        <p:blipFill>
          <a:blip cstate="print" r:embed="rId10"/>
          <a:srcRect b="16666" r="52066" t="15278"/>
          <a:stretch>
            <a:fillRect/>
          </a:stretch>
        </p:blipFill>
        <p:spPr>
          <a:xfrm rot="20816259">
            <a:off x="428688" y="1017142"/>
            <a:ext cx="866688" cy="732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12</a:t>
            </a:fld>
            <a:endParaRPr kumimoji="0" lang="en-US"/>
          </a:p>
        </p:txBody>
      </p:sp>
      <p:sp>
        <p:nvSpPr>
          <p:cNvPr id="5" name="Правоъгълник 4"/>
          <p:cNvSpPr/>
          <p:nvPr/>
        </p:nvSpPr>
        <p:spPr>
          <a:xfrm>
            <a:off x="214282" y="571484"/>
            <a:ext cx="8643998" cy="1428760"/>
          </a:xfrm>
          <a:prstGeom prst="rect">
            <a:avLst/>
          </a:prstGeom>
        </p:spPr>
        <p:txBody>
          <a:bodyPr wrap="square">
            <a:prstTxWarp prst="textDeflate">
              <a:avLst>
                <a:gd name="adj" fmla="val 21143"/>
              </a:avLst>
            </a:prstTxWarp>
            <a:spAutoFit/>
          </a:bodyPr>
          <a:lstStyle/>
          <a:p>
            <a:pPr algn="ctr"/>
            <a:r>
              <a:rPr lang="bg-BG" sz="40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Недостатъци на дигиталните технологии</a:t>
            </a:r>
            <a:endParaRPr lang="bg-BG" sz="4000" dirty="0">
              <a:latin typeface="+mj-lt"/>
            </a:endParaRPr>
          </a:p>
        </p:txBody>
      </p:sp>
      <p:pic>
        <p:nvPicPr>
          <p:cNvPr id="8" name="Картина 7" descr="security-challenge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0" y="1857368"/>
            <a:ext cx="9144000" cy="3857632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arge.png" id="10" name="Картина 9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5214942" y="1714492"/>
            <a:ext cx="3810027" cy="3357586"/>
          </a:xfrm>
          <a:prstGeom prst="rect">
            <a:avLst/>
          </a:prstGeom>
        </p:spPr>
      </p:pic>
      <p:pic>
        <p:nvPicPr>
          <p:cNvPr descr="vector-wifi-symbol.jpg" id="16" name="Картина 15"/>
          <p:cNvPicPr>
            <a:picLocks noChangeAspect="1"/>
          </p:cNvPicPr>
          <p:nvPr/>
        </p:nvPicPr>
        <p:blipFill>
          <a:blip cstate="print" r:embed="rId3"/>
          <a:srcRect r="-94" t="-5882"/>
          <a:stretch>
            <a:fillRect/>
          </a:stretch>
        </p:blipFill>
        <p:spPr>
          <a:xfrm>
            <a:off x="1071538" y="1484157"/>
            <a:ext cx="2214578" cy="858987"/>
          </a:xfrm>
          <a:prstGeom prst="rect">
            <a:avLst/>
          </a:prstGeom>
        </p:spPr>
      </p:pic>
      <p:pic>
        <p:nvPicPr>
          <p:cNvPr descr="vector-wifi-symbol.jpg" id="17" name="Картина 16"/>
          <p:cNvPicPr>
            <a:picLocks noChangeAspect="1"/>
          </p:cNvPicPr>
          <p:nvPr/>
        </p:nvPicPr>
        <p:blipFill>
          <a:blip cstate="print" r:embed="rId4"/>
          <a:srcRect b="-18" r="-43"/>
          <a:stretch>
            <a:fillRect/>
          </a:stretch>
        </p:blipFill>
        <p:spPr>
          <a:xfrm>
            <a:off x="3428992" y="1632021"/>
            <a:ext cx="1928826" cy="815488"/>
          </a:xfrm>
          <a:prstGeom prst="rect">
            <a:avLst/>
          </a:prstGeom>
        </p:spPr>
      </p:pic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13</a:t>
            </a:fld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idx="1"/>
          </p:nvPr>
        </p:nvSpPr>
        <p:spPr>
          <a:xfrm>
            <a:off x="214282" y="2285996"/>
            <a:ext cx="6286544" cy="3286148"/>
          </a:xfrm>
        </p:spPr>
        <p:txBody>
          <a:bodyPr>
            <a:normAutofit/>
          </a:bodyPr>
          <a:lstStyle/>
          <a:p>
            <a:pPr>
              <a:buClrTx/>
              <a:buFont charset="0" pitchFamily="34" typeface="Arial"/>
              <a:buChar char="•"/>
            </a:pPr>
            <a:r>
              <a:rPr dirty="0" lang="bg-BG"/>
              <a:t>Постоянен достъп до Интернет</a:t>
            </a:r>
          </a:p>
          <a:p>
            <a:pPr>
              <a:buClrTx/>
              <a:buNone/>
            </a:pPr>
            <a:endParaRPr dirty="0" lang="bg-BG"/>
          </a:p>
          <a:p>
            <a:pPr>
              <a:buClrTx/>
              <a:buFont charset="0" pitchFamily="34" typeface="Arial"/>
              <a:buChar char="•"/>
            </a:pPr>
            <a:r>
              <a:rPr dirty="0" lang="bg-BG"/>
              <a:t>Зависимост от техническите параметри на мрежата</a:t>
            </a:r>
          </a:p>
          <a:p>
            <a:pPr>
              <a:buClrTx/>
              <a:buNone/>
            </a:pPr>
            <a:endParaRPr dirty="0" lang="bg-BG"/>
          </a:p>
          <a:p>
            <a:pPr>
              <a:buClrTx/>
              <a:buFont charset="0" pitchFamily="34" typeface="Arial"/>
              <a:buChar char="•"/>
            </a:pPr>
            <a:r>
              <a:rPr dirty="0" lang="bg-BG"/>
              <a:t>Недостатъчен брой компютърни технологии за работа в класната стая</a:t>
            </a:r>
          </a:p>
        </p:txBody>
      </p:sp>
      <p:sp>
        <p:nvSpPr>
          <p:cNvPr id="7" name="Изнесено означение със стрелка надолу 6"/>
          <p:cNvSpPr/>
          <p:nvPr/>
        </p:nvSpPr>
        <p:spPr>
          <a:xfrm>
            <a:off x="285720" y="500046"/>
            <a:ext cx="8643998" cy="1071570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 indent="-514350" marL="514350">
              <a:buFont typeface="+mj-lt"/>
              <a:buAutoNum type="arabicPeriod"/>
            </a:pPr>
            <a:r>
              <a:rPr dirty="0" lang="bg-BG" sz="2800">
                <a:latin typeface="+mj-lt"/>
              </a:rPr>
              <a:t>Нужда от техническа обезпеченост</a:t>
            </a:r>
          </a:p>
        </p:txBody>
      </p:sp>
      <p:pic>
        <p:nvPicPr>
          <p:cNvPr descr="correcto-e-incorrecto-png.png" id="9" name="Картина 8"/>
          <p:cNvPicPr>
            <a:picLocks noChangeAspect="1"/>
          </p:cNvPicPr>
          <p:nvPr/>
        </p:nvPicPr>
        <p:blipFill>
          <a:blip cstate="print" r:embed="rId5"/>
          <a:srcRect l="47934" r="-1"/>
          <a:stretch>
            <a:fillRect/>
          </a:stretch>
        </p:blipFill>
        <p:spPr>
          <a:xfrm rot="20847963">
            <a:off x="349484" y="554024"/>
            <a:ext cx="568848" cy="650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ome-business-money.jpg" id="10" name="Картина 9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5357818" y="4000508"/>
            <a:ext cx="3643306" cy="1714492"/>
          </a:xfrm>
          <a:prstGeom prst="rect">
            <a:avLst/>
          </a:prstGeom>
        </p:spPr>
      </p:pic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14</a:t>
            </a:fld>
            <a:endParaRPr kumimoji="0" lang="en-US"/>
          </a:p>
        </p:txBody>
      </p:sp>
      <p:sp>
        <p:nvSpPr>
          <p:cNvPr id="5" name="Изнесено означение със стрелка надолу 4"/>
          <p:cNvSpPr/>
          <p:nvPr/>
        </p:nvSpPr>
        <p:spPr>
          <a:xfrm>
            <a:off x="214282" y="500046"/>
            <a:ext cx="8715436" cy="1000132"/>
          </a:xfrm>
          <a:prstGeom prst="downArrowCallout">
            <a:avLst>
              <a:gd fmla="val 25000" name="adj1"/>
              <a:gd fmla="val 25000" name="adj2"/>
              <a:gd fmla="val 21582" name="adj3"/>
              <a:gd fmla="val 64977" name="adj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 indent="-457200" marL="457200">
              <a:buFont typeface="+mj-lt"/>
              <a:buAutoNum startAt="2" type="arabicPeriod"/>
            </a:pPr>
            <a:r>
              <a:rPr dirty="0" lang="bg-BG" sz="2800">
                <a:latin typeface="+mj-lt"/>
              </a:rPr>
              <a:t>Финансови ресурси</a:t>
            </a:r>
          </a:p>
        </p:txBody>
      </p:sp>
      <p:sp>
        <p:nvSpPr>
          <p:cNvPr id="7" name="Текстово поле 6"/>
          <p:cNvSpPr txBox="1"/>
          <p:nvPr/>
        </p:nvSpPr>
        <p:spPr>
          <a:xfrm>
            <a:off x="285720" y="1428740"/>
            <a:ext cx="8643998" cy="267765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buFont charset="0" pitchFamily="34" typeface="Arial"/>
              <a:buChar char="•"/>
            </a:pPr>
            <a:r>
              <a:rPr dirty="0" err="1" lang="ru-RU" sz="2800"/>
              <a:t>Скъпа</a:t>
            </a:r>
            <a:r>
              <a:rPr dirty="0" lang="ru-RU" sz="2800"/>
              <a:t> инвестиция за </a:t>
            </a:r>
            <a:r>
              <a:rPr dirty="0" err="1" lang="ru-RU" sz="2800"/>
              <a:t>закупуване</a:t>
            </a:r>
            <a:r>
              <a:rPr dirty="0" lang="en-US" sz="2800"/>
              <a:t> </a:t>
            </a:r>
            <a:r>
              <a:rPr dirty="0" lang="ru-RU" sz="2800"/>
              <a:t>и </a:t>
            </a:r>
            <a:r>
              <a:rPr dirty="0" err="1" lang="ru-RU" sz="2800"/>
              <a:t>поддръжка</a:t>
            </a:r>
            <a:r>
              <a:rPr dirty="0" lang="ru-RU" sz="2800"/>
              <a:t> на </a:t>
            </a:r>
            <a:r>
              <a:rPr dirty="0" err="1" lang="ru-RU" sz="2800"/>
              <a:t>компютърни</a:t>
            </a:r>
            <a:r>
              <a:rPr dirty="0" lang="ru-RU" sz="2800"/>
              <a:t> технологии</a:t>
            </a:r>
          </a:p>
          <a:p>
            <a:endParaRPr dirty="0" lang="ru-RU" sz="2800"/>
          </a:p>
          <a:p>
            <a:pPr>
              <a:buFont charset="0" pitchFamily="34" typeface="Arial"/>
              <a:buChar char="•"/>
            </a:pPr>
            <a:r>
              <a:rPr dirty="0" err="1" lang="ru-RU" sz="2800"/>
              <a:t>Необходимост</a:t>
            </a:r>
            <a:r>
              <a:rPr dirty="0" lang="ru-RU" sz="2800"/>
              <a:t> от </a:t>
            </a:r>
            <a:r>
              <a:rPr dirty="0" err="1" lang="ru-RU" sz="2800"/>
              <a:t>допълнителна</a:t>
            </a:r>
            <a:r>
              <a:rPr dirty="0" lang="ru-RU" sz="2800"/>
              <a:t> квалификация на персонала, </a:t>
            </a:r>
            <a:r>
              <a:rPr dirty="0" err="1" lang="ru-RU" sz="2800"/>
              <a:t>който</a:t>
            </a:r>
            <a:r>
              <a:rPr dirty="0" lang="ru-RU" sz="2800"/>
              <a:t> </a:t>
            </a:r>
            <a:r>
              <a:rPr dirty="0" err="1" lang="ru-RU" sz="2800"/>
              <a:t>ще</a:t>
            </a:r>
            <a:r>
              <a:rPr dirty="0" lang="ru-RU" sz="2800"/>
              <a:t> </a:t>
            </a:r>
            <a:r>
              <a:rPr dirty="0" err="1" lang="ru-RU" sz="2800"/>
              <a:t>работи</a:t>
            </a:r>
            <a:r>
              <a:rPr dirty="0" lang="ru-RU" sz="2800"/>
              <a:t> с </a:t>
            </a:r>
            <a:r>
              <a:rPr dirty="0" err="1" lang="ru-RU" sz="2800"/>
              <a:t>информационните</a:t>
            </a:r>
            <a:r>
              <a:rPr dirty="0" lang="ru-RU" sz="2800"/>
              <a:t> </a:t>
            </a:r>
            <a:r>
              <a:rPr dirty="0" err="1" lang="ru-RU" sz="2800"/>
              <a:t>комуникационни</a:t>
            </a:r>
            <a:r>
              <a:rPr dirty="0" lang="ru-RU" sz="2800"/>
              <a:t> технологии в </a:t>
            </a:r>
            <a:r>
              <a:rPr dirty="0" err="1" lang="ru-RU" sz="2800"/>
              <a:t>организацията</a:t>
            </a:r>
            <a:r>
              <a:rPr dirty="0" lang="ru-RU" sz="2800"/>
              <a:t>.</a:t>
            </a:r>
            <a:endParaRPr dirty="0" lang="bg-BG" sz="2800"/>
          </a:p>
        </p:txBody>
      </p:sp>
      <p:pic>
        <p:nvPicPr>
          <p:cNvPr descr="correcto-e-incorrecto-png.png" id="6" name="Картина 5"/>
          <p:cNvPicPr>
            <a:picLocks noChangeAspect="1"/>
          </p:cNvPicPr>
          <p:nvPr/>
        </p:nvPicPr>
        <p:blipFill>
          <a:blip cstate="print" r:embed="rId3"/>
          <a:srcRect l="47934" r="-1"/>
          <a:stretch>
            <a:fillRect/>
          </a:stretch>
        </p:blipFill>
        <p:spPr>
          <a:xfrm rot="20847963">
            <a:off x="349484" y="554024"/>
            <a:ext cx="568848" cy="650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educacion-a-distancia-png-1.png" id="8" name="Картина 7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1714480" y="4143061"/>
            <a:ext cx="1699659" cy="1571939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15</a:t>
            </a:fld>
            <a:endParaRPr kumimoji="0" lang="en-US"/>
          </a:p>
        </p:txBody>
      </p:sp>
      <p:sp>
        <p:nvSpPr>
          <p:cNvPr id="5" name="Изнесено означение със стрелка надолу 4"/>
          <p:cNvSpPr/>
          <p:nvPr/>
        </p:nvSpPr>
        <p:spPr>
          <a:xfrm>
            <a:off x="285720" y="500046"/>
            <a:ext cx="8643998" cy="121444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 indent="-457200" marL="457200">
              <a:buFont typeface="+mj-lt"/>
              <a:buAutoNum startAt="3" type="arabicPeriod"/>
            </a:pPr>
            <a:r>
              <a:rPr dirty="0" lang="bg-BG" sz="2800">
                <a:latin typeface="+mj-lt"/>
              </a:rPr>
              <a:t>Проблеми със сигурността</a:t>
            </a:r>
          </a:p>
        </p:txBody>
      </p:sp>
      <p:pic>
        <p:nvPicPr>
          <p:cNvPr descr="bigstock-Internet-Security-Firewall-Or-326464240_1024X684.png" id="13" name="Картина 12"/>
          <p:cNvPicPr>
            <a:picLocks noChangeAspect="1"/>
          </p:cNvPicPr>
          <p:nvPr/>
        </p:nvPicPr>
        <p:blipFill>
          <a:blip cstate="print" r:embed="rId2"/>
          <a:srcRect r="37"/>
          <a:stretch>
            <a:fillRect/>
          </a:stretch>
        </p:blipFill>
        <p:spPr>
          <a:xfrm>
            <a:off x="2714612" y="2500310"/>
            <a:ext cx="4071966" cy="30718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Текстово поле 22"/>
          <p:cNvSpPr txBox="1"/>
          <p:nvPr/>
        </p:nvSpPr>
        <p:spPr>
          <a:xfrm>
            <a:off x="6500826" y="4643450"/>
            <a:ext cx="2500330" cy="523220"/>
          </a:xfrm>
          <a:prstGeom prst="rect">
            <a:avLst/>
          </a:prstGeom>
          <a:noFill/>
          <a:ln w="28575">
            <a:noFill/>
            <a:prstDash val="solid"/>
          </a:ln>
        </p:spPr>
        <p:txBody>
          <a:bodyPr rtlCol="0" wrap="square">
            <a:spAutoFit/>
          </a:bodyPr>
          <a:lstStyle/>
          <a:p>
            <a:r>
              <a:rPr dirty="0" err="1" lang="bg-BG" sz="2800"/>
              <a:t>Кибер</a:t>
            </a:r>
            <a:r>
              <a:rPr dirty="0" lang="bg-BG" sz="2800"/>
              <a:t> тормоз</a:t>
            </a:r>
          </a:p>
        </p:txBody>
      </p:sp>
      <p:sp>
        <p:nvSpPr>
          <p:cNvPr id="26" name="Текстово поле 25"/>
          <p:cNvSpPr txBox="1"/>
          <p:nvPr/>
        </p:nvSpPr>
        <p:spPr>
          <a:xfrm>
            <a:off x="500034" y="4286260"/>
            <a:ext cx="2143140" cy="954107"/>
          </a:xfrm>
          <a:prstGeom prst="rect">
            <a:avLst/>
          </a:prstGeom>
          <a:noFill/>
          <a:ln w="28575">
            <a:noFill/>
            <a:prstDash val="solid"/>
          </a:ln>
        </p:spPr>
        <p:txBody>
          <a:bodyPr rtlCol="0" wrap="square">
            <a:spAutoFit/>
          </a:bodyPr>
          <a:lstStyle/>
          <a:p>
            <a:r>
              <a:rPr dirty="0" lang="bg-BG" sz="2800"/>
              <a:t>Авторски права</a:t>
            </a:r>
          </a:p>
        </p:txBody>
      </p:sp>
      <p:sp>
        <p:nvSpPr>
          <p:cNvPr id="27" name="Текстово поле 26"/>
          <p:cNvSpPr txBox="1"/>
          <p:nvPr/>
        </p:nvSpPr>
        <p:spPr>
          <a:xfrm>
            <a:off x="285720" y="1500178"/>
            <a:ext cx="4286280" cy="954107"/>
          </a:xfrm>
          <a:prstGeom prst="rect">
            <a:avLst/>
          </a:prstGeom>
          <a:noFill/>
          <a:ln w="28575">
            <a:noFill/>
          </a:ln>
        </p:spPr>
        <p:txBody>
          <a:bodyPr rtlCol="0" wrap="square">
            <a:spAutoFit/>
          </a:bodyPr>
          <a:lstStyle/>
          <a:p>
            <a:r>
              <a:rPr dirty="0" lang="bg-BG" sz="2800"/>
              <a:t>Защита на дигиталните устройства и мрежи</a:t>
            </a:r>
          </a:p>
        </p:txBody>
      </p:sp>
      <p:sp>
        <p:nvSpPr>
          <p:cNvPr id="28" name="Текстово поле 27"/>
          <p:cNvSpPr txBox="1"/>
          <p:nvPr/>
        </p:nvSpPr>
        <p:spPr>
          <a:xfrm>
            <a:off x="6215074" y="1571616"/>
            <a:ext cx="2714644" cy="954107"/>
          </a:xfrm>
          <a:prstGeom prst="rect">
            <a:avLst/>
          </a:prstGeom>
          <a:noFill/>
          <a:ln w="28575">
            <a:noFill/>
            <a:prstDash val="solid"/>
          </a:ln>
        </p:spPr>
        <p:txBody>
          <a:bodyPr rtlCol="0" wrap="square">
            <a:spAutoFit/>
          </a:bodyPr>
          <a:lstStyle/>
          <a:p>
            <a:r>
              <a:rPr dirty="0" lang="bg-BG" sz="2800"/>
              <a:t>Злоупотреба</a:t>
            </a:r>
          </a:p>
          <a:p>
            <a:r>
              <a:rPr dirty="0" lang="bg-BG" sz="2800"/>
              <a:t> с лични данни</a:t>
            </a:r>
          </a:p>
        </p:txBody>
      </p:sp>
      <p:cxnSp>
        <p:nvCxnSpPr>
          <p:cNvPr id="38" name="Съединител &quot;права стрелка&quot; 37"/>
          <p:cNvCxnSpPr/>
          <p:nvPr/>
        </p:nvCxnSpPr>
        <p:spPr>
          <a:xfrm flipH="1" flipV="1" rot="5400000">
            <a:off x="5859687" y="2355631"/>
            <a:ext cx="521283" cy="382013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Съединител &quot;права стрелка&quot; 41"/>
          <p:cNvCxnSpPr/>
          <p:nvPr/>
        </p:nvCxnSpPr>
        <p:spPr>
          <a:xfrm>
            <a:off x="6786578" y="4143384"/>
            <a:ext cx="1143008" cy="571504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Съединител &quot;права стрелка&quot; 47"/>
          <p:cNvCxnSpPr>
            <a:stCxn id="13" idx="2"/>
          </p:cNvCxnSpPr>
          <p:nvPr/>
        </p:nvCxnSpPr>
        <p:spPr>
          <a:xfrm flipV="1" rot="10800000">
            <a:off x="2000232" y="4036216"/>
            <a:ext cx="714380" cy="321481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ъединител &quot;права стрелка&quot; 57"/>
          <p:cNvCxnSpPr>
            <a:stCxn id="13" idx="1"/>
          </p:cNvCxnSpPr>
          <p:nvPr/>
        </p:nvCxnSpPr>
        <p:spPr>
          <a:xfrm flipV="1" rot="16200000">
            <a:off x="2752128" y="2391356"/>
            <a:ext cx="521294" cy="596326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descr="correcto-e-incorrecto-png.png" id="14" name="Картина 13"/>
          <p:cNvPicPr>
            <a:picLocks noChangeAspect="1"/>
          </p:cNvPicPr>
          <p:nvPr/>
        </p:nvPicPr>
        <p:blipFill>
          <a:blip cstate="print" r:embed="rId3"/>
          <a:srcRect l="47934" r="-1"/>
          <a:stretch>
            <a:fillRect/>
          </a:stretch>
        </p:blipFill>
        <p:spPr>
          <a:xfrm rot="20847963">
            <a:off x="349484" y="554024"/>
            <a:ext cx="568848" cy="650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earning.jpg" id="15" name="Картина 14"/>
          <p:cNvPicPr>
            <a:picLocks noChangeAspect="1"/>
          </p:cNvPicPr>
          <p:nvPr/>
        </p:nvPicPr>
        <p:blipFill>
          <a:blip cstate="print" r:embed="rId2">
            <a:lum/>
          </a:blip>
          <a:stretch>
            <a:fillRect/>
          </a:stretch>
        </p:blipFill>
        <p:spPr>
          <a:xfrm>
            <a:off x="642910" y="3000376"/>
            <a:ext cx="7786742" cy="2714624"/>
          </a:xfrm>
          <a:prstGeom prst="rect">
            <a:avLst/>
          </a:prstGeom>
        </p:spPr>
      </p:pic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16</a:t>
            </a:fld>
            <a:endParaRPr kumimoji="0" lang="en-US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idx="1"/>
          </p:nvPr>
        </p:nvSpPr>
        <p:spPr>
          <a:xfrm>
            <a:off x="285720" y="1357302"/>
            <a:ext cx="8572560" cy="4071966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charset="0" pitchFamily="34" typeface="Arial"/>
              <a:buChar char="•"/>
            </a:pPr>
            <a:r>
              <a:rPr dirty="0" lang="ru-RU"/>
              <a:t> </a:t>
            </a:r>
            <a:r>
              <a:rPr dirty="0" err="1" lang="ru-RU"/>
              <a:t>Необходимост</a:t>
            </a:r>
            <a:r>
              <a:rPr dirty="0" lang="ru-RU"/>
              <a:t> от </a:t>
            </a:r>
            <a:r>
              <a:rPr dirty="0" err="1" lang="ru-RU"/>
              <a:t>дигитална</a:t>
            </a:r>
            <a:r>
              <a:rPr dirty="0" lang="ru-RU"/>
              <a:t> </a:t>
            </a:r>
            <a:r>
              <a:rPr dirty="0" err="1" lang="ru-RU"/>
              <a:t>грамотност</a:t>
            </a:r>
            <a:endParaRPr dirty="0" lang="ru-RU"/>
          </a:p>
          <a:p>
            <a:pPr>
              <a:buClr>
                <a:schemeClr val="tx1"/>
              </a:buClr>
              <a:buFont charset="0" pitchFamily="34" typeface="Arial"/>
              <a:buChar char="•"/>
            </a:pPr>
            <a:r>
              <a:rPr dirty="0" lang="ru-RU"/>
              <a:t>ИКТ не </a:t>
            </a:r>
            <a:r>
              <a:rPr dirty="0" err="1" lang="ru-RU"/>
              <a:t>могат</a:t>
            </a:r>
            <a:r>
              <a:rPr dirty="0" lang="ru-RU"/>
              <a:t> да заменят </a:t>
            </a:r>
            <a:r>
              <a:rPr dirty="0" err="1" lang="ru-RU"/>
              <a:t>живото</a:t>
            </a:r>
            <a:r>
              <a:rPr dirty="0" lang="ru-RU"/>
              <a:t> </a:t>
            </a:r>
            <a:r>
              <a:rPr dirty="0" err="1" lang="ru-RU"/>
              <a:t>общуване</a:t>
            </a:r>
            <a:endParaRPr dirty="0" lang="ru-RU"/>
          </a:p>
          <a:p>
            <a:pPr>
              <a:buClr>
                <a:schemeClr val="tx1"/>
              </a:buClr>
              <a:buFont charset="0" pitchFamily="34" typeface="Arial"/>
              <a:buChar char="•"/>
            </a:pPr>
            <a:r>
              <a:rPr dirty="0" lang="ru-RU"/>
              <a:t> </a:t>
            </a:r>
            <a:r>
              <a:rPr dirty="0" err="1" lang="ru-RU"/>
              <a:t>Загуба</a:t>
            </a:r>
            <a:r>
              <a:rPr dirty="0" lang="ru-RU"/>
              <a:t> на работни места при автоматизация и </a:t>
            </a:r>
            <a:r>
              <a:rPr dirty="0" err="1" lang="ru-RU"/>
              <a:t>дигитализация</a:t>
            </a:r>
            <a:r>
              <a:rPr dirty="0" lang="ru-RU"/>
              <a:t> в </a:t>
            </a:r>
            <a:r>
              <a:rPr dirty="0" err="1" lang="ru-RU"/>
              <a:t>работния</a:t>
            </a:r>
            <a:r>
              <a:rPr dirty="0" lang="ru-RU"/>
              <a:t> </a:t>
            </a:r>
            <a:r>
              <a:rPr dirty="0" err="1" lang="ru-RU"/>
              <a:t>процес</a:t>
            </a:r>
            <a:endParaRPr dirty="0" lang="bg-BG"/>
          </a:p>
        </p:txBody>
      </p:sp>
      <p:sp>
        <p:nvSpPr>
          <p:cNvPr id="8" name="Изнесено означение със стрелка надолу 7"/>
          <p:cNvSpPr/>
          <p:nvPr/>
        </p:nvSpPr>
        <p:spPr>
          <a:xfrm>
            <a:off x="285720" y="500046"/>
            <a:ext cx="8572560" cy="928694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 indent="-457200" marL="457200">
              <a:buFont typeface="+mj-lt"/>
              <a:buAutoNum startAt="4" type="arabicPeriod"/>
            </a:pPr>
            <a:r>
              <a:rPr dirty="0" lang="bg-BG" sz="2800">
                <a:latin typeface="+mj-lt"/>
              </a:rPr>
              <a:t>Човешки фактор</a:t>
            </a:r>
          </a:p>
        </p:txBody>
      </p:sp>
      <p:pic>
        <p:nvPicPr>
          <p:cNvPr descr="correcto-e-incorrecto-png.png" id="9" name="Картина 8"/>
          <p:cNvPicPr>
            <a:picLocks noChangeAspect="1"/>
          </p:cNvPicPr>
          <p:nvPr/>
        </p:nvPicPr>
        <p:blipFill>
          <a:blip cstate="print" r:embed="rId3"/>
          <a:srcRect l="47934" r="-1"/>
          <a:stretch>
            <a:fillRect/>
          </a:stretch>
        </p:blipFill>
        <p:spPr>
          <a:xfrm rot="20847963">
            <a:off x="349484" y="554024"/>
            <a:ext cx="568848" cy="650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mputer.png" id="10" name="Картина 9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6778551" y="4071946"/>
            <a:ext cx="2365449" cy="1643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17</a:t>
            </a:fld>
            <a:endParaRPr kumimoji="0" lang="en-US"/>
          </a:p>
        </p:txBody>
      </p:sp>
      <p:sp>
        <p:nvSpPr>
          <p:cNvPr id="5" name="Изнесено означение със стрелка надолу 4"/>
          <p:cNvSpPr/>
          <p:nvPr/>
        </p:nvSpPr>
        <p:spPr>
          <a:xfrm>
            <a:off x="214282" y="500046"/>
            <a:ext cx="8643998" cy="928694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 indent="-457200" marL="457200">
              <a:buFont typeface="+mj-lt"/>
              <a:buAutoNum startAt="5" type="arabicPeriod"/>
            </a:pPr>
            <a:r>
              <a:rPr dirty="0" lang="bg-BG" sz="2800">
                <a:latin typeface="+mj-lt"/>
              </a:rPr>
              <a:t>Последствия върху здравето</a:t>
            </a:r>
          </a:p>
        </p:txBody>
      </p:sp>
      <p:sp>
        <p:nvSpPr>
          <p:cNvPr id="6" name="Правоъгълник 5"/>
          <p:cNvSpPr/>
          <p:nvPr/>
        </p:nvSpPr>
        <p:spPr>
          <a:xfrm>
            <a:off x="357158" y="3357566"/>
            <a:ext cx="70723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charset="0" pitchFamily="34" typeface="Arial"/>
              <a:buChar char="•"/>
            </a:pPr>
            <a:r>
              <a:rPr dirty="0" err="1" lang="bg-BG" sz="2800"/>
              <a:t>Н</a:t>
            </a:r>
            <a:r>
              <a:rPr dirty="0" err="1" lang="ru-RU" sz="2800"/>
              <a:t>аднормено</a:t>
            </a:r>
            <a:r>
              <a:rPr dirty="0" lang="ru-RU" sz="2800"/>
              <a:t> </a:t>
            </a:r>
            <a:r>
              <a:rPr dirty="0" err="1" lang="ru-RU" sz="2800"/>
              <a:t>тегло</a:t>
            </a:r>
            <a:endParaRPr dirty="0" lang="bg-BG" sz="2800"/>
          </a:p>
          <a:p>
            <a:pPr>
              <a:buFont charset="0" pitchFamily="34" typeface="Arial"/>
              <a:buChar char="•"/>
            </a:pPr>
            <a:r>
              <a:rPr dirty="0" lang="bg-BG" sz="2800"/>
              <a:t>Болки в тялото</a:t>
            </a:r>
          </a:p>
          <a:p>
            <a:pPr>
              <a:buFont charset="0" pitchFamily="34" typeface="Arial"/>
              <a:buChar char="•"/>
            </a:pPr>
            <a:r>
              <a:rPr dirty="0" lang="ru-RU" sz="2800"/>
              <a:t> </a:t>
            </a:r>
            <a:r>
              <a:rPr dirty="0" err="1" lang="ru-RU" sz="2800"/>
              <a:t>Психологични</a:t>
            </a:r>
            <a:r>
              <a:rPr dirty="0" lang="ru-RU" sz="2800"/>
              <a:t> </a:t>
            </a:r>
            <a:r>
              <a:rPr dirty="0" err="1" lang="ru-RU" sz="2800"/>
              <a:t>проблеми</a:t>
            </a:r>
            <a:r>
              <a:rPr dirty="0" lang="ru-RU" sz="2800"/>
              <a:t> </a:t>
            </a:r>
            <a:r>
              <a:rPr dirty="0" err="1" lang="ru-RU" sz="2800"/>
              <a:t>като</a:t>
            </a:r>
            <a:r>
              <a:rPr dirty="0" lang="ru-RU" sz="2800"/>
              <a:t> нарушение в </a:t>
            </a:r>
            <a:r>
              <a:rPr dirty="0" err="1" lang="ru-RU" sz="2800"/>
              <a:t>общуването</a:t>
            </a:r>
            <a:r>
              <a:rPr dirty="0" lang="ru-RU" sz="2800"/>
              <a:t> и </a:t>
            </a:r>
            <a:r>
              <a:rPr dirty="0" err="1" lang="ru-RU" sz="2800"/>
              <a:t>загуба</a:t>
            </a:r>
            <a:r>
              <a:rPr dirty="0" lang="ru-RU" sz="2800"/>
              <a:t> на </a:t>
            </a:r>
            <a:r>
              <a:rPr dirty="0" err="1" lang="ru-RU" sz="2800"/>
              <a:t>речеви</a:t>
            </a:r>
            <a:r>
              <a:rPr dirty="0" lang="ru-RU" sz="2800"/>
              <a:t> способности, </a:t>
            </a:r>
            <a:r>
              <a:rPr dirty="0" err="1" lang="ru-RU" sz="2800"/>
              <a:t>депресия</a:t>
            </a:r>
            <a:endParaRPr dirty="0" lang="en-US" sz="2800"/>
          </a:p>
        </p:txBody>
      </p:sp>
      <p:pic>
        <p:nvPicPr>
          <p:cNvPr descr="ensuringhealthandsafetyforemployeesusingcomputers_214755592.jpg" id="9" name="Картина 8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357158" y="1285864"/>
            <a:ext cx="3786214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20130308.npgjsryukh.jpg" id="11" name="Картина 10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5000628" y="1142988"/>
            <a:ext cx="292895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orrecto-e-incorrecto-png.png" id="8" name="Картина 7"/>
          <p:cNvPicPr>
            <a:picLocks noChangeAspect="1"/>
          </p:cNvPicPr>
          <p:nvPr/>
        </p:nvPicPr>
        <p:blipFill>
          <a:blip cstate="print" r:embed="rId6"/>
          <a:srcRect l="47934" r="-1"/>
          <a:stretch>
            <a:fillRect/>
          </a:stretch>
        </p:blipFill>
        <p:spPr>
          <a:xfrm rot="20847963">
            <a:off x="349484" y="554024"/>
            <a:ext cx="568848" cy="650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28596" y="571484"/>
            <a:ext cx="8229600" cy="2214578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charset="0" pitchFamily="34" typeface="Arial"/>
              <a:buChar char="•"/>
            </a:pPr>
            <a:r>
              <a:rPr dirty="0" err="1" lang="ru-RU"/>
              <a:t>Виртуална</a:t>
            </a:r>
            <a:r>
              <a:rPr dirty="0" lang="ru-RU"/>
              <a:t> </a:t>
            </a:r>
            <a:r>
              <a:rPr dirty="0" err="1" lang="ru-RU"/>
              <a:t>реалност</a:t>
            </a:r>
            <a:r>
              <a:rPr dirty="0" lang="ru-RU"/>
              <a:t> – </a:t>
            </a:r>
            <a:r>
              <a:rPr dirty="0" err="1" lang="ru-RU"/>
              <a:t>създава</a:t>
            </a:r>
            <a:r>
              <a:rPr dirty="0" lang="ru-RU"/>
              <a:t> у </a:t>
            </a:r>
            <a:r>
              <a:rPr dirty="0" err="1" lang="ru-RU"/>
              <a:t>учениците</a:t>
            </a:r>
            <a:r>
              <a:rPr dirty="0" lang="ru-RU"/>
              <a:t> </a:t>
            </a:r>
            <a:r>
              <a:rPr dirty="0" err="1" lang="ru-RU"/>
              <a:t>необективна</a:t>
            </a:r>
            <a:r>
              <a:rPr dirty="0" lang="ru-RU"/>
              <a:t> и не дотам </a:t>
            </a:r>
            <a:r>
              <a:rPr dirty="0" err="1" lang="ru-RU"/>
              <a:t>реална</a:t>
            </a:r>
            <a:r>
              <a:rPr dirty="0" lang="ru-RU"/>
              <a:t> </a:t>
            </a:r>
            <a:r>
              <a:rPr dirty="0" err="1" lang="ru-RU"/>
              <a:t>представа</a:t>
            </a:r>
            <a:r>
              <a:rPr dirty="0" lang="ru-RU"/>
              <a:t> за живота и води до </a:t>
            </a:r>
            <a:r>
              <a:rPr dirty="0" err="1" lang="ru-RU"/>
              <a:t>невъзможност</a:t>
            </a:r>
            <a:r>
              <a:rPr dirty="0" lang="ru-RU"/>
              <a:t> за </a:t>
            </a:r>
            <a:r>
              <a:rPr dirty="0" err="1" lang="ru-RU"/>
              <a:t>справяне</a:t>
            </a:r>
            <a:r>
              <a:rPr dirty="0" lang="ru-RU"/>
              <a:t> </a:t>
            </a:r>
            <a:r>
              <a:rPr dirty="0" lang="bg-BG"/>
              <a:t>с</a:t>
            </a:r>
            <a:r>
              <a:rPr dirty="0" lang="ru-RU"/>
              <a:t> </a:t>
            </a:r>
            <a:r>
              <a:rPr dirty="0" err="1" lang="ru-RU"/>
              <a:t>действителността</a:t>
            </a:r>
            <a:r>
              <a:rPr dirty="0" lang="ru-RU"/>
              <a:t>.</a:t>
            </a:r>
            <a:endParaRPr dirty="0"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18</a:t>
            </a:fld>
            <a:endParaRPr kumimoji="0" lang="en-US"/>
          </a:p>
        </p:txBody>
      </p:sp>
      <p:pic>
        <p:nvPicPr>
          <p:cNvPr descr="18949051-smiling-teacher-watching-a-boy-in-vr-goggles.jpg" id="5" name="Картина 4"/>
          <p:cNvPicPr>
            <a:picLocks noChangeAspect="1"/>
          </p:cNvPicPr>
          <p:nvPr/>
        </p:nvPicPr>
        <p:blipFill>
          <a:blip cstate="print" r:embed="rId2"/>
          <a:srcRect r="53"/>
          <a:stretch>
            <a:fillRect/>
          </a:stretch>
        </p:blipFill>
        <p:spPr>
          <a:xfrm>
            <a:off x="4500562" y="2428872"/>
            <a:ext cx="4071966" cy="2942287"/>
          </a:xfrm>
          <a:prstGeom prst="rect">
            <a:avLst/>
          </a:prstGeom>
        </p:spPr>
      </p:pic>
      <p:pic>
        <p:nvPicPr>
          <p:cNvPr descr="brain-computer-interface-virtual-reality-with-eeg-signals.jpg" id="7" name="Картина 6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500034" y="2428872"/>
            <a:ext cx="3822192" cy="300039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19</a:t>
            </a:fld>
            <a:endParaRPr kumimoji="0" lang="en-US"/>
          </a:p>
        </p:txBody>
      </p:sp>
      <p:pic>
        <p:nvPicPr>
          <p:cNvPr id="10" name="Картина 9" descr="Slider-Tree.pn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2357422" y="505241"/>
            <a:ext cx="4214842" cy="3923895"/>
          </a:xfrm>
          <a:prstGeom prst="rect">
            <a:avLst/>
          </a:prstGeom>
        </p:spPr>
      </p:pic>
      <p:sp>
        <p:nvSpPr>
          <p:cNvPr id="11" name="Текстово поле 10"/>
          <p:cNvSpPr txBox="1"/>
          <p:nvPr/>
        </p:nvSpPr>
        <p:spPr>
          <a:xfrm>
            <a:off x="1285852" y="4357698"/>
            <a:ext cx="6643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i="1" dirty="0"/>
              <a:t>“Разликата между лекарството и отровата е в дозата.”                                                                </a:t>
            </a:r>
            <a:r>
              <a:rPr lang="en-US" sz="2800" i="1" dirty="0"/>
              <a:t>               </a:t>
            </a:r>
            <a:r>
              <a:rPr lang="bg-BG" sz="2800" i="1" dirty="0"/>
              <a:t> </a:t>
            </a:r>
            <a:endParaRPr lang="bg-BG" sz="2800" dirty="0"/>
          </a:p>
        </p:txBody>
      </p:sp>
      <p:sp>
        <p:nvSpPr>
          <p:cNvPr id="12" name="Текстово поле 11"/>
          <p:cNvSpPr txBox="1"/>
          <p:nvPr/>
        </p:nvSpPr>
        <p:spPr>
          <a:xfrm>
            <a:off x="5857884" y="5000640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2800" i="1" dirty="0"/>
              <a:t>-Парацелз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/>
          <p:cNvPicPr>
            <a:picLocks noChangeAspect="1"/>
          </p:cNvPicPr>
          <p:nvPr/>
        </p:nvPicPr>
        <p:blipFill>
          <a:blip r:embed="rId2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724" y="1963726"/>
            <a:ext cx="3800035" cy="2784509"/>
          </a:xfrm>
          <a:prstGeom prst="rect">
            <a:avLst/>
          </a:prstGeom>
          <a:ln>
            <a:noFill/>
          </a:ln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6184" y="463435"/>
            <a:ext cx="8229600" cy="889000"/>
          </a:xfrm>
        </p:spPr>
        <p:txBody>
          <a:bodyPr>
            <a:noAutofit/>
          </a:bodyPr>
          <a:lstStyle/>
          <a:p>
            <a:r>
              <a:rPr lang="bg-BG" sz="2800" dirty="0">
                <a:solidFill>
                  <a:schemeClr val="tx1"/>
                </a:solidFill>
                <a:cs typeface="Calibri" panose="020F0502020204030204" pitchFamily="34" charset="0"/>
              </a:rPr>
              <a:t>Днес технологиите са навсякъде около нас.</a:t>
            </a:r>
            <a:br>
              <a:rPr lang="bg-BG" sz="2800" dirty="0">
                <a:solidFill>
                  <a:schemeClr val="tx1"/>
                </a:solidFill>
                <a:cs typeface="Calibri" panose="020F0502020204030204" pitchFamily="34" charset="0"/>
              </a:rPr>
            </a:br>
            <a:r>
              <a:rPr lang="bg-BG" sz="2800" dirty="0">
                <a:solidFill>
                  <a:schemeClr val="tx1"/>
                </a:solidFill>
                <a:cs typeface="Calibri" panose="020F0502020204030204" pitchFamily="34" charset="0"/>
              </a:rPr>
              <a:t>Чрез тях ние...</a:t>
            </a: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2</a:t>
            </a:fld>
            <a:endParaRPr kumimoji="0" lang="en-US"/>
          </a:p>
        </p:txBody>
      </p:sp>
      <p:sp>
        <p:nvSpPr>
          <p:cNvPr id="21" name="TextBox 20"/>
          <p:cNvSpPr txBox="1"/>
          <p:nvPr/>
        </p:nvSpPr>
        <p:spPr>
          <a:xfrm>
            <a:off x="6694451" y="4144764"/>
            <a:ext cx="158417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Учим...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70863" y="4985027"/>
            <a:ext cx="158417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Работим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74158" y="4252344"/>
            <a:ext cx="114545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Готвим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57072" y="1439344"/>
            <a:ext cx="158417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Пазаруваме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06190" y="3189023"/>
            <a:ext cx="141781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Общуваме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99624" y="3213178"/>
            <a:ext cx="158417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Чистим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869318" y="4936033"/>
            <a:ext cx="178775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Лекуваме се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46847" y="1458926"/>
            <a:ext cx="158417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Пътуваме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99624" y="2097922"/>
            <a:ext cx="158417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Почиваме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611036" y="2190906"/>
            <a:ext cx="105594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Играем</a:t>
            </a:r>
          </a:p>
        </p:txBody>
      </p:sp>
      <p:sp>
        <p:nvSpPr>
          <p:cNvPr id="69" name="Cloud Callout 68"/>
          <p:cNvSpPr/>
          <p:nvPr/>
        </p:nvSpPr>
        <p:spPr>
          <a:xfrm>
            <a:off x="1311870" y="1969687"/>
            <a:ext cx="1575434" cy="819444"/>
          </a:xfrm>
          <a:prstGeom prst="cloudCallout">
            <a:avLst>
              <a:gd name="adj1" fmla="val 80202"/>
              <a:gd name="adj2" fmla="val 14283"/>
            </a:avLst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1" name="Cloud Callout 70"/>
          <p:cNvSpPr/>
          <p:nvPr/>
        </p:nvSpPr>
        <p:spPr>
          <a:xfrm>
            <a:off x="1311870" y="2990495"/>
            <a:ext cx="1575434" cy="819444"/>
          </a:xfrm>
          <a:prstGeom prst="cloudCallout">
            <a:avLst>
              <a:gd name="adj1" fmla="val 80919"/>
              <a:gd name="adj2" fmla="val -2249"/>
            </a:avLst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2" name="Cloud Callout 71"/>
          <p:cNvSpPr/>
          <p:nvPr/>
        </p:nvSpPr>
        <p:spPr>
          <a:xfrm>
            <a:off x="1732618" y="4048870"/>
            <a:ext cx="1575434" cy="819444"/>
          </a:xfrm>
          <a:prstGeom prst="cloudCallout">
            <a:avLst>
              <a:gd name="adj1" fmla="val 68737"/>
              <a:gd name="adj2" fmla="val -27046"/>
            </a:avLst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3" name="Cloud Callout 72"/>
          <p:cNvSpPr/>
          <p:nvPr/>
        </p:nvSpPr>
        <p:spPr>
          <a:xfrm>
            <a:off x="2859238" y="4748235"/>
            <a:ext cx="1575434" cy="819444"/>
          </a:xfrm>
          <a:prstGeom prst="cloudCallout">
            <a:avLst>
              <a:gd name="adj1" fmla="val 20011"/>
              <a:gd name="adj2" fmla="val -87662"/>
            </a:avLst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4" name="Cloud Callout 73"/>
          <p:cNvSpPr/>
          <p:nvPr/>
        </p:nvSpPr>
        <p:spPr>
          <a:xfrm>
            <a:off x="4591361" y="1212082"/>
            <a:ext cx="1575434" cy="819444"/>
          </a:xfrm>
          <a:prstGeom prst="cloudCallout">
            <a:avLst>
              <a:gd name="adj1" fmla="val -55943"/>
              <a:gd name="adj2" fmla="val 59745"/>
            </a:avLst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5" name="Cloud Callout 74"/>
          <p:cNvSpPr/>
          <p:nvPr/>
        </p:nvSpPr>
        <p:spPr>
          <a:xfrm>
            <a:off x="2758680" y="1302201"/>
            <a:ext cx="1575434" cy="819444"/>
          </a:xfrm>
          <a:prstGeom prst="cloudCallout">
            <a:avLst>
              <a:gd name="adj1" fmla="val 29326"/>
              <a:gd name="adj2" fmla="val 80409"/>
            </a:avLst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6" name="Cloud Callout 75"/>
          <p:cNvSpPr/>
          <p:nvPr/>
        </p:nvSpPr>
        <p:spPr>
          <a:xfrm>
            <a:off x="6166795" y="1883234"/>
            <a:ext cx="1575434" cy="819444"/>
          </a:xfrm>
          <a:prstGeom prst="cloudCallout">
            <a:avLst>
              <a:gd name="adj1" fmla="val -79590"/>
              <a:gd name="adj2" fmla="val 32192"/>
            </a:avLst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7" name="Cloud Callout 76"/>
          <p:cNvSpPr/>
          <p:nvPr/>
        </p:nvSpPr>
        <p:spPr>
          <a:xfrm>
            <a:off x="5962951" y="3016116"/>
            <a:ext cx="1575434" cy="819444"/>
          </a:xfrm>
          <a:prstGeom prst="cloudCallout">
            <a:avLst>
              <a:gd name="adj1" fmla="val -73858"/>
              <a:gd name="adj2" fmla="val 3262"/>
            </a:avLst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8" name="Cloud Callout 77"/>
          <p:cNvSpPr/>
          <p:nvPr/>
        </p:nvSpPr>
        <p:spPr>
          <a:xfrm>
            <a:off x="6433022" y="3903545"/>
            <a:ext cx="1575434" cy="819444"/>
          </a:xfrm>
          <a:prstGeom prst="cloudCallout">
            <a:avLst>
              <a:gd name="adj1" fmla="val -90339"/>
              <a:gd name="adj2" fmla="val -27046"/>
            </a:avLst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9" name="Cloud Callout 78"/>
          <p:cNvSpPr/>
          <p:nvPr/>
        </p:nvSpPr>
        <p:spPr>
          <a:xfrm>
            <a:off x="5004048" y="4758287"/>
            <a:ext cx="1575434" cy="819444"/>
          </a:xfrm>
          <a:prstGeom prst="cloudCallout">
            <a:avLst>
              <a:gd name="adj1" fmla="val -19399"/>
              <a:gd name="adj2" fmla="val -75263"/>
            </a:avLst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Ovr>
    <a:masterClrMapping/>
  </p:clrMapOvr>
  <p:transition>
    <p:push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28596" y="500046"/>
            <a:ext cx="8229600" cy="889000"/>
          </a:xfrm>
        </p:spPr>
        <p:txBody>
          <a:bodyPr/>
          <a:lstStyle/>
          <a:p>
            <a:pPr algn="ctr"/>
            <a:r>
              <a:rPr lang="bg-BG" dirty="0">
                <a:solidFill>
                  <a:schemeClr val="tx1"/>
                </a:solidFill>
              </a:rPr>
              <a:t>Източници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500034" y="2000244"/>
            <a:ext cx="8229600" cy="3604260"/>
          </a:xfrm>
        </p:spPr>
        <p:txBody>
          <a:bodyPr/>
          <a:lstStyle/>
          <a:p>
            <a:pPr>
              <a:buClrTx/>
              <a:buFont typeface="Arial" pitchFamily="34" charset="0"/>
              <a:buChar char="•"/>
            </a:pPr>
            <a:r>
              <a:rPr lang="en-US" dirty="0"/>
              <a:t>Google </a:t>
            </a:r>
            <a:r>
              <a:rPr lang="bg-BG" dirty="0"/>
              <a:t>изображения</a:t>
            </a:r>
          </a:p>
          <a:p>
            <a:pPr>
              <a:buClrTx/>
              <a:buFont typeface="Arial" pitchFamily="34" charset="0"/>
              <a:buChar char="•"/>
            </a:pPr>
            <a:r>
              <a:rPr lang="bg-BG" dirty="0"/>
              <a:t>“Децата в дигиталния свят”, УНИЦЕФ -</a:t>
            </a:r>
            <a:r>
              <a:rPr lang="en-US" dirty="0">
                <a:hlinkClick r:id="rId2"/>
              </a:rPr>
              <a:t>https://www.unicef.org/bulgaria/media/426/file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20</a:t>
            </a:fld>
            <a:endParaRPr kumimoji="0" lang="en-US"/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3</a:t>
            </a:fld>
            <a:endParaRPr kumimoji="0" lang="en-US"/>
          </a:p>
        </p:txBody>
      </p:sp>
      <p:sp>
        <p:nvSpPr>
          <p:cNvPr id="5" name="Заглавие 1"/>
          <p:cNvSpPr>
            <a:spLocks noGrp="1"/>
          </p:cNvSpPr>
          <p:nvPr>
            <p:ph type="title"/>
          </p:nvPr>
        </p:nvSpPr>
        <p:spPr>
          <a:xfrm>
            <a:off x="395536" y="553244"/>
            <a:ext cx="8229600" cy="889000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Технологиите и образованието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16224" y="2768915"/>
            <a:ext cx="8208912" cy="1080120"/>
          </a:xfrm>
          <a:prstGeom prst="roundRect">
            <a:avLst/>
          </a:prstGeom>
        </p:spPr>
        <p:style>
          <a:lnRef idx="1">
            <a:schemeClr val="accent2"/>
          </a:lnRef>
          <a:fillRef idx="1001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800" dirty="0"/>
              <a:t>С какви ограничения се сблъсква в стремежа си да интегрира технологиите в учебния процес?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9176" y="3859869"/>
            <a:ext cx="8153352" cy="1069333"/>
          </a:xfrm>
          <a:prstGeom prst="roundRect">
            <a:avLst/>
          </a:prstGeom>
        </p:spPr>
        <p:style>
          <a:lnRef idx="1">
            <a:schemeClr val="accent2"/>
          </a:lnRef>
          <a:fillRef idx="1001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800" dirty="0"/>
              <a:t>Има ли нещо, за което трябва да внимаваме, използвайки технологиите в работата си?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16224" y="1688795"/>
            <a:ext cx="8208912" cy="1080120"/>
          </a:xfrm>
          <a:prstGeom prst="roundRect">
            <a:avLst/>
          </a:prstGeom>
          <a:solidFill>
            <a:srgbClr val="8791A5"/>
          </a:solidFill>
        </p:spPr>
        <p:style>
          <a:lnRef idx="1">
            <a:schemeClr val="accent2"/>
          </a:lnRef>
          <a:fillRef idx="1001">
            <a:schemeClr val="dk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800" dirty="0">
                <a:solidFill>
                  <a:schemeClr val="tx1"/>
                </a:solidFill>
              </a:rPr>
              <a:t>Какви са ползите, които училищната институция получава благодарение на технологиите?</a:t>
            </a:r>
          </a:p>
        </p:txBody>
      </p:sp>
    </p:spTree>
    <p:extLst>
      <p:ext uri="{BB962C8B-B14F-4D97-AF65-F5344CB8AC3E}">
        <p14:creationId xmlns:p14="http://schemas.microsoft.com/office/powerpoint/2010/main" val="3580406283"/>
      </p:ext>
    </p:extLst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4</a:t>
            </a:fld>
            <a:endParaRPr kumimoji="0" lang="en-US"/>
          </a:p>
        </p:txBody>
      </p:sp>
      <p:sp>
        <p:nvSpPr>
          <p:cNvPr id="7" name="Заглавие 6"/>
          <p:cNvSpPr>
            <a:spLocks noGrp="1"/>
          </p:cNvSpPr>
          <p:nvPr>
            <p:ph type="ctrTitle" idx="4294967295"/>
          </p:nvPr>
        </p:nvSpPr>
        <p:spPr>
          <a:xfrm>
            <a:off x="142844" y="500046"/>
            <a:ext cx="8743952" cy="1368426"/>
          </a:xfrm>
        </p:spPr>
        <p:txBody>
          <a:bodyPr>
            <a:prstTxWarp prst="textDeflate">
              <a:avLst>
                <a:gd name="adj" fmla="val 19375"/>
              </a:avLst>
            </a:prstTxWarp>
            <a:normAutofit/>
          </a:bodyPr>
          <a:lstStyle/>
          <a:p>
            <a:pPr algn="ctr"/>
            <a:r>
              <a:rPr lang="bg-BG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Предимства на дигиталните технологии</a:t>
            </a:r>
          </a:p>
        </p:txBody>
      </p:sp>
      <p:pic>
        <p:nvPicPr>
          <p:cNvPr id="20" name="Картина 19" descr="Clou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14492"/>
            <a:ext cx="9144000" cy="400050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/>
          <p:cNvPicPr>
            <a:picLocks noChangeAspect="1" noGrp="1"/>
          </p:cNvPicPr>
          <p:nvPr>
            <p:ph idx="1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6"/>
          <a:stretch>
            <a:fillRect/>
          </a:stretch>
        </p:blipFill>
        <p:spPr>
          <a:xfrm>
            <a:off x="3071802" y="2214558"/>
            <a:ext cx="5715040" cy="2928958"/>
          </a:xfrm>
          <a:prstGeom prst="roundRect">
            <a:avLst>
              <a:gd fmla="val 2115" name="adj"/>
            </a:avLst>
          </a:prstGeom>
          <a:solidFill>
            <a:srgbClr val="FFFFFF">
              <a:shade val="85000"/>
            </a:srgbClr>
          </a:solidFill>
          <a:ln w="34925">
            <a:noFill/>
          </a:ln>
          <a:effectLst>
            <a:outerShdw algn="ctr" blurRad="225425" dir="5220000" dist="50800">
              <a:srgbClr val="000000">
                <a:alpha val="33000"/>
              </a:srgbClr>
            </a:outerShdw>
            <a:reflection algn="bl" blurRad="12700" dir="5400000" dist="5000" endPos="28000" rotWithShape="0" stA="38000" sy="-100000"/>
          </a:effectLst>
          <a:scene3d>
            <a:camera prst="perspectiveContrastingLeftFacing"/>
            <a:lightRig dir="t" rig="harsh">
              <a:rot lat="0" lon="0" rev="3000000"/>
            </a:lightRig>
          </a:scene3d>
          <a:sp3d contourW="19050" extrusionH="254000">
            <a:bevelT h="44450" prst="angle" w="82550"/>
            <a:bevelB h="44450" prst="angle" w="82550"/>
            <a:contourClr>
              <a:srgbClr val="FFFFFF"/>
            </a:contourClr>
          </a:sp3d>
        </p:spPr>
      </p:pic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5</a:t>
            </a:fld>
            <a:endParaRPr kumimoji="0" lang="en-US"/>
          </a:p>
        </p:txBody>
      </p:sp>
      <p:sp>
        <p:nvSpPr>
          <p:cNvPr id="15" name="Изнесено означение със стрелка надолу 14"/>
          <p:cNvSpPr/>
          <p:nvPr/>
        </p:nvSpPr>
        <p:spPr>
          <a:xfrm>
            <a:off x="285720" y="500046"/>
            <a:ext cx="8572560" cy="1571636"/>
          </a:xfrm>
          <a:prstGeom prst="downArrowCallout">
            <a:avLst>
              <a:gd fmla="val 25000" name="adj1"/>
              <a:gd fmla="val 24556" name="adj2"/>
              <a:gd fmla="val 26939" name="adj3"/>
              <a:gd fmla="val 64977" name="adj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 indent="-514350" marL="514350">
              <a:buFont typeface="+mj-lt"/>
              <a:buAutoNum type="arabicPeriod"/>
            </a:pPr>
            <a:r>
              <a:rPr dirty="0" lang="bg-BG" sz="2800">
                <a:latin typeface="+mj-lt"/>
              </a:rPr>
              <a:t>Преодоляване на времеви и пространствени ограничения на традиционното училище</a:t>
            </a:r>
          </a:p>
        </p:txBody>
      </p:sp>
      <p:sp>
        <p:nvSpPr>
          <p:cNvPr id="16" name="Текстово поле 15"/>
          <p:cNvSpPr txBox="1"/>
          <p:nvPr/>
        </p:nvSpPr>
        <p:spPr>
          <a:xfrm>
            <a:off x="785786" y="2714624"/>
            <a:ext cx="3000396" cy="138499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buFont charset="0" pitchFamily="34" typeface="Arial"/>
              <a:buChar char="•"/>
            </a:pPr>
            <a:r>
              <a:rPr dirty="0" lang="bg-BG" sz="2800"/>
              <a:t>Провеждане на дистанционни обучения</a:t>
            </a:r>
          </a:p>
        </p:txBody>
      </p:sp>
      <p:pic>
        <p:nvPicPr>
          <p:cNvPr descr="correcto-e-incorrecto-png.png" id="20" name="Картина 19"/>
          <p:cNvPicPr>
            <a:picLocks noChangeAspect="1"/>
          </p:cNvPicPr>
          <p:nvPr/>
        </p:nvPicPr>
        <p:blipFill>
          <a:blip cstate="print" r:embed="rId3"/>
          <a:srcRect b="16666" r="52066" t="15278"/>
          <a:stretch>
            <a:fillRect/>
          </a:stretch>
        </p:blipFill>
        <p:spPr>
          <a:xfrm rot="20816259">
            <a:off x="500127" y="1231455"/>
            <a:ext cx="866688" cy="732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9" descr="SPED_Edtech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3500418"/>
            <a:ext cx="3643338" cy="2214582"/>
          </a:xfrm>
          <a:prstGeom prst="rect">
            <a:avLst/>
          </a:prstGeom>
        </p:spPr>
      </p:pic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158" y="1071550"/>
            <a:ext cx="4357718" cy="4357718"/>
          </a:xfrm>
          <a:ln w="38100">
            <a:noFill/>
          </a:ln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bg-BG" dirty="0"/>
              <a:t>Работа по международни проекти</a:t>
            </a:r>
          </a:p>
          <a:p>
            <a:pPr>
              <a:buClr>
                <a:schemeClr val="tx1"/>
              </a:buClr>
              <a:buNone/>
            </a:pPr>
            <a:endParaRPr lang="bg-BG" dirty="0"/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bg-BG" dirty="0"/>
              <a:t>Неограничен достъп до информация по всяко време (онлайн библиотека, видео и изображения)</a:t>
            </a:r>
          </a:p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6</a:t>
            </a:fld>
            <a:endParaRPr kumimoji="0" lang="en-US"/>
          </a:p>
        </p:txBody>
      </p:sp>
      <p:pic>
        <p:nvPicPr>
          <p:cNvPr id="12" name="Картина 11" descr="Add-a-free-forum-in-Weebly.gif"/>
          <p:cNvPicPr>
            <a:picLocks noChangeAspect="1"/>
          </p:cNvPicPr>
          <p:nvPr/>
        </p:nvPicPr>
        <p:blipFill>
          <a:blip r:embed="rId3" cstate="print"/>
          <a:srcRect l="15625" r="14062"/>
          <a:stretch>
            <a:fillRect/>
          </a:stretch>
        </p:blipFill>
        <p:spPr>
          <a:xfrm>
            <a:off x="4929190" y="500046"/>
            <a:ext cx="3730405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85720" y="3643318"/>
            <a:ext cx="8729666" cy="1928826"/>
          </a:xfrm>
        </p:spPr>
        <p:txBody>
          <a:bodyPr>
            <a:normAutofit/>
          </a:bodyPr>
          <a:lstStyle/>
          <a:p>
            <a:pPr>
              <a:buClrTx/>
              <a:buFont charset="0" pitchFamily="34" typeface="Arial"/>
              <a:buChar char="•"/>
            </a:pPr>
            <a:r>
              <a:rPr dirty="0" lang="bg-BG"/>
              <a:t>Обмяна на опит между образователните институции</a:t>
            </a:r>
          </a:p>
          <a:p>
            <a:pPr>
              <a:buClrTx/>
              <a:buNone/>
            </a:pPr>
            <a:endParaRPr dirty="0" lang="bg-BG" sz="1200"/>
          </a:p>
          <a:p>
            <a:pPr>
              <a:buClrTx/>
              <a:buFont charset="0" pitchFamily="34" typeface="Arial"/>
              <a:buChar char="•"/>
            </a:pPr>
            <a:r>
              <a:rPr dirty="0" lang="bg-BG"/>
              <a:t>Непрекъсната комуникация между всички партньори в процеса на обучение</a:t>
            </a: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7</a:t>
            </a:fld>
            <a:endParaRPr kumimoji="0" lang="en-US"/>
          </a:p>
        </p:txBody>
      </p:sp>
      <p:pic>
        <p:nvPicPr>
          <p:cNvPr descr="school-management-system.jpg" id="5" name="Картина 4"/>
          <p:cNvPicPr>
            <a:picLocks noChangeAspect="1"/>
          </p:cNvPicPr>
          <p:nvPr/>
        </p:nvPicPr>
        <p:blipFill>
          <a:blip cstate="print" r:embed="rId2">
            <a:lum contrast="10000"/>
          </a:blip>
          <a:stretch>
            <a:fillRect/>
          </a:stretch>
        </p:blipFill>
        <p:spPr>
          <a:xfrm>
            <a:off x="1500166" y="571484"/>
            <a:ext cx="6143668" cy="3000396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  <p:pic>
        <p:nvPicPr>
          <p:cNvPr descr="correcto-e-incorrecto-png.png" id="13" name="Картина 12"/>
          <p:cNvPicPr>
            <a:picLocks noChangeAspect="1"/>
          </p:cNvPicPr>
          <p:nvPr/>
        </p:nvPicPr>
        <p:blipFill>
          <a:blip cstate="print" r:embed="rId3">
            <a:lum contrast="10000"/>
          </a:blip>
          <a:srcRect b="16666" l="1653" r="52892" t="15278"/>
          <a:stretch>
            <a:fillRect/>
          </a:stretch>
        </p:blipFill>
        <p:spPr>
          <a:xfrm rot="20722340">
            <a:off x="279585" y="556752"/>
            <a:ext cx="678211" cy="604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8</a:t>
            </a:fld>
            <a:endParaRPr kumimoji="0" lang="en-US"/>
          </a:p>
        </p:txBody>
      </p:sp>
      <p:sp>
        <p:nvSpPr>
          <p:cNvPr id="5" name="Изнесено означение със стрелка надолу 4"/>
          <p:cNvSpPr/>
          <p:nvPr/>
        </p:nvSpPr>
        <p:spPr>
          <a:xfrm>
            <a:off x="285720" y="500046"/>
            <a:ext cx="8572560" cy="1428760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 indent="-571500" marL="571500">
              <a:buFont typeface="+mj-lt"/>
              <a:buAutoNum startAt="2" type="arabicPeriod"/>
            </a:pPr>
            <a:r>
              <a:rPr dirty="0" lang="bg-BG" sz="2800">
                <a:latin typeface="+mj-lt"/>
              </a:rPr>
              <a:t>Атрактивни и разнообразни електронни ресурси</a:t>
            </a:r>
          </a:p>
        </p:txBody>
      </p:sp>
      <p:pic>
        <p:nvPicPr>
          <p:cNvPr descr="res_29c73d7b5b886d44595fcf4e7114c20e_full.jpg" id="10" name="Картина 9"/>
          <p:cNvPicPr>
            <a:picLocks noChangeAspect="1"/>
          </p:cNvPicPr>
          <p:nvPr/>
        </p:nvPicPr>
        <p:blipFill>
          <a:blip cstate="print" r:embed="rId2"/>
          <a:srcRect b="-1"/>
          <a:stretch>
            <a:fillRect/>
          </a:stretch>
        </p:blipFill>
        <p:spPr>
          <a:xfrm>
            <a:off x="285720" y="1714492"/>
            <a:ext cx="2381269" cy="2214578"/>
          </a:xfrm>
          <a:prstGeom prst="roundRect">
            <a:avLst>
              <a:gd fmla="val 14258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  <p:sp>
        <p:nvSpPr>
          <p:cNvPr id="11" name="Блоксхема: алтернативен процес 10"/>
          <p:cNvSpPr/>
          <p:nvPr/>
        </p:nvSpPr>
        <p:spPr>
          <a:xfrm>
            <a:off x="285720" y="4214822"/>
            <a:ext cx="2286016" cy="1285884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bg-BG" sz="2800"/>
              <a:t>Електронни средства за обучение</a:t>
            </a:r>
          </a:p>
        </p:txBody>
      </p:sp>
      <p:pic>
        <p:nvPicPr>
          <p:cNvPr descr="Интерактивната бяла дъска в обучението: възможности и ограничения ..." id="27650" name="Picture 2"/>
          <p:cNvPicPr>
            <a:picLocks noChangeArrowheads="1" noChangeAspect="1"/>
          </p:cNvPicPr>
          <p:nvPr/>
        </p:nvPicPr>
        <p:blipFill>
          <a:blip cstate="print" r:embed="rId3"/>
          <a:srcRect b="-68" r="10"/>
          <a:stretch>
            <a:fillRect/>
          </a:stretch>
        </p:blipFill>
        <p:spPr bwMode="auto">
          <a:xfrm>
            <a:off x="6215074" y="1785930"/>
            <a:ext cx="2571768" cy="2364781"/>
          </a:xfrm>
          <a:prstGeom prst="roundRect">
            <a:avLst>
              <a:gd fmla="val 7808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  <p:sp>
        <p:nvSpPr>
          <p:cNvPr id="13" name="Блоксхема: алтернативен процес 12"/>
          <p:cNvSpPr/>
          <p:nvPr/>
        </p:nvSpPr>
        <p:spPr>
          <a:xfrm>
            <a:off x="6286512" y="4214822"/>
            <a:ext cx="2571768" cy="1285884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bg-BG" sz="2800"/>
              <a:t>Работа с интерактивна дъска</a:t>
            </a:r>
          </a:p>
        </p:txBody>
      </p:sp>
      <p:sp>
        <p:nvSpPr>
          <p:cNvPr id="15" name="Блоксхема: алтернативен процес 14"/>
          <p:cNvSpPr/>
          <p:nvPr/>
        </p:nvSpPr>
        <p:spPr>
          <a:xfrm>
            <a:off x="2928926" y="4214822"/>
            <a:ext cx="2928958" cy="1285884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bg-BG" sz="2800"/>
              <a:t>Образователни електронни издания</a:t>
            </a:r>
          </a:p>
        </p:txBody>
      </p:sp>
      <p:pic>
        <p:nvPicPr>
          <p:cNvPr descr="The-Importance-Of-Digital-Textbooks-And-Learning-2.jpg" id="16" name="Картина 15"/>
          <p:cNvPicPr>
            <a:picLocks noChangeAspect="1"/>
          </p:cNvPicPr>
          <p:nvPr/>
        </p:nvPicPr>
        <p:blipFill>
          <a:blip cstate="print" r:embed="rId4"/>
          <a:srcRect b="28" r="-34"/>
          <a:stretch>
            <a:fillRect/>
          </a:stretch>
        </p:blipFill>
        <p:spPr>
          <a:xfrm>
            <a:off x="2928926" y="1785930"/>
            <a:ext cx="3000396" cy="2183962"/>
          </a:xfrm>
          <a:prstGeom prst="roundRect">
            <a:avLst>
              <a:gd fmla="val 13781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  <p:pic>
        <p:nvPicPr>
          <p:cNvPr descr="correcto-e-incorrecto-png.png" id="19" name="Картина 18"/>
          <p:cNvPicPr>
            <a:picLocks noChangeAspect="1"/>
          </p:cNvPicPr>
          <p:nvPr/>
        </p:nvPicPr>
        <p:blipFill>
          <a:blip cstate="print" r:embed="rId5"/>
          <a:srcRect b="16666" r="52066" t="15278"/>
          <a:stretch>
            <a:fillRect/>
          </a:stretch>
        </p:blipFill>
        <p:spPr>
          <a:xfrm rot="20816259">
            <a:off x="346521" y="1075310"/>
            <a:ext cx="736691" cy="622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istance-education-elearning-icon_24908-26902.jpg" id="18" name="Картина 17"/>
          <p:cNvPicPr>
            <a:picLocks noChangeAspect="1"/>
          </p:cNvPicPr>
          <p:nvPr/>
        </p:nvPicPr>
        <p:blipFill>
          <a:blip cstate="print" r:embed="rId2"/>
          <a:srcRect b="-78" r="52"/>
          <a:stretch>
            <a:fillRect/>
          </a:stretch>
        </p:blipFill>
        <p:spPr>
          <a:xfrm>
            <a:off x="6987717" y="3071814"/>
            <a:ext cx="2156283" cy="2643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Контейнер за номер на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9</a:t>
            </a:fld>
            <a:endParaRPr kumimoji="0" lang="en-US"/>
          </a:p>
        </p:txBody>
      </p:sp>
      <p:sp>
        <p:nvSpPr>
          <p:cNvPr id="7" name="Изнесено означение със стрелка надолу 6"/>
          <p:cNvSpPr/>
          <p:nvPr/>
        </p:nvSpPr>
        <p:spPr>
          <a:xfrm>
            <a:off x="285720" y="500046"/>
            <a:ext cx="8572560" cy="2071702"/>
          </a:xfrm>
          <a:prstGeom prst="downArrowCallout">
            <a:avLst>
              <a:gd fmla="val 25000" name="adj1"/>
              <a:gd fmla="val 25000" name="adj2"/>
              <a:gd fmla="val 20323" name="adj3"/>
              <a:gd fmla="val 64977" name="adj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 indent="-457200" marL="457200">
              <a:buFont typeface="+mj-lt"/>
              <a:buAutoNum startAt="3" type="arabicPeriod"/>
            </a:pPr>
            <a:r>
              <a:rPr dirty="0" lang="bg-BG" sz="2800">
                <a:latin typeface="+mj-lt"/>
              </a:rPr>
              <a:t>Развитие на умения и дигитални компетенции свързани с постоянно променящите се технологии</a:t>
            </a:r>
          </a:p>
        </p:txBody>
      </p:sp>
      <p:pic>
        <p:nvPicPr>
          <p:cNvPr descr="correcto-e-incorrecto-png.png" id="8" name="Картина 7"/>
          <p:cNvPicPr>
            <a:picLocks noChangeAspect="1"/>
          </p:cNvPicPr>
          <p:nvPr/>
        </p:nvPicPr>
        <p:blipFill>
          <a:blip cstate="print" r:embed="rId3"/>
          <a:srcRect b="16666" r="52066" t="15278"/>
          <a:stretch>
            <a:fillRect/>
          </a:stretch>
        </p:blipFill>
        <p:spPr>
          <a:xfrm rot="20816259">
            <a:off x="500126" y="1374331"/>
            <a:ext cx="866688" cy="732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Текстово поле 11"/>
          <p:cNvSpPr txBox="1"/>
          <p:nvPr/>
        </p:nvSpPr>
        <p:spPr>
          <a:xfrm>
            <a:off x="357158" y="2571748"/>
            <a:ext cx="7429552" cy="267765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buFont charset="0" pitchFamily="34" typeface="Arial"/>
              <a:buChar char="•"/>
            </a:pPr>
            <a:r>
              <a:rPr dirty="0" lang="bg-BG" sz="2800"/>
              <a:t>Умения и навици за самостоятелно учене</a:t>
            </a:r>
          </a:p>
          <a:p>
            <a:pPr>
              <a:buFont charset="0" pitchFamily="34" typeface="Arial"/>
              <a:buChar char="•"/>
            </a:pPr>
            <a:r>
              <a:rPr dirty="0" lang="bg-BG" sz="2800"/>
              <a:t>Умения за програмиране и работа по проекти</a:t>
            </a:r>
          </a:p>
          <a:p>
            <a:pPr>
              <a:buFont charset="0" pitchFamily="34" typeface="Arial"/>
              <a:buChar char="•"/>
            </a:pPr>
            <a:r>
              <a:rPr dirty="0" lang="bg-BG" sz="2800"/>
              <a:t>Умения за изготвяне на мултимедийни</a:t>
            </a:r>
            <a:r>
              <a:rPr dirty="0" lang="en-US" sz="2800"/>
              <a:t> </a:t>
            </a:r>
          </a:p>
          <a:p>
            <a:r>
              <a:rPr dirty="0" lang="bg-BG" sz="2800"/>
              <a:t>и</a:t>
            </a:r>
            <a:r>
              <a:rPr dirty="0" lang="en-US" sz="2800"/>
              <a:t> </a:t>
            </a:r>
            <a:r>
              <a:rPr dirty="0" lang="bg-BG" sz="2800"/>
              <a:t>творчески продукти</a:t>
            </a:r>
          </a:p>
          <a:p>
            <a:pPr>
              <a:buFont charset="0" pitchFamily="34" typeface="Arial"/>
              <a:buChar char="•"/>
            </a:pPr>
            <a:r>
              <a:rPr dirty="0" lang="bg-BG" sz="2800"/>
              <a:t>Активно участие и повишаване на мотивацията</a:t>
            </a:r>
          </a:p>
        </p:txBody>
      </p:sp>
    </p:spTree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радски">
  <a:themeElements>
    <a:clrScheme name="Модул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По избор 1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Живост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1115</TotalTime>
  <Words>437</Words>
  <Application>Microsoft Office PowerPoint</Application>
  <PresentationFormat>Презентация на цял екран (16:10)</PresentationFormat>
  <Paragraphs>101</Paragraphs>
  <Slides>20</Slides>
  <Notes>2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20</vt:i4>
      </vt:variant>
    </vt:vector>
  </HeadingPairs>
  <TitlesOfParts>
    <vt:vector size="25" baseType="lpstr">
      <vt:lpstr>Arial</vt:lpstr>
      <vt:lpstr>Calibri</vt:lpstr>
      <vt:lpstr>Georgia</vt:lpstr>
      <vt:lpstr>Wingdings 2</vt:lpstr>
      <vt:lpstr>Градски</vt:lpstr>
      <vt:lpstr>Предимства и недостатъци на дигиталните технологии в обучението</vt:lpstr>
      <vt:lpstr>Днес технологиите са навсякъде около нас. Чрез тях ние...</vt:lpstr>
      <vt:lpstr>Технологиите и образованието</vt:lpstr>
      <vt:lpstr>Предимства на дигиталните технологии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Източници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Христина Пачеджиева</cp:lastModifiedBy>
  <cp:revision>120</cp:revision>
  <dcterms:created xsi:type="dcterms:W3CDTF">2020-05-04T09:26:18Z</dcterms:created>
  <dcterms:modified xsi:type="dcterms:W3CDTF">2022-01-17T17:01:12Z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892353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D7.0.1</vt:lpwstr>
  </property>
</Properties>
</file>