
<file path=[Content_Types].xml><?xml version="1.0" encoding="utf-8"?>
<Types xmlns="http://schemas.openxmlformats.org/package/2006/content-types">
  <Override ContentType="application/vnd.openxmlformats-officedocument.presentationml.slideMaster+xml" PartName="/ppt/slideMasters/slideMaster3.xml"/>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notesSlide+xml" PartName="/ppt/notesSlides/notesSlide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28.xml"/>
  <Override ContentType="application/vnd.openxmlformats-officedocument.theme+xml" PartName="/ppt/theme/theme3.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15.xml"/>
  <Override ContentType="application/vnd.openxmlformats-officedocument.presentationml.slideLayout+xml" PartName="/ppt/slideLayouts/slideLayout26.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slideLayout+xml" PartName="/ppt/slideLayouts/slideLayout13.xml"/>
  <Override ContentType="application/vnd.openxmlformats-officedocument.presentationml.slideLayout+xml" PartName="/ppt/slideLayouts/slideLayout22.xml"/>
  <Override ContentType="application/vnd.openxmlformats-officedocument.presentationml.slideLayout+xml" PartName="/ppt/slideLayouts/slideLayout24.xml"/>
  <Override ContentType="application/vnd.openxmlformats-officedocument.presentationml.slideLayout+xml" PartName="/ppt/slideLayouts/slideLayout33.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20.xml"/>
  <Override ContentType="application/vnd.openxmlformats-officedocument.presentationml.slideLayout+xml" PartName="/ppt/slideLayouts/slideLayout31.xml"/>
  <Default ContentType="application/vnd.openxmlformats-officedocument.spreadsheetml.sheet" Extension="xlsx"/>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drawingml.chart+xml" PartName="/ppt/charts/chart1.xml"/>
  <Override ContentType="application/vnd.openxmlformats-package.core-properties+xml" PartName="/docProps/core.xml"/>
  <Override ContentType="application/vnd.openxmlformats-officedocument.presentationml.slideMaster+xml" PartName="/ppt/slideMasters/slideMaster2.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Override ContentType="application/vnd.openxmlformats-officedocument.presentationml.slideLayout+xml" PartName="/ppt/slideLayouts/slideLayout29.xml"/>
  <Override ContentType="application/vnd.openxmlformats-officedocument.theme+xml" PartName="/ppt/theme/theme4.xml"/>
  <Default ContentType="image/png" Extension="png"/>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27.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Default ContentType="image/jpeg" Extension="jpeg"/>
  <Override ContentType="application/vnd.openxmlformats-officedocument.presentationml.slideLayout+xml" PartName="/ppt/slideLayouts/slideLayout3.xml"/>
  <Override ContentType="application/vnd.openxmlformats-officedocument.presentationml.slideLayout+xml" PartName="/ppt/slideLayouts/slideLayout16.xml"/>
  <Override ContentType="application/vnd.openxmlformats-officedocument.presentationml.slideLayout+xml" PartName="/ppt/slideLayouts/slideLayout25.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Layout+xml" PartName="/ppt/slideLayouts/slideLayout1.xml"/>
  <Override ContentType="application/vnd.openxmlformats-officedocument.presentationml.slideLayout+xml" PartName="/ppt/slideLayouts/slideLayout14.xml"/>
  <Override ContentType="application/vnd.openxmlformats-officedocument.presentationml.slideLayout+xml" PartName="/ppt/slideLayouts/slideLayout23.xml"/>
  <Override ContentType="application/vnd.openxmlformats-officedocument.presentationml.slideLayout+xml" PartName="/ppt/slideLayouts/slideLayout32.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1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2" r:id="rId2"/>
    <p:sldMasterId id="2147483744" r:id="rId3"/>
  </p:sldMasterIdLst>
  <p:notesMasterIdLst>
    <p:notesMasterId r:id="rId31"/>
  </p:notesMasterIdLst>
  <p:sldIdLst>
    <p:sldId id="256" r:id="rId4"/>
    <p:sldId id="258" r:id="rId5"/>
    <p:sldId id="259" r:id="rId6"/>
    <p:sldId id="260" r:id="rId7"/>
    <p:sldId id="261" r:id="rId8"/>
    <p:sldId id="262" r:id="rId9"/>
    <p:sldId id="263" r:id="rId10"/>
    <p:sldId id="264" r:id="rId11"/>
    <p:sldId id="266" r:id="rId12"/>
    <p:sldId id="265" r:id="rId13"/>
    <p:sldId id="268" r:id="rId14"/>
    <p:sldId id="269" r:id="rId15"/>
    <p:sldId id="270" r:id="rId16"/>
    <p:sldId id="271" r:id="rId17"/>
    <p:sldId id="272" r:id="rId18"/>
    <p:sldId id="273" r:id="rId19"/>
    <p:sldId id="285" r:id="rId20"/>
    <p:sldId id="281" r:id="rId21"/>
    <p:sldId id="276" r:id="rId22"/>
    <p:sldId id="277" r:id="rId23"/>
    <p:sldId id="278" r:id="rId24"/>
    <p:sldId id="279" r:id="rId25"/>
    <p:sldId id="280" r:id="rId26"/>
    <p:sldId id="267" r:id="rId27"/>
    <p:sldId id="282" r:id="rId28"/>
    <p:sldId id="283" r:id="rId29"/>
    <p:sldId id="284" r:id="rId30"/>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varScale="1">
        <p:scale>
          <a:sx n="62" d="100"/>
          <a:sy n="62" d="100"/>
        </p:scale>
        <p:origin x="-90" y="-2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arget="NULL" TargetMode="External" Type="http://schemas.openxmlformats.org/officeDocument/2006/relationships/oleObject"/></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bg-BG"/>
  <c:style val="21"/>
  <c:chart>
    <c:title>
      <c:tx>
        <c:rich>
          <a:bodyPr/>
          <a:lstStyle/>
          <a:p>
            <a:pPr algn="ctr">
              <a:defRPr/>
            </a:pPr>
            <a:r>
              <a:rPr lang="bg-BG" dirty="0"/>
              <a:t>Климатограма</a:t>
            </a:r>
            <a:br>
              <a:rPr lang="bg-BG" dirty="0"/>
            </a:br>
            <a:r>
              <a:rPr lang="bg-BG" dirty="0" smtClean="0"/>
              <a:t>Претория</a:t>
            </a:r>
            <a:br>
              <a:rPr lang="bg-BG" dirty="0" smtClean="0"/>
            </a:br>
            <a:r>
              <a:rPr lang="bg-BG" dirty="0" smtClean="0"/>
              <a:t>Валежи</a:t>
            </a:r>
            <a:endParaRPr lang="bg-BG" dirty="0"/>
          </a:p>
        </c:rich>
      </c:tx>
      <c:layout>
        <c:manualLayout>
          <c:xMode val="edge"/>
          <c:yMode val="edge"/>
          <c:x val="0.36776623408185088"/>
          <c:y val="0"/>
        </c:manualLayout>
      </c:layout>
    </c:title>
    <c:view3D>
      <c:rAngAx val="1"/>
    </c:view3D>
    <c:plotArea>
      <c:layout/>
      <c:bar3DChart>
        <c:barDir val="col"/>
        <c:grouping val="clustered"/>
        <c:ser>
          <c:idx val="0"/>
          <c:order val="0"/>
          <c:tx>
            <c:strRef>
              <c:f>Лист1!$B$1</c:f>
              <c:strCache>
                <c:ptCount val="1"/>
                <c:pt idx="0">
                  <c:v>Серия 1</c:v>
                </c:pt>
              </c:strCache>
            </c:strRef>
          </c:tx>
          <c:dLbls>
            <c:dLbl>
              <c:idx val="1"/>
              <c:layout>
                <c:manualLayout>
                  <c:x val="4.6296296296296406E-3"/>
                  <c:y val="-8.4180979826834704E-3"/>
                </c:manualLayout>
              </c:layout>
              <c:showVal val="1"/>
            </c:dLbl>
            <c:dLbl>
              <c:idx val="3"/>
              <c:layout>
                <c:manualLayout>
                  <c:x val="9.2592592592592882E-3"/>
                  <c:y val="-8.4183189301370691E-3"/>
                </c:manualLayout>
              </c:layout>
              <c:showVal val="1"/>
            </c:dLbl>
            <c:showVal val="1"/>
          </c:dLbls>
          <c:cat>
            <c:strRef>
              <c:f>Лист1!$A$2:$A$5</c:f>
              <c:strCache>
                <c:ptCount val="4"/>
                <c:pt idx="0">
                  <c:v>Категория 1</c:v>
                </c:pt>
                <c:pt idx="1">
                  <c:v>Категория 2</c:v>
                </c:pt>
                <c:pt idx="2">
                  <c:v>Категория 3</c:v>
                </c:pt>
                <c:pt idx="3">
                  <c:v>Категория 4</c:v>
                </c:pt>
              </c:strCache>
            </c:strRef>
          </c:cat>
          <c:val>
            <c:numRef>
              <c:f>Лист1!$B$2:$B$5</c:f>
              <c:numCache>
                <c:formatCode>General</c:formatCode>
                <c:ptCount val="4"/>
                <c:pt idx="0">
                  <c:v>120</c:v>
                </c:pt>
                <c:pt idx="1">
                  <c:v>50</c:v>
                </c:pt>
                <c:pt idx="2">
                  <c:v>10</c:v>
                </c:pt>
                <c:pt idx="3">
                  <c:v>90</c:v>
                </c:pt>
              </c:numCache>
            </c:numRef>
          </c:val>
        </c:ser>
        <c:ser>
          <c:idx val="1"/>
          <c:order val="1"/>
          <c:tx>
            <c:strRef>
              <c:f>Лист1!$C$1</c:f>
              <c:strCache>
                <c:ptCount val="1"/>
                <c:pt idx="0">
                  <c:v>Серия 2</c:v>
                </c:pt>
              </c:strCache>
            </c:strRef>
          </c:tx>
          <c:cat>
            <c:strRef>
              <c:f>Лист1!$A$2:$A$5</c:f>
              <c:strCache>
                <c:ptCount val="4"/>
                <c:pt idx="0">
                  <c:v>Категория 1</c:v>
                </c:pt>
                <c:pt idx="1">
                  <c:v>Категория 2</c:v>
                </c:pt>
                <c:pt idx="2">
                  <c:v>Категория 3</c:v>
                </c:pt>
                <c:pt idx="3">
                  <c:v>Категория 4</c:v>
                </c:pt>
              </c:strCache>
            </c:strRef>
          </c:cat>
          <c:val>
            <c:numRef>
              <c:f>Лист1!$C$2:$C$5</c:f>
              <c:numCache>
                <c:formatCode>General</c:formatCode>
                <c:ptCount val="4"/>
                <c:pt idx="0">
                  <c:v>100</c:v>
                </c:pt>
                <c:pt idx="1">
                  <c:v>38</c:v>
                </c:pt>
                <c:pt idx="2">
                  <c:v>10</c:v>
                </c:pt>
                <c:pt idx="3">
                  <c:v>120</c:v>
                </c:pt>
              </c:numCache>
            </c:numRef>
          </c:val>
        </c:ser>
        <c:ser>
          <c:idx val="2"/>
          <c:order val="2"/>
          <c:tx>
            <c:strRef>
              <c:f>Лист1!$D$1</c:f>
              <c:strCache>
                <c:ptCount val="1"/>
                <c:pt idx="0">
                  <c:v>Серия 3</c:v>
                </c:pt>
              </c:strCache>
            </c:strRef>
          </c:tx>
          <c:dLbls>
            <c:dLbl>
              <c:idx val="0"/>
              <c:layout>
                <c:manualLayout>
                  <c:x val="1.0802469135802493E-2"/>
                  <c:y val="-1.6836195965366903E-2"/>
                </c:manualLayout>
              </c:layout>
              <c:showVal val="1"/>
            </c:dLbl>
            <c:dLbl>
              <c:idx val="1"/>
              <c:layout>
                <c:manualLayout>
                  <c:x val="1.0802469135802493E-2"/>
                  <c:y val="-1.122413064357799E-2"/>
                </c:manualLayout>
              </c:layout>
              <c:showVal val="1"/>
            </c:dLbl>
            <c:dLbl>
              <c:idx val="2"/>
              <c:layout>
                <c:manualLayout>
                  <c:x val="1.2345679012345703E-2"/>
                  <c:y val="-1.403016330447244E-2"/>
                </c:manualLayout>
              </c:layout>
              <c:showVal val="1"/>
            </c:dLbl>
            <c:showVal val="1"/>
          </c:dLbls>
          <c:cat>
            <c:strRef>
              <c:f>Лист1!$A$2:$A$5</c:f>
              <c:strCache>
                <c:ptCount val="4"/>
                <c:pt idx="0">
                  <c:v>Категория 1</c:v>
                </c:pt>
                <c:pt idx="1">
                  <c:v>Категория 2</c:v>
                </c:pt>
                <c:pt idx="2">
                  <c:v>Категория 3</c:v>
                </c:pt>
                <c:pt idx="3">
                  <c:v>Категория 4</c:v>
                </c:pt>
              </c:strCache>
            </c:strRef>
          </c:cat>
          <c:val>
            <c:numRef>
              <c:f>Лист1!$D$2:$D$5</c:f>
              <c:numCache>
                <c:formatCode>General</c:formatCode>
                <c:ptCount val="4"/>
                <c:pt idx="0">
                  <c:v>98</c:v>
                </c:pt>
                <c:pt idx="1">
                  <c:v>10</c:v>
                </c:pt>
                <c:pt idx="2">
                  <c:v>20</c:v>
                </c:pt>
                <c:pt idx="3">
                  <c:v>130</c:v>
                </c:pt>
              </c:numCache>
            </c:numRef>
          </c:val>
        </c:ser>
        <c:dLbls>
          <c:showVal val="1"/>
        </c:dLbls>
        <c:shape val="cylinder"/>
        <c:axId val="69339776"/>
        <c:axId val="69370240"/>
        <c:axId val="0"/>
      </c:bar3DChart>
      <c:catAx>
        <c:axId val="69339776"/>
        <c:scaling>
          <c:orientation val="minMax"/>
        </c:scaling>
        <c:delete val="1"/>
        <c:axPos val="b"/>
        <c:majorTickMark val="none"/>
        <c:tickLblPos val="none"/>
        <c:crossAx val="69370240"/>
        <c:crosses val="autoZero"/>
        <c:auto val="1"/>
        <c:lblAlgn val="ctr"/>
        <c:lblOffset val="100"/>
      </c:catAx>
      <c:valAx>
        <c:axId val="69370240"/>
        <c:scaling>
          <c:orientation val="minMax"/>
        </c:scaling>
        <c:delete val="1"/>
        <c:axPos val="l"/>
        <c:numFmt formatCode="General" sourceLinked="1"/>
        <c:tickLblPos val="none"/>
        <c:crossAx val="69339776"/>
        <c:crosses val="autoZero"/>
        <c:crossBetween val="between"/>
      </c:valAx>
    </c:plotArea>
    <c:plotVisOnly val="1"/>
  </c:chart>
  <c:txPr>
    <a:bodyPr/>
    <a:lstStyle/>
    <a:p>
      <a:pPr>
        <a:defRPr sz="1800"/>
      </a:pPr>
      <a:endParaRPr lang="bg-BG"/>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Контейнер за горния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dirty="0"/>
          </a:p>
        </p:txBody>
      </p:sp>
      <p:sp>
        <p:nvSpPr>
          <p:cNvPr id="3" name="Контейнер за 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59A50C-653F-49AC-90C6-441EACA7CD73}" type="datetimeFigureOut">
              <a:rPr lang="bg-BG" smtClean="0"/>
              <a:pPr/>
              <a:t>25.11.2010 г.</a:t>
            </a:fld>
            <a:endParaRPr lang="bg-BG" dirty="0"/>
          </a:p>
        </p:txBody>
      </p:sp>
      <p:sp>
        <p:nvSpPr>
          <p:cNvPr id="4" name="Контейнер за изображение на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dirty="0"/>
          </a:p>
        </p:txBody>
      </p:sp>
      <p:sp>
        <p:nvSpPr>
          <p:cNvPr id="5" name="Контейнер за бележ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6" name="Контейнер за долния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dirty="0"/>
          </a:p>
        </p:txBody>
      </p:sp>
      <p:sp>
        <p:nvSpPr>
          <p:cNvPr id="7" name="Контейнер за номер на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61EA21-7684-489C-BB99-138493490111}" type="slidenum">
              <a:rPr lang="bg-BG" smtClean="0"/>
              <a:pPr/>
              <a:t>‹#›</a:t>
            </a:fld>
            <a:endParaRPr lang="bg-BG"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normAutofit/>
          </a:bodyPr>
          <a:lstStyle/>
          <a:p>
            <a:endParaRPr lang="bg-BG" dirty="0"/>
          </a:p>
        </p:txBody>
      </p:sp>
      <p:sp>
        <p:nvSpPr>
          <p:cNvPr id="4" name="Контейнер за номер на слайда 3"/>
          <p:cNvSpPr>
            <a:spLocks noGrp="1"/>
          </p:cNvSpPr>
          <p:nvPr>
            <p:ph type="sldNum" sz="quarter" idx="10"/>
          </p:nvPr>
        </p:nvSpPr>
        <p:spPr/>
        <p:txBody>
          <a:bodyPr/>
          <a:lstStyle/>
          <a:p>
            <a:fld id="{5161EA21-7684-489C-BB99-138493490111}" type="slidenum">
              <a:rPr lang="bg-BG" smtClean="0"/>
              <a:pPr/>
              <a:t>4</a:t>
            </a:fld>
            <a:endParaRPr lang="bg-BG"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normAutofit/>
          </a:bodyPr>
          <a:lstStyle/>
          <a:p>
            <a:endParaRPr lang="bg-BG" dirty="0"/>
          </a:p>
        </p:txBody>
      </p:sp>
      <p:sp>
        <p:nvSpPr>
          <p:cNvPr id="4" name="Контейнер за номер на слайда 3"/>
          <p:cNvSpPr>
            <a:spLocks noGrp="1"/>
          </p:cNvSpPr>
          <p:nvPr>
            <p:ph type="sldNum" sz="quarter" idx="10"/>
          </p:nvPr>
        </p:nvSpPr>
        <p:spPr/>
        <p:txBody>
          <a:bodyPr/>
          <a:lstStyle/>
          <a:p>
            <a:fld id="{5161EA21-7684-489C-BB99-138493490111}" type="slidenum">
              <a:rPr lang="bg-BG" smtClean="0"/>
              <a:pPr/>
              <a:t>20</a:t>
            </a:fld>
            <a:endParaRPr lang="bg-BG"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normAutofit/>
          </a:bodyPr>
          <a:lstStyle/>
          <a:p>
            <a:endParaRPr lang="bg-BG" dirty="0"/>
          </a:p>
        </p:txBody>
      </p:sp>
      <p:sp>
        <p:nvSpPr>
          <p:cNvPr id="4" name="Контейнер за номер на слайда 3"/>
          <p:cNvSpPr>
            <a:spLocks noGrp="1"/>
          </p:cNvSpPr>
          <p:nvPr>
            <p:ph type="sldNum" sz="quarter" idx="10"/>
          </p:nvPr>
        </p:nvSpPr>
        <p:spPr/>
        <p:txBody>
          <a:bodyPr/>
          <a:lstStyle/>
          <a:p>
            <a:fld id="{5161EA21-7684-489C-BB99-138493490111}" type="slidenum">
              <a:rPr lang="bg-BG" smtClean="0"/>
              <a:pPr/>
              <a:t>21</a:t>
            </a:fld>
            <a:endParaRPr lang="bg-BG"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Заглавен слайд">
    <p:spTree>
      <p:nvGrpSpPr>
        <p:cNvPr id="1" name=""/>
        <p:cNvGrpSpPr/>
        <p:nvPr/>
      </p:nvGrpSpPr>
      <p:grpSpPr>
        <a:xfrm>
          <a:off x="0" y="0"/>
          <a:ext cx="0" cy="0"/>
          <a:chOff x="0" y="0"/>
          <a:chExt cx="0" cy="0"/>
        </a:xfrm>
      </p:grpSpPr>
      <p:sp>
        <p:nvSpPr>
          <p:cNvPr id="15" name="Закръглен правоъгъл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Закръглен правоъгъл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Заглавие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bg-BG" smtClean="0"/>
              <a:t>Щракнете, за да редактирате стила на заглавието в образеца</a:t>
            </a:r>
            <a:endParaRPr kumimoji="0" lang="en-US"/>
          </a:p>
        </p:txBody>
      </p:sp>
      <p:sp>
        <p:nvSpPr>
          <p:cNvPr id="20" name="Подзаглавие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bg-BG" smtClean="0"/>
              <a:t>Щракнете, за да редактирате стила на подзаглавията в образеца</a:t>
            </a:r>
            <a:endParaRPr kumimoji="0" lang="en-US"/>
          </a:p>
        </p:txBody>
      </p:sp>
      <p:sp>
        <p:nvSpPr>
          <p:cNvPr id="19" name="Контейнер за дата 18"/>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8" name="Контейнер за долния колонтитул 7"/>
          <p:cNvSpPr>
            <a:spLocks noGrp="1"/>
          </p:cNvSpPr>
          <p:nvPr>
            <p:ph type="ftr" sz="quarter" idx="11"/>
          </p:nvPr>
        </p:nvSpPr>
        <p:spPr/>
        <p:txBody>
          <a:bodyPr/>
          <a:lstStyle>
            <a:extLst/>
          </a:lstStyle>
          <a:p>
            <a:endParaRPr lang="bg-BG" dirty="0"/>
          </a:p>
        </p:txBody>
      </p:sp>
      <p:sp>
        <p:nvSpPr>
          <p:cNvPr id="11" name="Контейнер за номер на слайда 10"/>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p:cNvSpPr>
            <a:spLocks noGrp="1"/>
          </p:cNvSpPr>
          <p:nvPr>
            <p:ph type="title" orient="vert"/>
          </p:nvPr>
        </p:nvSpPr>
        <p:spPr>
          <a:xfrm>
            <a:off x="6629400" y="533404"/>
            <a:ext cx="1981200" cy="5257799"/>
          </a:xfrm>
        </p:spPr>
        <p:txBody>
          <a:bodyPr vert="eaVert"/>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Заглавен слайд">
    <p:spTree>
      <p:nvGrpSpPr>
        <p:cNvPr id="1" name=""/>
        <p:cNvGrpSpPr/>
        <p:nvPr/>
      </p:nvGrpSpPr>
      <p:grpSpPr>
        <a:xfrm>
          <a:off x="0" y="0"/>
          <a:ext cx="0" cy="0"/>
          <a:chOff x="0" y="0"/>
          <a:chExt cx="0" cy="0"/>
        </a:xfrm>
      </p:grpSpPr>
      <p:sp>
        <p:nvSpPr>
          <p:cNvPr id="15" name="Закръглен правоъгъл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Закръглен правоъгъл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Заглавие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bg-BG" smtClean="0"/>
              <a:t>Щракнете, за да редактирате стила на заглавието в образеца</a:t>
            </a:r>
            <a:endParaRPr kumimoji="0" lang="en-US"/>
          </a:p>
        </p:txBody>
      </p:sp>
      <p:sp>
        <p:nvSpPr>
          <p:cNvPr id="20" name="Подзаглавие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bg-BG" smtClean="0"/>
              <a:t>Щракнете, за да редактирате стила на подзаглавията в образеца</a:t>
            </a:r>
            <a:endParaRPr kumimoji="0" lang="en-US"/>
          </a:p>
        </p:txBody>
      </p:sp>
      <p:sp>
        <p:nvSpPr>
          <p:cNvPr id="19" name="Контейнер за дата 18"/>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8" name="Контейнер за долния колонтитул 7"/>
          <p:cNvSpPr>
            <a:spLocks noGrp="1"/>
          </p:cNvSpPr>
          <p:nvPr>
            <p:ph type="ftr" sz="quarter" idx="11"/>
          </p:nvPr>
        </p:nvSpPr>
        <p:spPr/>
        <p:txBody>
          <a:bodyPr/>
          <a:lstStyle>
            <a:extLst/>
          </a:lstStyle>
          <a:p>
            <a:endParaRPr lang="bg-BG" dirty="0"/>
          </a:p>
        </p:txBody>
      </p:sp>
      <p:sp>
        <p:nvSpPr>
          <p:cNvPr id="11" name="Контейнер за номер на слайда 10"/>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съдържание 2"/>
          <p:cNvSpPr>
            <a:spLocks noGrp="1"/>
          </p:cNvSpPr>
          <p:nvPr>
            <p:ph idx="1"/>
          </p:nvPr>
        </p:nvSpPr>
        <p:spPr>
          <a:xfrm>
            <a:off x="502920" y="530352"/>
            <a:ext cx="8183880" cy="4187952"/>
          </a:xfrm>
        </p:spPr>
        <p:txBody>
          <a:bodyPr/>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лавка на секция">
    <p:spTree>
      <p:nvGrpSpPr>
        <p:cNvPr id="1" name=""/>
        <p:cNvGrpSpPr/>
        <p:nvPr/>
      </p:nvGrpSpPr>
      <p:grpSpPr>
        <a:xfrm>
          <a:off x="0" y="0"/>
          <a:ext cx="0" cy="0"/>
          <a:chOff x="0" y="0"/>
          <a:chExt cx="0" cy="0"/>
        </a:xfrm>
      </p:grpSpPr>
      <p:sp>
        <p:nvSpPr>
          <p:cNvPr id="14" name="Закръглен правоъгъл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Закръглен правоъгъл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лавие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bg-BG" smtClean="0"/>
              <a:t>Щракн., за да ред. стил на загл. в обр.</a:t>
            </a:r>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съдържани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съдържани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nchor="b"/>
          <a:lstStyle>
            <a:lvl1pPr>
              <a:defRPr b="1"/>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bg-BG" smtClean="0"/>
              <a:t>Щракн., за да ред. стил на загл. в обр.</a:t>
            </a:r>
          </a:p>
        </p:txBody>
      </p:sp>
      <p:sp>
        <p:nvSpPr>
          <p:cNvPr id="4" name="Текстов контейнер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bg-BG" smtClean="0"/>
              <a:t>Щракн., за да ред. стил на загл. в обр.</a:t>
            </a:r>
          </a:p>
        </p:txBody>
      </p:sp>
      <p:sp>
        <p:nvSpPr>
          <p:cNvPr id="5" name="Контейнер за съдържани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6" name="Контейнер за съдържани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7" name="Контейнер за дата 6"/>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8" name="Контейнер за долния колонтитул 7"/>
          <p:cNvSpPr>
            <a:spLocks noGrp="1"/>
          </p:cNvSpPr>
          <p:nvPr>
            <p:ph type="ftr" sz="quarter" idx="11"/>
          </p:nvPr>
        </p:nvSpPr>
        <p:spPr/>
        <p:txBody>
          <a:bodyPr/>
          <a:lstStyle>
            <a:extLst/>
          </a:lstStyle>
          <a:p>
            <a:endParaRPr lang="bg-BG" dirty="0"/>
          </a:p>
        </p:txBody>
      </p:sp>
      <p:sp>
        <p:nvSpPr>
          <p:cNvPr id="9" name="Контейнер за номер на слайда 8"/>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дата 2"/>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4" name="Контейнер за долния колонтитул 3"/>
          <p:cNvSpPr>
            <a:spLocks noGrp="1"/>
          </p:cNvSpPr>
          <p:nvPr>
            <p:ph type="ftr" sz="quarter" idx="11"/>
          </p:nvPr>
        </p:nvSpPr>
        <p:spPr/>
        <p:txBody>
          <a:bodyPr/>
          <a:lstStyle>
            <a:extLst/>
          </a:lstStyle>
          <a:p>
            <a:endParaRPr lang="bg-BG" dirty="0"/>
          </a:p>
        </p:txBody>
      </p:sp>
      <p:sp>
        <p:nvSpPr>
          <p:cNvPr id="5" name="Контейнер за номер на слайда 4"/>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разен">
    <p:spTree>
      <p:nvGrpSpPr>
        <p:cNvPr id="1" name=""/>
        <p:cNvGrpSpPr/>
        <p:nvPr/>
      </p:nvGrpSpPr>
      <p:grpSpPr>
        <a:xfrm>
          <a:off x="0" y="0"/>
          <a:ext cx="0" cy="0"/>
          <a:chOff x="0" y="0"/>
          <a:chExt cx="0" cy="0"/>
        </a:xfrm>
      </p:grpSpPr>
      <p:sp>
        <p:nvSpPr>
          <p:cNvPr id="7" name="Закръглен правоъгъл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Контейнер за дата 1"/>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3" name="Контейнер за долния колонтитул 2"/>
          <p:cNvSpPr>
            <a:spLocks noGrp="1"/>
          </p:cNvSpPr>
          <p:nvPr>
            <p:ph type="ftr" sz="quarter" idx="11"/>
          </p:nvPr>
        </p:nvSpPr>
        <p:spPr/>
        <p:txBody>
          <a:bodyPr/>
          <a:lstStyle>
            <a:extLst/>
          </a:lstStyle>
          <a:p>
            <a:endParaRPr lang="bg-BG" dirty="0"/>
          </a:p>
        </p:txBody>
      </p:sp>
      <p:sp>
        <p:nvSpPr>
          <p:cNvPr id="4" name="Контейнер за номер на слайда 3"/>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съдържани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съдържание 2"/>
          <p:cNvSpPr>
            <a:spLocks noGrp="1"/>
          </p:cNvSpPr>
          <p:nvPr>
            <p:ph idx="1"/>
          </p:nvPr>
        </p:nvSpPr>
        <p:spPr>
          <a:xfrm>
            <a:off x="502920" y="530352"/>
            <a:ext cx="8183880" cy="4187952"/>
          </a:xfrm>
        </p:spPr>
        <p:txBody>
          <a:bodyPr/>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Картина с надпис">
    <p:spTree>
      <p:nvGrpSpPr>
        <p:cNvPr id="1" name=""/>
        <p:cNvGrpSpPr/>
        <p:nvPr/>
      </p:nvGrpSpPr>
      <p:grpSpPr>
        <a:xfrm>
          <a:off x="0" y="0"/>
          <a:ext cx="0" cy="0"/>
          <a:chOff x="0" y="0"/>
          <a:chExt cx="0" cy="0"/>
        </a:xfrm>
      </p:grpSpPr>
      <p:sp>
        <p:nvSpPr>
          <p:cNvPr id="15" name="Закръглен правоъгъл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Правоъгълник с един заоблен ъгъл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лавие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bg-BG" smtClean="0"/>
              <a:t>Щракнете, за да редактирате стила на заглавието в образеца</a:t>
            </a:r>
            <a:endParaRPr kumimoji="0" lang="en-US"/>
          </a:p>
        </p:txBody>
      </p:sp>
      <p:sp>
        <p:nvSpPr>
          <p:cNvPr id="4" name="Текстов контейнер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
        <p:nvSpPr>
          <p:cNvPr id="3" name="Контейнер за картина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bg-BG" dirty="0" smtClean="0"/>
              <a:t>Щракнете върху иконата, за да добавите картина</a:t>
            </a:r>
            <a:endParaRPr kumimoji="0" lang="en-US" dirty="0"/>
          </a:p>
        </p:txBody>
      </p:sp>
    </p:spTree>
  </p:cSld>
  <p:clrMapOvr>
    <a:masterClrMapping/>
  </p:clrMapOvr>
  <p:transition spd="med" advClick="0">
    <p:wheel spokes="8"/>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p:cNvSpPr>
            <a:spLocks noGrp="1"/>
          </p:cNvSpPr>
          <p:nvPr>
            <p:ph type="title" orient="vert"/>
          </p:nvPr>
        </p:nvSpPr>
        <p:spPr>
          <a:xfrm>
            <a:off x="6629400" y="533404"/>
            <a:ext cx="1981200" cy="5257799"/>
          </a:xfrm>
        </p:spPr>
        <p:txBody>
          <a:bodyPr vert="eaVert"/>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вертикален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Заглавен слайд">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685800" y="2130425"/>
            <a:ext cx="7772400" cy="1470025"/>
          </a:xfrm>
        </p:spPr>
        <p:txBody>
          <a:bodyPr/>
          <a:lstStyle/>
          <a:p>
            <a:r>
              <a:rPr lang="bg-BG" smtClean="0"/>
              <a:t>Щракнете, за да редактирате стила на заглавието в образеца</a:t>
            </a:r>
            <a:endParaRPr lang="bg-BG"/>
          </a:p>
        </p:txBody>
      </p:sp>
      <p:sp>
        <p:nvSpPr>
          <p:cNvPr id="3" name="Подзаглавие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bg-BG" smtClean="0"/>
              <a:t>Щракнете, за да редактирате стила на подзаглавията в образеца</a:t>
            </a:r>
            <a:endParaRPr lang="bg-BG"/>
          </a:p>
        </p:txBody>
      </p:sp>
      <p:sp>
        <p:nvSpPr>
          <p:cNvPr id="4" name="Контейнер за дата 3"/>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smtClean="0"/>
              <a:t>Щракнете, за да редактирате стила на заглавието в образеца</a:t>
            </a:r>
            <a:endParaRPr lang="bg-BG"/>
          </a:p>
        </p:txBody>
      </p:sp>
      <p:sp>
        <p:nvSpPr>
          <p:cNvPr id="3" name="Контейнер за съдържание 2"/>
          <p:cNvSpPr>
            <a:spLocks noGrp="1"/>
          </p:cNvSpPr>
          <p:nvPr>
            <p:ph idx="1"/>
          </p:nvPr>
        </p:nvSpPr>
        <p:spPr/>
        <p:txBody>
          <a:body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Контейнер за дата 3"/>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лавка на секция">
    <p:spTree>
      <p:nvGrpSpPr>
        <p:cNvPr id="1" name=""/>
        <p:cNvGrpSpPr/>
        <p:nvPr/>
      </p:nvGrpSpPr>
      <p:grpSpPr>
        <a:xfrm>
          <a:off x="0" y="0"/>
          <a:ext cx="0" cy="0"/>
          <a:chOff x="0" y="0"/>
          <a:chExt cx="0" cy="0"/>
        </a:xfrm>
      </p:grpSpPr>
      <p:sp>
        <p:nvSpPr>
          <p:cNvPr id="2" name="Заглавие 1"/>
          <p:cNvSpPr>
            <a:spLocks noGrp="1"/>
          </p:cNvSpPr>
          <p:nvPr>
            <p:ph type="title"/>
          </p:nvPr>
        </p:nvSpPr>
        <p:spPr>
          <a:xfrm>
            <a:off x="722313" y="4406900"/>
            <a:ext cx="7772400" cy="1362075"/>
          </a:xfrm>
        </p:spPr>
        <p:txBody>
          <a:bodyPr anchor="t"/>
          <a:lstStyle>
            <a:lvl1pPr algn="l">
              <a:defRPr sz="4000" b="1" cap="all"/>
            </a:lvl1pPr>
          </a:lstStyle>
          <a:p>
            <a:r>
              <a:rPr lang="bg-BG" smtClean="0"/>
              <a:t>Щракнете, за да редактирате стила на заглавието в образеца</a:t>
            </a:r>
            <a:endParaRPr lang="bg-BG"/>
          </a:p>
        </p:txBody>
      </p:sp>
      <p:sp>
        <p:nvSpPr>
          <p:cNvPr id="3" name="Текстов контейне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bg-BG" smtClean="0"/>
              <a:t>Щракн., за да ред. стил на загл. в обр.</a:t>
            </a:r>
          </a:p>
        </p:txBody>
      </p:sp>
      <p:sp>
        <p:nvSpPr>
          <p:cNvPr id="4" name="Контейнер за дата 3"/>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smtClean="0"/>
              <a:t>Щракнете, за да редактирате стила на заглавието в образеца</a:t>
            </a:r>
            <a:endParaRPr lang="bg-BG"/>
          </a:p>
        </p:txBody>
      </p:sp>
      <p:sp>
        <p:nvSpPr>
          <p:cNvPr id="3" name="Контейнер за съдържани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Контейнер за съдържани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5" name="Контейнер за дата 4"/>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lvl1pPr>
              <a:defRPr/>
            </a:lvl1pPr>
          </a:lstStyle>
          <a:p>
            <a:r>
              <a:rPr lang="bg-BG" smtClean="0"/>
              <a:t>Щракнете, за да редактирате стила на заглавието в образеца</a:t>
            </a:r>
            <a:endParaRPr lang="bg-BG"/>
          </a:p>
        </p:txBody>
      </p:sp>
      <p:sp>
        <p:nvSpPr>
          <p:cNvPr id="3" name="Текстов контейне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 за да ред. стил на загл. в обр.</a:t>
            </a:r>
          </a:p>
        </p:txBody>
      </p:sp>
      <p:sp>
        <p:nvSpPr>
          <p:cNvPr id="4" name="Контейнер за съдържани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5" name="Текстов контейне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smtClean="0"/>
              <a:t>Щракн., за да ред. стил на загл. в обр.</a:t>
            </a:r>
          </a:p>
        </p:txBody>
      </p:sp>
      <p:sp>
        <p:nvSpPr>
          <p:cNvPr id="6" name="Контейнер за съдържани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7" name="Контейнер за дата 6"/>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8" name="Контейнер за долния колонтитул 7"/>
          <p:cNvSpPr>
            <a:spLocks noGrp="1"/>
          </p:cNvSpPr>
          <p:nvPr>
            <p:ph type="ftr" sz="quarter" idx="11"/>
          </p:nvPr>
        </p:nvSpPr>
        <p:spPr/>
        <p:txBody>
          <a:bodyPr/>
          <a:lstStyle/>
          <a:p>
            <a:endParaRPr lang="bg-BG" dirty="0"/>
          </a:p>
        </p:txBody>
      </p:sp>
      <p:sp>
        <p:nvSpPr>
          <p:cNvPr id="9" name="Контейнер за номер на слайда 8"/>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smtClean="0"/>
              <a:t>Щракнете, за да редактирате стила на заглавието в образеца</a:t>
            </a:r>
            <a:endParaRPr lang="bg-BG"/>
          </a:p>
        </p:txBody>
      </p:sp>
      <p:sp>
        <p:nvSpPr>
          <p:cNvPr id="3" name="Контейнер за дата 2"/>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4" name="Контейнер за долния колонтитул 3"/>
          <p:cNvSpPr>
            <a:spLocks noGrp="1"/>
          </p:cNvSpPr>
          <p:nvPr>
            <p:ph type="ftr" sz="quarter" idx="11"/>
          </p:nvPr>
        </p:nvSpPr>
        <p:spPr/>
        <p:txBody>
          <a:bodyPr/>
          <a:lstStyle/>
          <a:p>
            <a:endParaRPr lang="bg-BG" dirty="0"/>
          </a:p>
        </p:txBody>
      </p:sp>
      <p:sp>
        <p:nvSpPr>
          <p:cNvPr id="5" name="Контейнер за номер на слайда 4"/>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разен">
    <p:spTree>
      <p:nvGrpSpPr>
        <p:cNvPr id="1" name=""/>
        <p:cNvGrpSpPr/>
        <p:nvPr/>
      </p:nvGrpSpPr>
      <p:grpSpPr>
        <a:xfrm>
          <a:off x="0" y="0"/>
          <a:ext cx="0" cy="0"/>
          <a:chOff x="0" y="0"/>
          <a:chExt cx="0" cy="0"/>
        </a:xfrm>
      </p:grpSpPr>
      <p:sp>
        <p:nvSpPr>
          <p:cNvPr id="2" name="Контейнер за дата 1"/>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3" name="Контейнер за долния колонтитул 2"/>
          <p:cNvSpPr>
            <a:spLocks noGrp="1"/>
          </p:cNvSpPr>
          <p:nvPr>
            <p:ph type="ftr" sz="quarter" idx="11"/>
          </p:nvPr>
        </p:nvSpPr>
        <p:spPr/>
        <p:txBody>
          <a:bodyPr/>
          <a:lstStyle/>
          <a:p>
            <a:endParaRPr lang="bg-BG" dirty="0"/>
          </a:p>
        </p:txBody>
      </p:sp>
      <p:sp>
        <p:nvSpPr>
          <p:cNvPr id="4" name="Контейнер за номер на слайда 3"/>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лавка на секция">
    <p:spTree>
      <p:nvGrpSpPr>
        <p:cNvPr id="1" name=""/>
        <p:cNvGrpSpPr/>
        <p:nvPr/>
      </p:nvGrpSpPr>
      <p:grpSpPr>
        <a:xfrm>
          <a:off x="0" y="0"/>
          <a:ext cx="0" cy="0"/>
          <a:chOff x="0" y="0"/>
          <a:chExt cx="0" cy="0"/>
        </a:xfrm>
      </p:grpSpPr>
      <p:sp>
        <p:nvSpPr>
          <p:cNvPr id="14" name="Закръглен правоъгъл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Закръглен правоъгъл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лавие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bg-BG" smtClean="0"/>
              <a:t>Щракн., за да ред. стил на загл. в обр.</a:t>
            </a:r>
          </a:p>
        </p:txBody>
      </p:sp>
      <p:sp>
        <p:nvSpPr>
          <p:cNvPr id="4" name="Контейнер за дата 3"/>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extLst/>
          </a:lstStyle>
          <a:p>
            <a:endParaRPr lang="bg-BG" dirty="0"/>
          </a:p>
        </p:txBody>
      </p:sp>
      <p:sp>
        <p:nvSpPr>
          <p:cNvPr id="6" name="Контейнер за номер на слайда 5"/>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457200" y="273050"/>
            <a:ext cx="3008313" cy="1162050"/>
          </a:xfrm>
        </p:spPr>
        <p:txBody>
          <a:bodyPr anchor="b"/>
          <a:lstStyle>
            <a:lvl1pPr algn="l">
              <a:defRPr sz="2000" b="1"/>
            </a:lvl1pPr>
          </a:lstStyle>
          <a:p>
            <a:r>
              <a:rPr lang="bg-BG" smtClean="0"/>
              <a:t>Щракнете, за да редактирате стила на заглавието в образеца</a:t>
            </a:r>
            <a:endParaRPr lang="bg-BG"/>
          </a:p>
        </p:txBody>
      </p:sp>
      <p:sp>
        <p:nvSpPr>
          <p:cNvPr id="3" name="Контейнер за съдържани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Текстов контейне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 за да ред. стил на загл. в обр.</a:t>
            </a:r>
          </a:p>
        </p:txBody>
      </p:sp>
      <p:sp>
        <p:nvSpPr>
          <p:cNvPr id="5" name="Контейнер за дата 4"/>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Картина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1792288" y="4800600"/>
            <a:ext cx="5486400" cy="566738"/>
          </a:xfrm>
        </p:spPr>
        <p:txBody>
          <a:bodyPr anchor="b"/>
          <a:lstStyle>
            <a:lvl1pPr algn="l">
              <a:defRPr sz="2000" b="1"/>
            </a:lvl1pPr>
          </a:lstStyle>
          <a:p>
            <a:r>
              <a:rPr lang="bg-BG" smtClean="0"/>
              <a:t>Щракнете, за да редактирате стила на заглавието в образеца</a:t>
            </a:r>
            <a:endParaRPr lang="bg-BG"/>
          </a:p>
        </p:txBody>
      </p:sp>
      <p:sp>
        <p:nvSpPr>
          <p:cNvPr id="3" name="Контейнер за картина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bg-BG" dirty="0"/>
          </a:p>
        </p:txBody>
      </p:sp>
      <p:sp>
        <p:nvSpPr>
          <p:cNvPr id="4" name="Текстов контейне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bg-BG" smtClean="0"/>
              <a:t>Щракн., за да ред. стил на загл. в обр.</a:t>
            </a:r>
          </a:p>
        </p:txBody>
      </p:sp>
      <p:sp>
        <p:nvSpPr>
          <p:cNvPr id="5" name="Контейнер за дата 4"/>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p>
            <a:endParaRPr lang="bg-BG" dirty="0"/>
          </a:p>
        </p:txBody>
      </p:sp>
      <p:sp>
        <p:nvSpPr>
          <p:cNvPr id="7" name="Контейнер за номер на слайда 6"/>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r>
              <a:rPr lang="bg-BG" smtClean="0"/>
              <a:t>Щракнете, за да редактирате стила на заглавието в образеца</a:t>
            </a:r>
            <a:endParaRPr lang="bg-BG"/>
          </a:p>
        </p:txBody>
      </p:sp>
      <p:sp>
        <p:nvSpPr>
          <p:cNvPr id="3" name="Контейнер за вертикален текст 2"/>
          <p:cNvSpPr>
            <a:spLocks noGrp="1"/>
          </p:cNvSpPr>
          <p:nvPr>
            <p:ph type="body" orient="vert" idx="1"/>
          </p:nvPr>
        </p:nvSpPr>
        <p:spPr/>
        <p:txBody>
          <a:bodyPr vert="eaVert"/>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Контейнер за дата 3"/>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p:cNvSpPr>
            <a:spLocks noGrp="1"/>
          </p:cNvSpPr>
          <p:nvPr>
            <p:ph type="title" orient="vert"/>
          </p:nvPr>
        </p:nvSpPr>
        <p:spPr>
          <a:xfrm>
            <a:off x="6629400" y="274638"/>
            <a:ext cx="2057400" cy="5851525"/>
          </a:xfrm>
        </p:spPr>
        <p:txBody>
          <a:bodyPr vert="eaVert"/>
          <a:lstStyle/>
          <a:p>
            <a:r>
              <a:rPr lang="bg-BG" smtClean="0"/>
              <a:t>Щракнете, за да редактирате стила на заглавието в образеца</a:t>
            </a:r>
            <a:endParaRPr lang="bg-BG"/>
          </a:p>
        </p:txBody>
      </p:sp>
      <p:sp>
        <p:nvSpPr>
          <p:cNvPr id="3" name="Контейнер за вертикален текст 2"/>
          <p:cNvSpPr>
            <a:spLocks noGrp="1"/>
          </p:cNvSpPr>
          <p:nvPr>
            <p:ph type="body" orient="vert" idx="1"/>
          </p:nvPr>
        </p:nvSpPr>
        <p:spPr>
          <a:xfrm>
            <a:off x="457200" y="274638"/>
            <a:ext cx="6019800" cy="5851525"/>
          </a:xfrm>
        </p:spPr>
        <p:txBody>
          <a:bodyPr vert="eaVert"/>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Контейнер за дата 3"/>
          <p:cNvSpPr>
            <a:spLocks noGrp="1"/>
          </p:cNvSpPr>
          <p:nvPr>
            <p:ph type="dt" sz="half" idx="10"/>
          </p:nvPr>
        </p:nvSpPr>
        <p:spPr/>
        <p:txBody>
          <a:body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11"/>
          </p:nvPr>
        </p:nvSpPr>
        <p:spPr/>
        <p:txBody>
          <a:bodyPr/>
          <a:lstStyle/>
          <a:p>
            <a:endParaRPr lang="bg-BG" dirty="0"/>
          </a:p>
        </p:txBody>
      </p:sp>
      <p:sp>
        <p:nvSpPr>
          <p:cNvPr id="6" name="Контейнер за номер на слайда 5"/>
          <p:cNvSpPr>
            <a:spLocks noGrp="1"/>
          </p:cNvSpPr>
          <p:nvPr>
            <p:ph type="sldNum" sz="quarter" idx="12"/>
          </p:nvPr>
        </p:nvSpPr>
        <p:spPr/>
        <p:txBody>
          <a:bodyPr/>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съдържани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съдържани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02920" y="4983480"/>
            <a:ext cx="8183880" cy="1051560"/>
          </a:xfrm>
        </p:spPr>
        <p:txBody>
          <a:bodyPr anchor="b"/>
          <a:lstStyle>
            <a:lvl1pPr>
              <a:defRPr b="1"/>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bg-BG" smtClean="0"/>
              <a:t>Щракн., за да ред. стил на загл. в обр.</a:t>
            </a:r>
          </a:p>
        </p:txBody>
      </p:sp>
      <p:sp>
        <p:nvSpPr>
          <p:cNvPr id="4" name="Текстов контейнер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bg-BG" smtClean="0"/>
              <a:t>Щракн., за да ред. стил на загл. в обр.</a:t>
            </a:r>
          </a:p>
        </p:txBody>
      </p:sp>
      <p:sp>
        <p:nvSpPr>
          <p:cNvPr id="5" name="Контейнер за съдържани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6" name="Контейнер за съдържани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7" name="Контейнер за дата 6"/>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8" name="Контейнер за долния колонтитул 7"/>
          <p:cNvSpPr>
            <a:spLocks noGrp="1"/>
          </p:cNvSpPr>
          <p:nvPr>
            <p:ph type="ftr" sz="quarter" idx="11"/>
          </p:nvPr>
        </p:nvSpPr>
        <p:spPr/>
        <p:txBody>
          <a:bodyPr/>
          <a:lstStyle>
            <a:extLst/>
          </a:lstStyle>
          <a:p>
            <a:endParaRPr lang="bg-BG" dirty="0"/>
          </a:p>
        </p:txBody>
      </p:sp>
      <p:sp>
        <p:nvSpPr>
          <p:cNvPr id="9" name="Контейнер за номер на слайда 8"/>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extLst/>
          </a:lstStyle>
          <a:p>
            <a:r>
              <a:rPr kumimoji="0" lang="bg-BG" smtClean="0"/>
              <a:t>Щракнете, за да редактирате стила на заглавието в образеца</a:t>
            </a:r>
            <a:endParaRPr kumimoji="0" lang="en-US"/>
          </a:p>
        </p:txBody>
      </p:sp>
      <p:sp>
        <p:nvSpPr>
          <p:cNvPr id="3" name="Контейнер за дата 2"/>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4" name="Контейнер за долния колонтитул 3"/>
          <p:cNvSpPr>
            <a:spLocks noGrp="1"/>
          </p:cNvSpPr>
          <p:nvPr>
            <p:ph type="ftr" sz="quarter" idx="11"/>
          </p:nvPr>
        </p:nvSpPr>
        <p:spPr/>
        <p:txBody>
          <a:bodyPr/>
          <a:lstStyle>
            <a:extLst/>
          </a:lstStyle>
          <a:p>
            <a:endParaRPr lang="bg-BG" dirty="0"/>
          </a:p>
        </p:txBody>
      </p:sp>
      <p:sp>
        <p:nvSpPr>
          <p:cNvPr id="5" name="Контейнер за номер на слайда 4"/>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разен">
    <p:spTree>
      <p:nvGrpSpPr>
        <p:cNvPr id="1" name=""/>
        <p:cNvGrpSpPr/>
        <p:nvPr/>
      </p:nvGrpSpPr>
      <p:grpSpPr>
        <a:xfrm>
          <a:off x="0" y="0"/>
          <a:ext cx="0" cy="0"/>
          <a:chOff x="0" y="0"/>
          <a:chExt cx="0" cy="0"/>
        </a:xfrm>
      </p:grpSpPr>
      <p:sp>
        <p:nvSpPr>
          <p:cNvPr id="7" name="Закръглен правоъгъл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Контейнер за дата 1"/>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3" name="Контейнер за долния колонтитул 2"/>
          <p:cNvSpPr>
            <a:spLocks noGrp="1"/>
          </p:cNvSpPr>
          <p:nvPr>
            <p:ph type="ftr" sz="quarter" idx="11"/>
          </p:nvPr>
        </p:nvSpPr>
        <p:spPr/>
        <p:txBody>
          <a:bodyPr/>
          <a:lstStyle>
            <a:extLst/>
          </a:lstStyle>
          <a:p>
            <a:endParaRPr lang="bg-BG" dirty="0"/>
          </a:p>
        </p:txBody>
      </p:sp>
      <p:sp>
        <p:nvSpPr>
          <p:cNvPr id="4" name="Контейнер за номер на слайда 3"/>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bg-BG" smtClean="0"/>
              <a:t>Щракнете, за да редактирате стила на заглавието в образеца</a:t>
            </a:r>
            <a:endParaRPr kumimoji="0" lang="en-US"/>
          </a:p>
        </p:txBody>
      </p:sp>
      <p:sp>
        <p:nvSpPr>
          <p:cNvPr id="3" name="Текстов контейнер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4" name="Контейнер за съдържани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Tree>
  </p:cSld>
  <p:clrMapOvr>
    <a:masterClrMapping/>
  </p:clrMapOvr>
  <p:transition spd="med" advClick="0">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Картина с надпис">
    <p:spTree>
      <p:nvGrpSpPr>
        <p:cNvPr id="1" name=""/>
        <p:cNvGrpSpPr/>
        <p:nvPr/>
      </p:nvGrpSpPr>
      <p:grpSpPr>
        <a:xfrm>
          <a:off x="0" y="0"/>
          <a:ext cx="0" cy="0"/>
          <a:chOff x="0" y="0"/>
          <a:chExt cx="0" cy="0"/>
        </a:xfrm>
      </p:grpSpPr>
      <p:sp>
        <p:nvSpPr>
          <p:cNvPr id="15" name="Закръглен правоъгъл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Правоъгълник с един заоблен ъгъл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лавие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bg-BG" smtClean="0"/>
              <a:t>Щракнете, за да редактирате стила на заглавието в образеца</a:t>
            </a:r>
            <a:endParaRPr kumimoji="0" lang="en-US"/>
          </a:p>
        </p:txBody>
      </p:sp>
      <p:sp>
        <p:nvSpPr>
          <p:cNvPr id="4" name="Текстов контейнер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bg-BG" smtClean="0"/>
              <a:t>Щракн., за да ред. стил на загл. в обр.</a:t>
            </a:r>
          </a:p>
          <a:p>
            <a:pPr lvl="1" eaLnBrk="1" latinLnBrk="0" hangingPunct="1"/>
            <a:r>
              <a:rPr lang="bg-BG" smtClean="0"/>
              <a:t>Второ ниво</a:t>
            </a:r>
          </a:p>
          <a:p>
            <a:pPr lvl="2" eaLnBrk="1" latinLnBrk="0" hangingPunct="1"/>
            <a:r>
              <a:rPr lang="bg-BG" smtClean="0"/>
              <a:t>Трето ниво</a:t>
            </a:r>
          </a:p>
          <a:p>
            <a:pPr lvl="3" eaLnBrk="1" latinLnBrk="0" hangingPunct="1"/>
            <a:r>
              <a:rPr lang="bg-BG" smtClean="0"/>
              <a:t>Четвърто ниво</a:t>
            </a:r>
          </a:p>
          <a:p>
            <a:pPr lvl="4" eaLnBrk="1" latinLnBrk="0" hangingPunct="1"/>
            <a:r>
              <a:rPr lang="bg-BG" smtClean="0"/>
              <a:t>Пето ниво</a:t>
            </a:r>
            <a:endParaRPr kumimoji="0" lang="en-US"/>
          </a:p>
        </p:txBody>
      </p:sp>
      <p:sp>
        <p:nvSpPr>
          <p:cNvPr id="5" name="Контейнер за дата 4"/>
          <p:cNvSpPr>
            <a:spLocks noGrp="1"/>
          </p:cNvSpPr>
          <p:nvPr>
            <p:ph type="dt" sz="half" idx="10"/>
          </p:nvPr>
        </p:nvSpPr>
        <p:spPr/>
        <p:txBody>
          <a:bodyPr/>
          <a:lstStyle>
            <a:extLst/>
          </a:lstStyle>
          <a:p>
            <a:fld id="{FDC6D7F5-E6F7-4793-B059-63A4AA815303}" type="datetimeFigureOut">
              <a:rPr lang="bg-BG" smtClean="0"/>
              <a:pPr/>
              <a:t>25.11.2010 г.</a:t>
            </a:fld>
            <a:endParaRPr lang="bg-BG" dirty="0"/>
          </a:p>
        </p:txBody>
      </p:sp>
      <p:sp>
        <p:nvSpPr>
          <p:cNvPr id="6" name="Контейнер за долния колонтитул 5"/>
          <p:cNvSpPr>
            <a:spLocks noGrp="1"/>
          </p:cNvSpPr>
          <p:nvPr>
            <p:ph type="ftr" sz="quarter" idx="11"/>
          </p:nvPr>
        </p:nvSpPr>
        <p:spPr/>
        <p:txBody>
          <a:bodyPr/>
          <a:lstStyle>
            <a:extLst/>
          </a:lstStyle>
          <a:p>
            <a:endParaRPr lang="bg-BG" dirty="0"/>
          </a:p>
        </p:txBody>
      </p:sp>
      <p:sp>
        <p:nvSpPr>
          <p:cNvPr id="7" name="Контейнер за номер на слайда 6"/>
          <p:cNvSpPr>
            <a:spLocks noGrp="1"/>
          </p:cNvSpPr>
          <p:nvPr>
            <p:ph type="sldNum" sz="quarter" idx="12"/>
          </p:nvPr>
        </p:nvSpPr>
        <p:spPr/>
        <p:txBody>
          <a:bodyPr/>
          <a:lstStyle>
            <a:extLst/>
          </a:lstStyle>
          <a:p>
            <a:fld id="{0284BBBD-ACC1-466B-A645-2B422373A377}" type="slidenum">
              <a:rPr lang="bg-BG" smtClean="0"/>
              <a:pPr/>
              <a:t>‹#›</a:t>
            </a:fld>
            <a:endParaRPr lang="bg-BG" dirty="0"/>
          </a:p>
        </p:txBody>
      </p:sp>
      <p:sp>
        <p:nvSpPr>
          <p:cNvPr id="3" name="Контейнер за картина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bg-BG" dirty="0" smtClean="0"/>
              <a:t>Щракнете върху иконата, за да добавите картина</a:t>
            </a:r>
            <a:endParaRPr kumimoji="0" lang="en-US" dirty="0"/>
          </a:p>
        </p:txBody>
      </p:sp>
    </p:spTree>
  </p:cSld>
  <p:clrMapOvr>
    <a:masterClrMapping/>
  </p:clrMapOvr>
  <p:transition spd="med" advClick="0">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Закръглен правоъгъл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кръглен правоъгъл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3" name="Контейнер за заглавие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bg-BG" smtClean="0"/>
              <a:t>Щракнете, за да редактирате стила на заглавието в образеца</a:t>
            </a:r>
            <a:endParaRPr kumimoji="0" lang="en-US"/>
          </a:p>
        </p:txBody>
      </p:sp>
      <p:sp>
        <p:nvSpPr>
          <p:cNvPr id="4" name="Текстов контейнер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bg-BG" smtClean="0"/>
              <a:t>Щракн., за да ред. стил на загл. в обр.</a:t>
            </a:r>
          </a:p>
          <a:p>
            <a:pPr lvl="1" eaLnBrk="1" latinLnBrk="0" hangingPunct="1"/>
            <a:r>
              <a:rPr kumimoji="0" lang="bg-BG" smtClean="0"/>
              <a:t>Второ ниво</a:t>
            </a:r>
          </a:p>
          <a:p>
            <a:pPr lvl="2" eaLnBrk="1" latinLnBrk="0" hangingPunct="1"/>
            <a:r>
              <a:rPr kumimoji="0" lang="bg-BG" smtClean="0"/>
              <a:t>Трето ниво</a:t>
            </a:r>
          </a:p>
          <a:p>
            <a:pPr lvl="3" eaLnBrk="1" latinLnBrk="0" hangingPunct="1"/>
            <a:r>
              <a:rPr kumimoji="0" lang="bg-BG" smtClean="0"/>
              <a:t>Четвърто ниво</a:t>
            </a:r>
          </a:p>
          <a:p>
            <a:pPr lvl="4" eaLnBrk="1" latinLnBrk="0" hangingPunct="1"/>
            <a:r>
              <a:rPr kumimoji="0" lang="bg-BG" smtClean="0"/>
              <a:t>Пето ниво</a:t>
            </a:r>
            <a:endParaRPr kumimoji="0" lang="en-US"/>
          </a:p>
        </p:txBody>
      </p:sp>
      <p:sp>
        <p:nvSpPr>
          <p:cNvPr id="25" name="Контейнер за 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DC6D7F5-E6F7-4793-B059-63A4AA815303}" type="datetimeFigureOut">
              <a:rPr lang="bg-BG" smtClean="0"/>
              <a:pPr/>
              <a:t>25.11.2010 г.</a:t>
            </a:fld>
            <a:endParaRPr lang="bg-BG" dirty="0"/>
          </a:p>
        </p:txBody>
      </p:sp>
      <p:sp>
        <p:nvSpPr>
          <p:cNvPr id="18" name="Контейнер за долния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bg-BG" dirty="0"/>
          </a:p>
        </p:txBody>
      </p:sp>
      <p:sp>
        <p:nvSpPr>
          <p:cNvPr id="5" name="Контейнер за номер на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0284BBBD-ACC1-466B-A645-2B422373A377}" type="slidenum">
              <a:rPr lang="bg-BG" smtClean="0"/>
              <a:pPr/>
              <a:t>‹#›</a:t>
            </a:fld>
            <a:endParaRPr lang="bg-BG"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advClick="0">
    <p:wheel spokes="8"/>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Закръглен правоъгъл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кръглен правоъгъл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3" name="Контейнер за заглавие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bg-BG" smtClean="0"/>
              <a:t>Щракнете, за да редактирате стила на заглавието в образеца</a:t>
            </a:r>
            <a:endParaRPr kumimoji="0" lang="en-US"/>
          </a:p>
        </p:txBody>
      </p:sp>
      <p:sp>
        <p:nvSpPr>
          <p:cNvPr id="4" name="Текстов контейнер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bg-BG" smtClean="0"/>
              <a:t>Щракн., за да ред. стил на загл. в обр.</a:t>
            </a:r>
          </a:p>
          <a:p>
            <a:pPr lvl="1" eaLnBrk="1" latinLnBrk="0" hangingPunct="1"/>
            <a:r>
              <a:rPr kumimoji="0" lang="bg-BG" smtClean="0"/>
              <a:t>Второ ниво</a:t>
            </a:r>
          </a:p>
          <a:p>
            <a:pPr lvl="2" eaLnBrk="1" latinLnBrk="0" hangingPunct="1"/>
            <a:r>
              <a:rPr kumimoji="0" lang="bg-BG" smtClean="0"/>
              <a:t>Трето ниво</a:t>
            </a:r>
          </a:p>
          <a:p>
            <a:pPr lvl="3" eaLnBrk="1" latinLnBrk="0" hangingPunct="1"/>
            <a:r>
              <a:rPr kumimoji="0" lang="bg-BG" smtClean="0"/>
              <a:t>Четвърто ниво</a:t>
            </a:r>
          </a:p>
          <a:p>
            <a:pPr lvl="4" eaLnBrk="1" latinLnBrk="0" hangingPunct="1"/>
            <a:r>
              <a:rPr kumimoji="0" lang="bg-BG" smtClean="0"/>
              <a:t>Пето ниво</a:t>
            </a:r>
            <a:endParaRPr kumimoji="0" lang="en-US"/>
          </a:p>
        </p:txBody>
      </p:sp>
      <p:sp>
        <p:nvSpPr>
          <p:cNvPr id="25" name="Контейнер за 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DC6D7F5-E6F7-4793-B059-63A4AA815303}" type="datetimeFigureOut">
              <a:rPr lang="bg-BG" smtClean="0"/>
              <a:pPr/>
              <a:t>25.11.2010 г.</a:t>
            </a:fld>
            <a:endParaRPr lang="bg-BG" dirty="0"/>
          </a:p>
        </p:txBody>
      </p:sp>
      <p:sp>
        <p:nvSpPr>
          <p:cNvPr id="18" name="Контейнер за долния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bg-BG" dirty="0"/>
          </a:p>
        </p:txBody>
      </p:sp>
      <p:sp>
        <p:nvSpPr>
          <p:cNvPr id="5" name="Контейнер за номер на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0284BBBD-ACC1-466B-A645-2B422373A377}" type="slidenum">
              <a:rPr lang="bg-BG" smtClean="0"/>
              <a:pPr/>
              <a:t>‹#›</a:t>
            </a:fld>
            <a:endParaRPr lang="bg-BG"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advClick="0">
    <p:wheel spokes="8"/>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Контейнер за заглавие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bg-BG" smtClean="0"/>
              <a:t>Щракнете, за да редактирате стила на заглавието в образеца</a:t>
            </a:r>
            <a:endParaRPr lang="bg-BG"/>
          </a:p>
        </p:txBody>
      </p:sp>
      <p:sp>
        <p:nvSpPr>
          <p:cNvPr id="3" name="Текстов контейне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bg-BG" smtClean="0"/>
              <a:t>Щракн., за да ред. стил на загл. в обр.</a:t>
            </a:r>
          </a:p>
          <a:p>
            <a:pPr lvl="1"/>
            <a:r>
              <a:rPr lang="bg-BG" smtClean="0"/>
              <a:t>Второ ниво</a:t>
            </a:r>
          </a:p>
          <a:p>
            <a:pPr lvl="2"/>
            <a:r>
              <a:rPr lang="bg-BG" smtClean="0"/>
              <a:t>Трето ниво</a:t>
            </a:r>
          </a:p>
          <a:p>
            <a:pPr lvl="3"/>
            <a:r>
              <a:rPr lang="bg-BG" smtClean="0"/>
              <a:t>Четвърто ниво</a:t>
            </a:r>
          </a:p>
          <a:p>
            <a:pPr lvl="4"/>
            <a:r>
              <a:rPr lang="bg-BG" smtClean="0"/>
              <a:t>Пето ниво</a:t>
            </a:r>
            <a:endParaRPr lang="bg-BG"/>
          </a:p>
        </p:txBody>
      </p:sp>
      <p:sp>
        <p:nvSpPr>
          <p:cNvPr id="4" name="Контейнер за 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C6D7F5-E6F7-4793-B059-63A4AA815303}" type="datetimeFigureOut">
              <a:rPr lang="bg-BG" smtClean="0"/>
              <a:pPr/>
              <a:t>25.11.2010 г.</a:t>
            </a:fld>
            <a:endParaRPr lang="bg-BG" dirty="0"/>
          </a:p>
        </p:txBody>
      </p:sp>
      <p:sp>
        <p:nvSpPr>
          <p:cNvPr id="5" name="Контейнер за долния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bg-BG" dirty="0"/>
          </a:p>
        </p:txBody>
      </p:sp>
      <p:sp>
        <p:nvSpPr>
          <p:cNvPr id="6" name="Контейнер за номер на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84BBBD-ACC1-466B-A645-2B422373A377}" type="slidenum">
              <a:rPr lang="bg-BG" smtClean="0"/>
              <a:pPr/>
              <a:t>‹#›</a:t>
            </a:fld>
            <a:endParaRPr lang="bg-BG"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advClick="0">
    <p:wheel spokes="8"/>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4.xml"/><Relationship Id="rId5" Type="http://schemas.openxmlformats.org/officeDocument/2006/relationships/slide" Target="slide15.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slide" Target="slide17.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4.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4.png"/><Relationship Id="rId7" Type="http://schemas.openxmlformats.org/officeDocument/2006/relationships/slide" Target="slide1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26.xml"/></Relationships>
</file>

<file path=ppt/slides/_rels/slide5.xml.rels><?xml version="1.0" encoding="UTF-8" standalone="yes" ?><Relationships xmlns="http://schemas.openxmlformats.org/package/2006/relationships"><Relationship Id="rId3" Target="slide4.xml" Type="http://schemas.openxmlformats.org/officeDocument/2006/relationships/slide"/><Relationship Id="rId2" Target="../media/image5.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slide" Target="slide15.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ctrTitle"/>
          </p:nvPr>
        </p:nvSpPr>
        <p:spPr>
          <a:xfrm>
            <a:off x="395536" y="620688"/>
            <a:ext cx="8280920" cy="1470025"/>
          </a:xfrm>
        </p:spPr>
        <p:txBody>
          <a:bodyPr>
            <a:noAutofit/>
          </a:bodyPr>
          <a:lstStyle/>
          <a:p>
            <a:pPr algn="ctr"/>
            <a:r>
              <a:rPr lang="bg-BG" sz="7200" dirty="0" smtClean="0"/>
              <a:t>Южна Африка</a:t>
            </a:r>
            <a:endParaRPr lang="bg-BG" sz="7200" dirty="0"/>
          </a:p>
        </p:txBody>
      </p:sp>
      <p:sp>
        <p:nvSpPr>
          <p:cNvPr id="3" name="Подзаглавие 2"/>
          <p:cNvSpPr>
            <a:spLocks noGrp="1"/>
          </p:cNvSpPr>
          <p:nvPr>
            <p:ph type="subTitle" idx="1"/>
          </p:nvPr>
        </p:nvSpPr>
        <p:spPr>
          <a:xfrm>
            <a:off x="3923928" y="4941168"/>
            <a:ext cx="4856584" cy="1489720"/>
          </a:xfrm>
        </p:spPr>
        <p:txBody>
          <a:bodyPr>
            <a:normAutofit/>
          </a:bodyPr>
          <a:lstStyle/>
          <a:p>
            <a:r>
              <a:rPr lang="bg-BG" sz="4400" dirty="0" smtClean="0"/>
              <a:t>Република Южна Африка</a:t>
            </a:r>
            <a:endParaRPr lang="bg-BG" sz="4400" dirty="0"/>
          </a:p>
        </p:txBody>
      </p:sp>
    </p:spTree>
  </p:cSld>
  <p:clrMapOvr>
    <a:masterClrMapping/>
  </p:clrMapOvr>
  <p:transition spd="med" advClick="0">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ово поле 4"/>
          <p:cNvSpPr txBox="1"/>
          <p:nvPr/>
        </p:nvSpPr>
        <p:spPr>
          <a:xfrm>
            <a:off x="251520" y="5373216"/>
            <a:ext cx="8424936" cy="461665"/>
          </a:xfrm>
          <a:prstGeom prst="rect">
            <a:avLst/>
          </a:prstGeom>
          <a:noFill/>
        </p:spPr>
        <p:txBody>
          <a:bodyPr wrap="square" rtlCol="0">
            <a:spAutoFit/>
          </a:bodyPr>
          <a:lstStyle/>
          <a:p>
            <a:r>
              <a:rPr lang="bg-BG" sz="2400" dirty="0" smtClean="0"/>
              <a:t>        я   ф  м      а   м  ю       а   с      о   н   д</a:t>
            </a:r>
            <a:endParaRPr lang="bg-BG" sz="2400" dirty="0"/>
          </a:p>
        </p:txBody>
      </p:sp>
      <p:graphicFrame>
        <p:nvGraphicFramePr>
          <p:cNvPr id="7" name="Контейнер за съдържание 6"/>
          <p:cNvGraphicFramePr>
            <a:graphicFrameLocks noGrp="1"/>
          </p:cNvGraphicFramePr>
          <p:nvPr>
            <p:ph idx="1"/>
          </p:nvPr>
        </p:nvGraphicFramePr>
        <p:xfrm>
          <a:off x="395536" y="692696"/>
          <a:ext cx="8229600" cy="4886003"/>
        </p:xfrm>
        <a:graphic>
          <a:graphicData uri="http://schemas.openxmlformats.org/drawingml/2006/chart">
            <c:chart xmlns:c="http://schemas.openxmlformats.org/drawingml/2006/chart" xmlns:r="http://schemas.openxmlformats.org/officeDocument/2006/relationships" r:id="rId2"/>
          </a:graphicData>
        </a:graphic>
      </p:graphicFrame>
      <p:sp>
        <p:nvSpPr>
          <p:cNvPr id="4" name="Бутон: начало 3">
            <a:hlinkClick r:id="rId3"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467544" y="116632"/>
            <a:ext cx="8183880" cy="1051560"/>
          </a:xfrm>
        </p:spPr>
        <p:txBody>
          <a:bodyPr/>
          <a:lstStyle/>
          <a:p>
            <a:r>
              <a:rPr lang="bg-BG" dirty="0" smtClean="0"/>
              <a:t>Население</a:t>
            </a:r>
            <a:endParaRPr lang="bg-BG" dirty="0"/>
          </a:p>
        </p:txBody>
      </p:sp>
      <p:sp>
        <p:nvSpPr>
          <p:cNvPr id="3" name="Контейнер за съдържание 2"/>
          <p:cNvSpPr>
            <a:spLocks noGrp="1"/>
          </p:cNvSpPr>
          <p:nvPr>
            <p:ph idx="1"/>
          </p:nvPr>
        </p:nvSpPr>
        <p:spPr>
          <a:xfrm>
            <a:off x="323528" y="2276872"/>
            <a:ext cx="8280920" cy="2952328"/>
          </a:xfrm>
        </p:spPr>
        <p:txBody>
          <a:bodyPr>
            <a:noAutofit/>
          </a:bodyPr>
          <a:lstStyle/>
          <a:p>
            <a:r>
              <a:rPr lang="ru-RU" sz="2400" dirty="0" smtClean="0">
                <a:latin typeface="Arial" pitchFamily="34" charset="0"/>
                <a:cs typeface="Arial" pitchFamily="34" charset="0"/>
              </a:rPr>
              <a:t>Населението през 2009 г. е 50.1 млн. души. Кореното население са представители на негроидната раса от рода на зулуси, басута и др. Белите са малцинство, те са потомци на европейци, на първите холандски заселници там наречени бури. Високото заплашане превлича заселници от африканските и европейските държави. В РЮА живеят 10 000 българи.</a:t>
            </a:r>
            <a:endParaRPr lang="bg-BG" sz="2400" dirty="0">
              <a:latin typeface="Arial" pitchFamily="34" charset="0"/>
              <a:cs typeface="Arial" pitchFamily="34" charset="0"/>
            </a:endParaRPr>
          </a:p>
        </p:txBody>
      </p:sp>
      <p:sp>
        <p:nvSpPr>
          <p:cNvPr id="14" name="Текстово поле 13"/>
          <p:cNvSpPr txBox="1"/>
          <p:nvPr/>
        </p:nvSpPr>
        <p:spPr>
          <a:xfrm>
            <a:off x="7343800" y="6143644"/>
            <a:ext cx="1800200" cy="369332"/>
          </a:xfrm>
          <a:prstGeom prst="rect">
            <a:avLst/>
          </a:prstGeom>
          <a:noFill/>
        </p:spPr>
        <p:txBody>
          <a:bodyPr wrap="square" rtlCol="0">
            <a:spAutoFit/>
          </a:bodyPr>
          <a:lstStyle/>
          <a:p>
            <a:r>
              <a:rPr lang="bg-BG" dirty="0" smtClean="0">
                <a:hlinkClick r:id="rId2" action="ppaction://hlinksldjump"/>
              </a:rPr>
              <a:t>Снимки</a:t>
            </a:r>
            <a:endParaRPr lang="bg-BG" dirty="0"/>
          </a:p>
        </p:txBody>
      </p:sp>
      <p:sp>
        <p:nvSpPr>
          <p:cNvPr id="15" name="Бутон: начало 14">
            <a:hlinkClick r:id="rId3"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14">
                                            <p:txEl>
                                              <p:pRg st="0" end="0"/>
                                            </p:txEl>
                                          </p:spTgt>
                                        </p:tgtEl>
                                        <p:attrNameLst>
                                          <p:attrName>style.visibility</p:attrName>
                                        </p:attrNameLst>
                                      </p:cBhvr>
                                      <p:to>
                                        <p:strVal val="visible"/>
                                      </p:to>
                                    </p:set>
                                    <p:set>
                                      <p:cBhvr>
                                        <p:cTn id="14" dur="455" fill="hold">
                                          <p:stCondLst>
                                            <p:cond delay="0"/>
                                          </p:stCondLst>
                                        </p:cTn>
                                        <p:tgtEl>
                                          <p:spTgt spid="14">
                                            <p:txEl>
                                              <p:pRg st="0" end="0"/>
                                            </p:txEl>
                                          </p:spTgt>
                                        </p:tgtEl>
                                        <p:attrNameLst>
                                          <p:attrName>style.rotation</p:attrName>
                                        </p:attrNameLst>
                                      </p:cBhvr>
                                      <p:to>
                                        <p:strVal val="-45.0"/>
                                      </p:to>
                                    </p:set>
                                    <p:anim calcmode="lin" valueType="num">
                                      <p:cBhvr>
                                        <p:cTn id="15" dur="455" fill="hold">
                                          <p:stCondLst>
                                            <p:cond delay="455"/>
                                          </p:stCondLst>
                                        </p:cTn>
                                        <p:tgtEl>
                                          <p:spTgt spid="1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14">
                                            <p:txEl>
                                              <p:pRg st="0" end="0"/>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1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1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Картина 6" descr="asbestos1.JPG"/>
          <p:cNvPicPr>
            <a:picLocks noChangeAspect="1"/>
          </p:cNvPicPr>
          <p:nvPr/>
        </p:nvPicPr>
        <p:blipFill>
          <a:blip r:embed="rId2" cstate="print"/>
          <a:stretch>
            <a:fillRect/>
          </a:stretch>
        </p:blipFill>
        <p:spPr>
          <a:xfrm>
            <a:off x="0" y="0"/>
            <a:ext cx="9144000" cy="6858000"/>
          </a:xfrm>
          <a:prstGeom prst="rect">
            <a:avLst/>
          </a:prstGeom>
          <a:ln>
            <a:noFill/>
          </a:ln>
          <a:effectLst>
            <a:softEdge rad="112500"/>
          </a:effectLst>
        </p:spPr>
      </p:pic>
      <p:sp>
        <p:nvSpPr>
          <p:cNvPr id="2" name="Заглавие 1"/>
          <p:cNvSpPr>
            <a:spLocks noGrp="1"/>
          </p:cNvSpPr>
          <p:nvPr>
            <p:ph type="title"/>
          </p:nvPr>
        </p:nvSpPr>
        <p:spPr>
          <a:xfrm>
            <a:off x="539552" y="116632"/>
            <a:ext cx="8183880" cy="1051560"/>
          </a:xfrm>
        </p:spPr>
        <p:txBody>
          <a:bodyPr/>
          <a:lstStyle/>
          <a:p>
            <a:r>
              <a:rPr lang="bg-BG" dirty="0" smtClean="0"/>
              <a:t>Стопанство - отрасли</a:t>
            </a:r>
            <a:endParaRPr lang="bg-BG" dirty="0"/>
          </a:p>
        </p:txBody>
      </p:sp>
      <p:sp>
        <p:nvSpPr>
          <p:cNvPr id="3" name="Контейнер за съдържание 2"/>
          <p:cNvSpPr>
            <a:spLocks noGrp="1"/>
          </p:cNvSpPr>
          <p:nvPr>
            <p:ph idx="1"/>
          </p:nvPr>
        </p:nvSpPr>
        <p:spPr>
          <a:xfrm>
            <a:off x="0" y="3429000"/>
            <a:ext cx="9144000" cy="3212976"/>
          </a:xfrm>
        </p:spPr>
        <p:txBody>
          <a:bodyPr>
            <a:normAutofit fontScale="85000" lnSpcReduction="20000"/>
          </a:bodyPr>
          <a:lstStyle/>
          <a:p>
            <a:endParaRPr lang="bg-BG" sz="2400" dirty="0" smtClean="0">
              <a:latin typeface="Calibri" pitchFamily="34" charset="0"/>
              <a:cs typeface="Calibri" pitchFamily="34" charset="0"/>
            </a:endParaRPr>
          </a:p>
          <a:p>
            <a:r>
              <a:rPr lang="bg-BG" sz="2400" dirty="0" smtClean="0">
                <a:latin typeface="Calibri" pitchFamily="34" charset="0"/>
                <a:cs typeface="Calibri" pitchFamily="34" charset="0"/>
              </a:rPr>
              <a:t>Водещ отрасъл на стопанството е добивът на полезни изкопаеми. РЮА е на първо място в света по добив на злато, платина, хром и манган. Водещи места заема и при добива на диаманти, въглища, уран и азбест. Други значителни суровини са ванадий, желязна руда, олово, титан, графит, сребро, медна руда.</a:t>
            </a:r>
          </a:p>
          <a:p>
            <a:endParaRPr lang="bg-BG" sz="2400" dirty="0" smtClean="0">
              <a:latin typeface="Calibri" pitchFamily="34" charset="0"/>
              <a:cs typeface="Calibri" pitchFamily="34" charset="0"/>
            </a:endParaRPr>
          </a:p>
          <a:p>
            <a:r>
              <a:rPr lang="bg-BG" sz="2400" dirty="0" smtClean="0">
                <a:latin typeface="Calibri" pitchFamily="34" charset="0"/>
                <a:cs typeface="Calibri" pitchFamily="34" charset="0"/>
              </a:rPr>
              <a:t>Широко развита с разнообразни отрасли е машиностроителната промишленост. Произвеждат се кораби, самолети, автомобили. Страната е най-големия производител на автомобили в Африка. Основни продукти на хранително-вкусовата промишленост са захар, вино, грозде, захарна тръстика и консерви. </a:t>
            </a:r>
          </a:p>
          <a:p>
            <a:endParaRPr lang="bg-BG" sz="2400" dirty="0">
              <a:latin typeface="Calibri" pitchFamily="34" charset="0"/>
              <a:cs typeface="Calibri" pitchFamily="34" charset="0"/>
            </a:endParaRPr>
          </a:p>
        </p:txBody>
      </p:sp>
      <p:sp>
        <p:nvSpPr>
          <p:cNvPr id="5" name="Текстово поле 4"/>
          <p:cNvSpPr txBox="1"/>
          <p:nvPr/>
        </p:nvSpPr>
        <p:spPr>
          <a:xfrm>
            <a:off x="7668344" y="6488668"/>
            <a:ext cx="1475656" cy="369332"/>
          </a:xfrm>
          <a:prstGeom prst="rect">
            <a:avLst/>
          </a:prstGeom>
          <a:noFill/>
        </p:spPr>
        <p:txBody>
          <a:bodyPr wrap="square" rtlCol="0">
            <a:spAutoFit/>
          </a:bodyPr>
          <a:lstStyle/>
          <a:p>
            <a:r>
              <a:rPr lang="bg-BG" dirty="0" smtClean="0">
                <a:hlinkClick r:id="rId3" action="ppaction://hlinksldjump"/>
              </a:rPr>
              <a:t>Земеделие</a:t>
            </a:r>
            <a:endParaRPr lang="bg-BG" dirty="0"/>
          </a:p>
        </p:txBody>
      </p:sp>
      <p:sp>
        <p:nvSpPr>
          <p:cNvPr id="6" name="Бутон: начало 5">
            <a:hlinkClick r:id="rId4"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1" end="1"/>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3" end="3"/>
                                            </p:txEl>
                                          </p:spTgt>
                                        </p:tgtEl>
                                      </p:cBhvr>
                                    </p:animEffect>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5">
                                            <p:txEl>
                                              <p:pRg st="0" end="0"/>
                                            </p:txEl>
                                          </p:spTgt>
                                        </p:tgtEl>
                                        <p:attrNameLst>
                                          <p:attrName>style.visibility</p:attrName>
                                        </p:attrNameLst>
                                      </p:cBhvr>
                                      <p:to>
                                        <p:strVal val="visible"/>
                                      </p:to>
                                    </p:set>
                                    <p:set>
                                      <p:cBhvr>
                                        <p:cTn id="21" dur="455" fill="hold">
                                          <p:stCondLst>
                                            <p:cond delay="0"/>
                                          </p:stCondLst>
                                        </p:cTn>
                                        <p:tgtEl>
                                          <p:spTgt spid="5">
                                            <p:txEl>
                                              <p:pRg st="0" end="0"/>
                                            </p:txEl>
                                          </p:spTgt>
                                        </p:tgtEl>
                                        <p:attrNameLst>
                                          <p:attrName>style.rotation</p:attrName>
                                        </p:attrNameLst>
                                      </p:cBhvr>
                                      <p:to>
                                        <p:strVal val="-45.0"/>
                                      </p:to>
                                    </p:set>
                                    <p:anim calcmode="lin" valueType="num">
                                      <p:cBhvr>
                                        <p:cTn id="22" dur="455" fill="hold">
                                          <p:stCondLst>
                                            <p:cond delay="455"/>
                                          </p:stCondLst>
                                        </p:cTn>
                                        <p:tgtEl>
                                          <p:spTgt spid="5">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5">
                                            <p:txEl>
                                              <p:pRg st="0" end="0"/>
                                            </p:txEl>
                                          </p:spTgt>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5">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5">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endParaRPr lang="bg-BG" dirty="0"/>
          </a:p>
        </p:txBody>
      </p:sp>
      <p:pic>
        <p:nvPicPr>
          <p:cNvPr id="4" name="Контейнер за съдържание 3" descr="436px-Nomadic_Berber_in_Morocco.jpg"/>
          <p:cNvPicPr>
            <a:picLocks noGrp="1" noChangeAspect="1"/>
          </p:cNvPicPr>
          <p:nvPr>
            <p:ph idx="1"/>
          </p:nvPr>
        </p:nvPicPr>
        <p:blipFill>
          <a:blip r:embed="rId2" cstate="print"/>
          <a:stretch>
            <a:fillRect/>
          </a:stretch>
        </p:blipFill>
        <p:spPr>
          <a:xfrm>
            <a:off x="0" y="0"/>
            <a:ext cx="4536504" cy="6858000"/>
          </a:xfrm>
          <a:prstGeom prst="rect">
            <a:avLst/>
          </a:prstGeom>
          <a:ln>
            <a:noFill/>
          </a:ln>
          <a:effectLst>
            <a:softEdge rad="112500"/>
          </a:effectLst>
        </p:spPr>
      </p:pic>
      <p:pic>
        <p:nvPicPr>
          <p:cNvPr id="5" name="Картина 4" descr="afrika_IIIh.jpg"/>
          <p:cNvPicPr>
            <a:picLocks noChangeAspect="1"/>
          </p:cNvPicPr>
          <p:nvPr/>
        </p:nvPicPr>
        <p:blipFill>
          <a:blip r:embed="rId3" cstate="print"/>
          <a:stretch>
            <a:fillRect/>
          </a:stretch>
        </p:blipFill>
        <p:spPr>
          <a:xfrm>
            <a:off x="3995936" y="3093688"/>
            <a:ext cx="5148064" cy="3764312"/>
          </a:xfrm>
          <a:prstGeom prst="rect">
            <a:avLst/>
          </a:prstGeom>
          <a:ln>
            <a:noFill/>
          </a:ln>
          <a:effectLst>
            <a:softEdge rad="112500"/>
          </a:effectLst>
        </p:spPr>
      </p:pic>
      <p:pic>
        <p:nvPicPr>
          <p:cNvPr id="6" name="Картина 5" descr="sashakaland_groot.jpg"/>
          <p:cNvPicPr>
            <a:picLocks noChangeAspect="1"/>
          </p:cNvPicPr>
          <p:nvPr/>
        </p:nvPicPr>
        <p:blipFill>
          <a:blip r:embed="rId4" cstate="print">
            <a:lum bright="20000"/>
          </a:blip>
          <a:stretch>
            <a:fillRect/>
          </a:stretch>
        </p:blipFill>
        <p:spPr>
          <a:xfrm>
            <a:off x="3995936" y="0"/>
            <a:ext cx="5148064" cy="3384376"/>
          </a:xfrm>
          <a:prstGeom prst="rect">
            <a:avLst/>
          </a:prstGeom>
          <a:ln>
            <a:noFill/>
          </a:ln>
          <a:effectLst>
            <a:softEdge rad="112500"/>
          </a:effectLst>
        </p:spPr>
      </p:pic>
      <p:sp>
        <p:nvSpPr>
          <p:cNvPr id="7" name="Бутон: начало 6">
            <a:hlinkClick r:id="rId5"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8" name="Текстово поле 7"/>
          <p:cNvSpPr txBox="1"/>
          <p:nvPr/>
        </p:nvSpPr>
        <p:spPr>
          <a:xfrm>
            <a:off x="0" y="116632"/>
            <a:ext cx="2376264" cy="369332"/>
          </a:xfrm>
          <a:prstGeom prst="rect">
            <a:avLst/>
          </a:prstGeom>
          <a:noFill/>
        </p:spPr>
        <p:txBody>
          <a:bodyPr wrap="square" rtlCol="0">
            <a:spAutoFit/>
          </a:bodyPr>
          <a:lstStyle/>
          <a:p>
            <a:r>
              <a:rPr lang="bg-BG" dirty="0" smtClean="0"/>
              <a:t>Номатски бербер</a:t>
            </a:r>
            <a:endParaRPr lang="bg-BG" dirty="0"/>
          </a:p>
        </p:txBody>
      </p:sp>
      <p:sp>
        <p:nvSpPr>
          <p:cNvPr id="9" name="Текстово поле 8"/>
          <p:cNvSpPr txBox="1"/>
          <p:nvPr/>
        </p:nvSpPr>
        <p:spPr>
          <a:xfrm>
            <a:off x="4283968" y="2852936"/>
            <a:ext cx="2592288" cy="369332"/>
          </a:xfrm>
          <a:prstGeom prst="rect">
            <a:avLst/>
          </a:prstGeom>
          <a:noFill/>
        </p:spPr>
        <p:txBody>
          <a:bodyPr wrap="square" rtlCol="0">
            <a:spAutoFit/>
          </a:bodyPr>
          <a:lstStyle/>
          <a:p>
            <a:r>
              <a:rPr lang="bg-BG" dirty="0" smtClean="0"/>
              <a:t>Зулуси</a:t>
            </a:r>
            <a:endParaRPr lang="bg-BG" dirty="0"/>
          </a:p>
        </p:txBody>
      </p:sp>
      <p:sp>
        <p:nvSpPr>
          <p:cNvPr id="10" name="Текстово поле 9"/>
          <p:cNvSpPr txBox="1"/>
          <p:nvPr/>
        </p:nvSpPr>
        <p:spPr>
          <a:xfrm>
            <a:off x="7559824" y="3429000"/>
            <a:ext cx="1584176" cy="369332"/>
          </a:xfrm>
          <a:prstGeom prst="rect">
            <a:avLst/>
          </a:prstGeom>
          <a:noFill/>
        </p:spPr>
        <p:txBody>
          <a:bodyPr wrap="square" rtlCol="0">
            <a:spAutoFit/>
          </a:bodyPr>
          <a:lstStyle/>
          <a:p>
            <a:r>
              <a:rPr lang="bg-BG" dirty="0" smtClean="0"/>
              <a:t>Хотентоти</a:t>
            </a: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395536" y="188640"/>
            <a:ext cx="8183880" cy="1051560"/>
          </a:xfrm>
        </p:spPr>
        <p:txBody>
          <a:bodyPr/>
          <a:lstStyle/>
          <a:p>
            <a:r>
              <a:rPr lang="bg-BG" dirty="0" smtClean="0"/>
              <a:t>Земеделие</a:t>
            </a:r>
            <a:endParaRPr lang="bg-BG" dirty="0"/>
          </a:p>
        </p:txBody>
      </p:sp>
      <p:sp>
        <p:nvSpPr>
          <p:cNvPr id="3" name="Контейнер за съдържание 2"/>
          <p:cNvSpPr>
            <a:spLocks noGrp="1"/>
          </p:cNvSpPr>
          <p:nvPr>
            <p:ph idx="1"/>
          </p:nvPr>
        </p:nvSpPr>
        <p:spPr>
          <a:xfrm>
            <a:off x="467544" y="1556792"/>
            <a:ext cx="8183880" cy="4187952"/>
          </a:xfrm>
        </p:spPr>
        <p:txBody>
          <a:bodyPr>
            <a:normAutofit fontScale="92500"/>
          </a:bodyPr>
          <a:lstStyle/>
          <a:p>
            <a:r>
              <a:rPr lang="bg-BG" dirty="0" smtClean="0"/>
              <a:t>В земеделието се разграничават два вида ферми. Тези на местното население са дребни. В тях преобладава ръчният труд и се произвеждат храни главно за изхранване  на производителите. В едрите ферми  се използват машини и торове за производството на големи количества  царевица, захарна тръстика, грозде, ябълки и цитрусови плодове. Развито е овцевъдството. </a:t>
            </a:r>
            <a:endParaRPr lang="bg-BG" dirty="0"/>
          </a:p>
        </p:txBody>
      </p:sp>
      <p:sp>
        <p:nvSpPr>
          <p:cNvPr id="4" name="Бутон: начало 3">
            <a:hlinkClick r:id="rId2"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39552" y="188640"/>
            <a:ext cx="8183880" cy="1051560"/>
          </a:xfrm>
        </p:spPr>
        <p:txBody>
          <a:bodyPr/>
          <a:lstStyle/>
          <a:p>
            <a:r>
              <a:rPr lang="bg-BG" dirty="0" smtClean="0"/>
              <a:t>Води</a:t>
            </a:r>
            <a:endParaRPr lang="bg-BG" dirty="0"/>
          </a:p>
        </p:txBody>
      </p:sp>
      <p:sp>
        <p:nvSpPr>
          <p:cNvPr id="3" name="Контейнер за съдържание 2"/>
          <p:cNvSpPr>
            <a:spLocks noGrp="1"/>
          </p:cNvSpPr>
          <p:nvPr>
            <p:ph idx="1"/>
          </p:nvPr>
        </p:nvSpPr>
        <p:spPr>
          <a:xfrm>
            <a:off x="467544" y="1844824"/>
            <a:ext cx="8208912" cy="3377536"/>
          </a:xfrm>
        </p:spPr>
        <p:txBody>
          <a:bodyPr>
            <a:normAutofit fontScale="77500" lnSpcReduction="20000"/>
          </a:bodyPr>
          <a:lstStyle/>
          <a:p>
            <a:r>
              <a:rPr lang="ru-RU" sz="2600" dirty="0" smtClean="0"/>
              <a:t>Република Южна Африка няма езера,а големите реки са малко.Река Лимпопо ,към басейна на Индийския океан ,е най-голямата.В Индийския океан се влива и малката планинска река Тугела-с най-високия водопад в Африка-Тугела (947м , втори по височина в света).Най-голямата река в страната е Оранжевата река (заедно с десния си приток Ваал).Тя извира от планините в Лесото ,тече на запад през висок и среден Велд, пресича пустинята Намиб , и се влива в Атлантическия океан.Дори и при пълноводие на реките земеделските земи се нуждаят от напояване.За целта са построени огромни напоителни системи</a:t>
            </a:r>
            <a:r>
              <a:rPr lang="ru-RU" sz="2000" dirty="0" smtClean="0">
                <a:latin typeface="Calibri" pitchFamily="34" charset="0"/>
                <a:cs typeface="Calibri" pitchFamily="34" charset="0"/>
              </a:rPr>
              <a:t>.</a:t>
            </a:r>
            <a:endParaRPr lang="bg-BG" sz="2000" dirty="0">
              <a:latin typeface="Calibri" pitchFamily="34" charset="0"/>
              <a:cs typeface="Calibri" pitchFamily="34" charset="0"/>
            </a:endParaRPr>
          </a:p>
        </p:txBody>
      </p:sp>
      <p:sp>
        <p:nvSpPr>
          <p:cNvPr id="6" name="Текстово поле 5"/>
          <p:cNvSpPr txBox="1"/>
          <p:nvPr/>
        </p:nvSpPr>
        <p:spPr>
          <a:xfrm>
            <a:off x="7524328" y="6021288"/>
            <a:ext cx="1296144" cy="369332"/>
          </a:xfrm>
          <a:prstGeom prst="rect">
            <a:avLst/>
          </a:prstGeom>
          <a:noFill/>
        </p:spPr>
        <p:txBody>
          <a:bodyPr wrap="square" rtlCol="0">
            <a:spAutoFit/>
          </a:bodyPr>
          <a:lstStyle/>
          <a:p>
            <a:r>
              <a:rPr lang="bg-BG" dirty="0" smtClean="0">
                <a:hlinkClick r:id="rId2" action="ppaction://hlinksldjump"/>
              </a:rPr>
              <a:t>Снимки</a:t>
            </a:r>
            <a:endParaRPr lang="bg-BG" dirty="0"/>
          </a:p>
        </p:txBody>
      </p:sp>
      <p:sp>
        <p:nvSpPr>
          <p:cNvPr id="5" name="Бутон: начало 4">
            <a:hlinkClick r:id="rId3"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6">
                                            <p:txEl>
                                              <p:pRg st="0" end="0"/>
                                            </p:txEl>
                                          </p:spTgt>
                                        </p:tgtEl>
                                        <p:attrNameLst>
                                          <p:attrName>style.visibility</p:attrName>
                                        </p:attrNameLst>
                                      </p:cBhvr>
                                      <p:to>
                                        <p:strVal val="visible"/>
                                      </p:to>
                                    </p:set>
                                    <p:set>
                                      <p:cBhvr>
                                        <p:cTn id="14" dur="455" fill="hold">
                                          <p:stCondLst>
                                            <p:cond delay="0"/>
                                          </p:stCondLst>
                                        </p:cTn>
                                        <p:tgtEl>
                                          <p:spTgt spid="6">
                                            <p:txEl>
                                              <p:pRg st="0" end="0"/>
                                            </p:txEl>
                                          </p:spTgt>
                                        </p:tgtEl>
                                        <p:attrNameLst>
                                          <p:attrName>style.rotation</p:attrName>
                                        </p:attrNameLst>
                                      </p:cBhvr>
                                      <p:to>
                                        <p:strVal val="-45.0"/>
                                      </p:to>
                                    </p:set>
                                    <p:anim calcmode="lin" valueType="num">
                                      <p:cBhvr>
                                        <p:cTn id="15"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Картина 7" descr="313_1.jpg"/>
          <p:cNvPicPr>
            <a:picLocks noChangeAspect="1"/>
          </p:cNvPicPr>
          <p:nvPr/>
        </p:nvPicPr>
        <p:blipFill>
          <a:blip r:embed="rId2" cstate="print"/>
          <a:stretch>
            <a:fillRect/>
          </a:stretch>
        </p:blipFill>
        <p:spPr>
          <a:xfrm>
            <a:off x="0" y="3140968"/>
            <a:ext cx="4355976" cy="3717032"/>
          </a:xfrm>
          <a:prstGeom prst="rect">
            <a:avLst/>
          </a:prstGeom>
          <a:ln>
            <a:noFill/>
          </a:ln>
          <a:effectLst>
            <a:softEdge rad="112500"/>
          </a:effectLst>
        </p:spPr>
      </p:pic>
      <p:pic>
        <p:nvPicPr>
          <p:cNvPr id="4" name="Контейнер за съдържание 3" descr="800px-Limpopo.jpg"/>
          <p:cNvPicPr>
            <a:picLocks noGrp="1" noChangeAspect="1"/>
          </p:cNvPicPr>
          <p:nvPr>
            <p:ph idx="1"/>
          </p:nvPr>
        </p:nvPicPr>
        <p:blipFill>
          <a:blip r:embed="rId3" cstate="print"/>
          <a:stretch>
            <a:fillRect/>
          </a:stretch>
        </p:blipFill>
        <p:spPr>
          <a:xfrm>
            <a:off x="0" y="0"/>
            <a:ext cx="4354286" cy="2862943"/>
          </a:xfrm>
          <a:prstGeom prst="rect">
            <a:avLst/>
          </a:prstGeom>
          <a:ln>
            <a:noFill/>
          </a:ln>
          <a:effectLst>
            <a:softEdge rad="112500"/>
          </a:effectLst>
        </p:spPr>
      </p:pic>
      <p:sp>
        <p:nvSpPr>
          <p:cNvPr id="5" name="Текстово поле 4"/>
          <p:cNvSpPr txBox="1"/>
          <p:nvPr/>
        </p:nvSpPr>
        <p:spPr>
          <a:xfrm>
            <a:off x="0" y="2780928"/>
            <a:ext cx="4392488" cy="369332"/>
          </a:xfrm>
          <a:prstGeom prst="rect">
            <a:avLst/>
          </a:prstGeom>
          <a:noFill/>
        </p:spPr>
        <p:txBody>
          <a:bodyPr wrap="square" rtlCol="0">
            <a:spAutoFit/>
          </a:bodyPr>
          <a:lstStyle/>
          <a:p>
            <a:pPr algn="ctr"/>
            <a:r>
              <a:rPr lang="bg-BG" dirty="0" smtClean="0"/>
              <a:t>Лимпопо</a:t>
            </a:r>
            <a:endParaRPr lang="bg-BG" dirty="0"/>
          </a:p>
        </p:txBody>
      </p:sp>
      <p:pic>
        <p:nvPicPr>
          <p:cNvPr id="6" name="Картина 5" descr="Tugela-Falls.jpg"/>
          <p:cNvPicPr>
            <a:picLocks noChangeAspect="1"/>
          </p:cNvPicPr>
          <p:nvPr/>
        </p:nvPicPr>
        <p:blipFill>
          <a:blip r:embed="rId4" cstate="print"/>
          <a:stretch>
            <a:fillRect/>
          </a:stretch>
        </p:blipFill>
        <p:spPr>
          <a:xfrm>
            <a:off x="4355976" y="-59138"/>
            <a:ext cx="4788024" cy="5811098"/>
          </a:xfrm>
          <a:prstGeom prst="rect">
            <a:avLst/>
          </a:prstGeom>
          <a:ln>
            <a:noFill/>
          </a:ln>
          <a:effectLst>
            <a:softEdge rad="112500"/>
          </a:effectLst>
        </p:spPr>
      </p:pic>
      <p:sp>
        <p:nvSpPr>
          <p:cNvPr id="7" name="Текстово поле 6"/>
          <p:cNvSpPr txBox="1"/>
          <p:nvPr/>
        </p:nvSpPr>
        <p:spPr>
          <a:xfrm>
            <a:off x="4355976" y="5661248"/>
            <a:ext cx="4788024" cy="369332"/>
          </a:xfrm>
          <a:prstGeom prst="rect">
            <a:avLst/>
          </a:prstGeom>
          <a:noFill/>
        </p:spPr>
        <p:txBody>
          <a:bodyPr wrap="square" rtlCol="0">
            <a:spAutoFit/>
          </a:bodyPr>
          <a:lstStyle/>
          <a:p>
            <a:pPr algn="ctr"/>
            <a:r>
              <a:rPr lang="bg-BG" dirty="0" smtClean="0"/>
              <a:t>Водопадът Тугела</a:t>
            </a:r>
            <a:endParaRPr lang="bg-BG" dirty="0"/>
          </a:p>
        </p:txBody>
      </p:sp>
      <p:sp>
        <p:nvSpPr>
          <p:cNvPr id="9" name="Текстово поле 8"/>
          <p:cNvSpPr txBox="1"/>
          <p:nvPr/>
        </p:nvSpPr>
        <p:spPr>
          <a:xfrm>
            <a:off x="4283968" y="6309320"/>
            <a:ext cx="1872208" cy="369332"/>
          </a:xfrm>
          <a:prstGeom prst="rect">
            <a:avLst/>
          </a:prstGeom>
          <a:noFill/>
        </p:spPr>
        <p:txBody>
          <a:bodyPr wrap="square" rtlCol="0">
            <a:spAutoFit/>
          </a:bodyPr>
          <a:lstStyle/>
          <a:p>
            <a:r>
              <a:rPr lang="bg-BG" dirty="0" smtClean="0"/>
              <a:t>Оранжева река</a:t>
            </a:r>
            <a:endParaRPr lang="bg-BG" dirty="0"/>
          </a:p>
        </p:txBody>
      </p:sp>
      <p:sp>
        <p:nvSpPr>
          <p:cNvPr id="10" name="Бутон: начало 9">
            <a:hlinkClick r:id="rId5" action="ppaction://hlinksldjump" highlightClick="1"/>
          </p:cNvPr>
          <p:cNvSpPr/>
          <p:nvPr/>
        </p:nvSpPr>
        <p:spPr>
          <a:xfrm>
            <a:off x="7884368" y="6525344"/>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395536" y="188640"/>
            <a:ext cx="8183880" cy="1051560"/>
          </a:xfrm>
        </p:spPr>
        <p:txBody>
          <a:bodyPr/>
          <a:lstStyle/>
          <a:p>
            <a:r>
              <a:rPr lang="bg-BG" dirty="0" smtClean="0"/>
              <a:t>Забележителности</a:t>
            </a:r>
            <a:endParaRPr lang="bg-BG" dirty="0"/>
          </a:p>
        </p:txBody>
      </p:sp>
      <p:sp>
        <p:nvSpPr>
          <p:cNvPr id="3" name="Контейнер за съдържание 2"/>
          <p:cNvSpPr>
            <a:spLocks noGrp="1"/>
          </p:cNvSpPr>
          <p:nvPr>
            <p:ph idx="1"/>
          </p:nvPr>
        </p:nvSpPr>
        <p:spPr>
          <a:xfrm>
            <a:off x="467544" y="1412776"/>
            <a:ext cx="8183880" cy="4187952"/>
          </a:xfrm>
        </p:spPr>
        <p:txBody>
          <a:bodyPr>
            <a:normAutofit/>
          </a:bodyPr>
          <a:lstStyle/>
          <a:p>
            <a:pPr>
              <a:buFont typeface="Wingdings" pitchFamily="2" charset="2"/>
              <a:buChar char="Ø"/>
            </a:pPr>
            <a:r>
              <a:rPr lang="bg-BG" dirty="0" smtClean="0">
                <a:hlinkClick r:id="rId2" action="ppaction://hlinksldjump"/>
              </a:rPr>
              <a:t>Национален парк Крюгер</a:t>
            </a:r>
            <a:endParaRPr lang="bg-BG" dirty="0" smtClean="0"/>
          </a:p>
          <a:p>
            <a:pPr>
              <a:buFont typeface="Wingdings" pitchFamily="2" charset="2"/>
              <a:buChar char="Ø"/>
            </a:pPr>
            <a:r>
              <a:rPr lang="en-US" dirty="0" smtClean="0">
                <a:hlinkClick r:id="rId3" action="ppaction://hlinksldjump"/>
              </a:rPr>
              <a:t>Table Mountain </a:t>
            </a:r>
            <a:endParaRPr lang="bg-BG" dirty="0" smtClean="0"/>
          </a:p>
          <a:p>
            <a:pPr>
              <a:buFont typeface="Wingdings" pitchFamily="2" charset="2"/>
              <a:buChar char="Ø"/>
            </a:pPr>
            <a:r>
              <a:rPr lang="bg-BG" dirty="0" smtClean="0">
                <a:hlinkClick r:id="rId4" action="ppaction://hlinksldjump"/>
              </a:rPr>
              <a:t>Планина Дракенсберг</a:t>
            </a:r>
            <a:endParaRPr lang="bg-BG" dirty="0" smtClean="0"/>
          </a:p>
          <a:p>
            <a:pPr>
              <a:buFont typeface="Wingdings" pitchFamily="2" charset="2"/>
              <a:buChar char="Ø"/>
            </a:pPr>
            <a:r>
              <a:rPr lang="bg-BG" dirty="0" smtClean="0">
                <a:hlinkClick r:id="rId5" action="ppaction://hlinksldjump"/>
              </a:rPr>
              <a:t>Драконова планина</a:t>
            </a:r>
            <a:endParaRPr lang="en-US" dirty="0" smtClean="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par>
                          <p:cTn id="11" fill="hold">
                            <p:stCondLst>
                              <p:cond delay="195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1" end="1"/>
                                            </p:txEl>
                                          </p:spTgt>
                                        </p:tgtEl>
                                      </p:cBhvr>
                                    </p:animEffect>
                                  </p:childTnLst>
                                </p:cTn>
                              </p:par>
                            </p:childTnLst>
                          </p:cTn>
                        </p:par>
                        <p:par>
                          <p:cTn id="18" fill="hold">
                            <p:stCondLst>
                              <p:cond delay="355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2" end="2"/>
                                            </p:txEl>
                                          </p:spTgt>
                                        </p:tgtEl>
                                      </p:cBhvr>
                                    </p:animEffect>
                                  </p:childTnLst>
                                </p:cTn>
                              </p:par>
                            </p:childTnLst>
                          </p:cTn>
                        </p:par>
                        <p:par>
                          <p:cTn id="25" fill="hold">
                            <p:stCondLst>
                              <p:cond delay="5400"/>
                            </p:stCondLst>
                            <p:childTnLst>
                              <p:par>
                                <p:cTn id="26" presetID="31" presetClass="entr" presetSubtype="0" fill="hold" nodeType="afterEffect">
                                  <p:stCondLst>
                                    <p:cond delay="0"/>
                                  </p:stCondLst>
                                  <p:iterate type="lt">
                                    <p:tmPct val="5000"/>
                                  </p:iterate>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395536" y="188640"/>
            <a:ext cx="8183880" cy="1051560"/>
          </a:xfrm>
        </p:spPr>
        <p:txBody>
          <a:bodyPr/>
          <a:lstStyle/>
          <a:p>
            <a:r>
              <a:rPr lang="bg-BG" dirty="0" smtClean="0"/>
              <a:t>Национален парк Крюгер</a:t>
            </a:r>
            <a:endParaRPr lang="bg-BG" dirty="0"/>
          </a:p>
        </p:txBody>
      </p:sp>
      <p:sp>
        <p:nvSpPr>
          <p:cNvPr id="3" name="Контейнер за съдържание 2"/>
          <p:cNvSpPr>
            <a:spLocks noGrp="1"/>
          </p:cNvSpPr>
          <p:nvPr>
            <p:ph idx="1"/>
          </p:nvPr>
        </p:nvSpPr>
        <p:spPr>
          <a:xfrm>
            <a:off x="467544" y="1628800"/>
            <a:ext cx="8183880" cy="4187952"/>
          </a:xfrm>
        </p:spPr>
        <p:txBody>
          <a:bodyPr/>
          <a:lstStyle/>
          <a:p>
            <a:r>
              <a:rPr lang="ru-RU" dirty="0" smtClean="0"/>
              <a:t>Националният парк Крюгер е един от най-големите резервати в Африка. Простира се на 18989 кв. км. в източната част на Южна Африка.</a:t>
            </a:r>
          </a:p>
          <a:p>
            <a:endParaRPr lang="bg-BG" dirty="0"/>
          </a:p>
        </p:txBody>
      </p:sp>
      <p:sp>
        <p:nvSpPr>
          <p:cNvPr id="4" name="Текстово поле 3"/>
          <p:cNvSpPr txBox="1"/>
          <p:nvPr/>
        </p:nvSpPr>
        <p:spPr>
          <a:xfrm>
            <a:off x="7215206" y="6072206"/>
            <a:ext cx="1440160" cy="369332"/>
          </a:xfrm>
          <a:prstGeom prst="rect">
            <a:avLst/>
          </a:prstGeom>
          <a:noFill/>
        </p:spPr>
        <p:txBody>
          <a:bodyPr wrap="square" rtlCol="0">
            <a:spAutoFit/>
          </a:bodyPr>
          <a:lstStyle/>
          <a:p>
            <a:r>
              <a:rPr lang="bg-BG" dirty="0" smtClean="0">
                <a:hlinkClick r:id="rId2" action="ppaction://hlinksldjump"/>
              </a:rPr>
              <a:t>Снимки</a:t>
            </a: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4"/>
                                        </p:tgtEl>
                                        <p:attrNameLst>
                                          <p:attrName>style.visibility</p:attrName>
                                        </p:attrNameLst>
                                      </p:cBhvr>
                                      <p:to>
                                        <p:strVal val="visible"/>
                                      </p:to>
                                    </p:set>
                                    <p:set>
                                      <p:cBhvr>
                                        <p:cTn id="16" dur="455" fill="hold">
                                          <p:stCondLst>
                                            <p:cond delay="0"/>
                                          </p:stCondLst>
                                        </p:cTn>
                                        <p:tgtEl>
                                          <p:spTgt spid="4"/>
                                        </p:tgtEl>
                                        <p:attrNameLst>
                                          <p:attrName>style.rotation</p:attrName>
                                        </p:attrNameLst>
                                      </p:cBhvr>
                                      <p:to>
                                        <p:strVal val="-45.0"/>
                                      </p:to>
                                    </p:set>
                                    <p:anim calcmode="lin" valueType="num">
                                      <p:cBhvr>
                                        <p:cTn id="17"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Картина 5" descr="800px-KNP-Olifants_River-001.jpg"/>
          <p:cNvPicPr>
            <a:picLocks noChangeAspect="1"/>
          </p:cNvPicPr>
          <p:nvPr/>
        </p:nvPicPr>
        <p:blipFill>
          <a:blip r:embed="rId2" cstate="print"/>
          <a:stretch>
            <a:fillRect/>
          </a:stretch>
        </p:blipFill>
        <p:spPr>
          <a:xfrm>
            <a:off x="0" y="3284984"/>
            <a:ext cx="4716016" cy="3573016"/>
          </a:xfrm>
          <a:prstGeom prst="rect">
            <a:avLst/>
          </a:prstGeom>
          <a:ln>
            <a:noFill/>
          </a:ln>
          <a:effectLst>
            <a:softEdge rad="112500"/>
          </a:effectLst>
        </p:spPr>
      </p:pic>
      <p:pic>
        <p:nvPicPr>
          <p:cNvPr id="4" name="Контейнер за съдържание 3" descr="75_2.jpg"/>
          <p:cNvPicPr>
            <a:picLocks noGrp="1" noChangeAspect="1"/>
          </p:cNvPicPr>
          <p:nvPr>
            <p:ph idx="1"/>
          </p:nvPr>
        </p:nvPicPr>
        <p:blipFill>
          <a:blip r:embed="rId3" cstate="print"/>
          <a:stretch>
            <a:fillRect/>
          </a:stretch>
        </p:blipFill>
        <p:spPr>
          <a:xfrm>
            <a:off x="0" y="0"/>
            <a:ext cx="4613895" cy="3457993"/>
          </a:xfrm>
          <a:prstGeom prst="rect">
            <a:avLst/>
          </a:prstGeom>
          <a:ln>
            <a:noFill/>
          </a:ln>
          <a:effectLst>
            <a:softEdge rad="112500"/>
          </a:effectLst>
        </p:spPr>
      </p:pic>
      <p:pic>
        <p:nvPicPr>
          <p:cNvPr id="5" name="Картина 4" descr="217.jpg"/>
          <p:cNvPicPr>
            <a:picLocks noChangeAspect="1"/>
          </p:cNvPicPr>
          <p:nvPr/>
        </p:nvPicPr>
        <p:blipFill>
          <a:blip r:embed="rId4" cstate="print"/>
          <a:stretch>
            <a:fillRect/>
          </a:stretch>
        </p:blipFill>
        <p:spPr>
          <a:xfrm>
            <a:off x="4499992" y="0"/>
            <a:ext cx="4644008" cy="3429000"/>
          </a:xfrm>
          <a:prstGeom prst="rect">
            <a:avLst/>
          </a:prstGeom>
          <a:ln>
            <a:noFill/>
          </a:ln>
          <a:effectLst>
            <a:softEdge rad="112500"/>
          </a:effectLst>
        </p:spPr>
      </p:pic>
      <p:pic>
        <p:nvPicPr>
          <p:cNvPr id="7" name="Картина 6" descr="800px-Makuleke6.JPG"/>
          <p:cNvPicPr>
            <a:picLocks noChangeAspect="1"/>
          </p:cNvPicPr>
          <p:nvPr/>
        </p:nvPicPr>
        <p:blipFill>
          <a:blip r:embed="rId5" cstate="print"/>
          <a:stretch>
            <a:fillRect/>
          </a:stretch>
        </p:blipFill>
        <p:spPr>
          <a:xfrm>
            <a:off x="4499992" y="3266982"/>
            <a:ext cx="4644008" cy="3591018"/>
          </a:xfrm>
          <a:prstGeom prst="rect">
            <a:avLst/>
          </a:prstGeom>
          <a:ln>
            <a:noFill/>
          </a:ln>
          <a:effectLst>
            <a:softEdge rad="112500"/>
          </a:effectLst>
        </p:spPr>
      </p:pic>
      <p:sp>
        <p:nvSpPr>
          <p:cNvPr id="9" name="Бутон: напред или следващ 8">
            <a:hlinkClick r:id="" action="ppaction://hlinkshowjump?jump=nextslide" highlightClick="1"/>
          </p:cNvPr>
          <p:cNvSpPr/>
          <p:nvPr/>
        </p:nvSpPr>
        <p:spPr>
          <a:xfrm>
            <a:off x="7884368" y="6525344"/>
            <a:ext cx="1259632" cy="332656"/>
          </a:xfrm>
          <a:prstGeom prst="actionButtonForwardNex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par>
                                <p:cTn id="25" presetID="25"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cTn>
                              </p:par>
                              <p:par>
                                <p:cTn id="35" presetID="25"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Контейнер за съдържание 9" descr="1168.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spd="slow" advClick="0">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p:txBody>
          <a:bodyPr/>
          <a:lstStyle/>
          <a:p>
            <a:endParaRPr lang="bg-BG" dirty="0"/>
          </a:p>
        </p:txBody>
      </p:sp>
      <p:pic>
        <p:nvPicPr>
          <p:cNvPr id="4" name="Контейнер за съдържание 3" descr="25252.jpg"/>
          <p:cNvPicPr>
            <a:picLocks noGrp="1" noChangeAspect="1"/>
          </p:cNvPicPr>
          <p:nvPr>
            <p:ph idx="1"/>
          </p:nvPr>
        </p:nvPicPr>
        <p:blipFill>
          <a:blip r:embed="rId3" cstate="print"/>
          <a:stretch>
            <a:fillRect/>
          </a:stretch>
        </p:blipFill>
        <p:spPr>
          <a:xfrm>
            <a:off x="0" y="1"/>
            <a:ext cx="4644008" cy="3717032"/>
          </a:xfrm>
          <a:prstGeom prst="rect">
            <a:avLst/>
          </a:prstGeom>
          <a:ln>
            <a:noFill/>
          </a:ln>
          <a:effectLst>
            <a:softEdge rad="112500"/>
          </a:effectLst>
        </p:spPr>
      </p:pic>
      <p:pic>
        <p:nvPicPr>
          <p:cNvPr id="5" name="Картина 4" descr="Animals Large.jpg"/>
          <p:cNvPicPr>
            <a:picLocks noChangeAspect="1"/>
          </p:cNvPicPr>
          <p:nvPr/>
        </p:nvPicPr>
        <p:blipFill>
          <a:blip r:embed="rId4" cstate="print"/>
          <a:stretch>
            <a:fillRect/>
          </a:stretch>
        </p:blipFill>
        <p:spPr>
          <a:xfrm>
            <a:off x="4499992" y="0"/>
            <a:ext cx="4644008" cy="3717032"/>
          </a:xfrm>
          <a:prstGeom prst="rect">
            <a:avLst/>
          </a:prstGeom>
          <a:ln>
            <a:noFill/>
          </a:ln>
          <a:effectLst>
            <a:softEdge rad="112500"/>
          </a:effectLst>
        </p:spPr>
      </p:pic>
      <p:pic>
        <p:nvPicPr>
          <p:cNvPr id="6" name="Картина 5" descr="DSC06921_4_HPIM0945.JPG"/>
          <p:cNvPicPr>
            <a:picLocks noChangeAspect="1"/>
          </p:cNvPicPr>
          <p:nvPr/>
        </p:nvPicPr>
        <p:blipFill>
          <a:blip r:embed="rId5" cstate="print"/>
          <a:stretch>
            <a:fillRect/>
          </a:stretch>
        </p:blipFill>
        <p:spPr>
          <a:xfrm>
            <a:off x="0" y="3627197"/>
            <a:ext cx="4716016" cy="3230803"/>
          </a:xfrm>
          <a:prstGeom prst="rect">
            <a:avLst/>
          </a:prstGeom>
          <a:ln>
            <a:noFill/>
          </a:ln>
          <a:effectLst>
            <a:softEdge rad="112500"/>
          </a:effectLst>
        </p:spPr>
      </p:pic>
      <p:pic>
        <p:nvPicPr>
          <p:cNvPr id="7" name="Картина 6" descr="IMG_1414-Edit.jpg"/>
          <p:cNvPicPr>
            <a:picLocks noChangeAspect="1"/>
          </p:cNvPicPr>
          <p:nvPr/>
        </p:nvPicPr>
        <p:blipFill>
          <a:blip r:embed="rId6" cstate="print"/>
          <a:stretch>
            <a:fillRect/>
          </a:stretch>
        </p:blipFill>
        <p:spPr>
          <a:xfrm>
            <a:off x="4499992" y="3573016"/>
            <a:ext cx="4644008" cy="3284984"/>
          </a:xfrm>
          <a:prstGeom prst="rect">
            <a:avLst/>
          </a:prstGeom>
          <a:ln>
            <a:noFill/>
          </a:ln>
          <a:effectLst>
            <a:softEdge rad="112500"/>
          </a:effectLst>
        </p:spPr>
      </p:pic>
      <p:sp>
        <p:nvSpPr>
          <p:cNvPr id="8" name="Бутон: напред или следващ 7">
            <a:hlinkClick r:id="" action="ppaction://hlinkshowjump?jump=nextslide" highlightClick="1"/>
          </p:cNvPr>
          <p:cNvSpPr/>
          <p:nvPr/>
        </p:nvSpPr>
        <p:spPr>
          <a:xfrm>
            <a:off x="7884368" y="6525344"/>
            <a:ext cx="1259632" cy="332656"/>
          </a:xfrm>
          <a:prstGeom prst="actionButtonForwardNex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par>
                                <p:cTn id="25" presetID="25"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
                                        </p:tgtEl>
                                      </p:cBhvr>
                                    </p:animEffect>
                                  </p:childTnLst>
                                </p:cTn>
                              </p:par>
                              <p:par>
                                <p:cTn id="35" presetID="25"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Картина 5" descr="kruger-park-12-october-2006-228.jpg"/>
          <p:cNvPicPr>
            <a:picLocks noChangeAspect="1"/>
          </p:cNvPicPr>
          <p:nvPr/>
        </p:nvPicPr>
        <p:blipFill>
          <a:blip r:embed="rId3" cstate="print"/>
          <a:stretch>
            <a:fillRect/>
          </a:stretch>
        </p:blipFill>
        <p:spPr>
          <a:xfrm>
            <a:off x="4427984" y="3573016"/>
            <a:ext cx="4716016" cy="3284984"/>
          </a:xfrm>
          <a:prstGeom prst="rect">
            <a:avLst/>
          </a:prstGeom>
          <a:ln>
            <a:noFill/>
          </a:ln>
          <a:effectLst>
            <a:softEdge rad="112500"/>
          </a:effectLst>
        </p:spPr>
      </p:pic>
      <p:pic>
        <p:nvPicPr>
          <p:cNvPr id="4" name="Контейнер за съдържание 3" descr="Hyena females.jpg"/>
          <p:cNvPicPr>
            <a:picLocks noGrp="1" noChangeAspect="1"/>
          </p:cNvPicPr>
          <p:nvPr>
            <p:ph idx="1"/>
          </p:nvPr>
        </p:nvPicPr>
        <p:blipFill>
          <a:blip r:embed="rId4" cstate="print"/>
          <a:stretch>
            <a:fillRect/>
          </a:stretch>
        </p:blipFill>
        <p:spPr>
          <a:xfrm>
            <a:off x="0" y="0"/>
            <a:ext cx="4572000" cy="3645024"/>
          </a:xfrm>
          <a:prstGeom prst="rect">
            <a:avLst/>
          </a:prstGeom>
          <a:ln>
            <a:noFill/>
          </a:ln>
          <a:effectLst>
            <a:softEdge rad="112500"/>
          </a:effectLst>
        </p:spPr>
      </p:pic>
      <p:pic>
        <p:nvPicPr>
          <p:cNvPr id="5" name="Картина 4" descr="krugertour.jpg"/>
          <p:cNvPicPr>
            <a:picLocks noChangeAspect="1"/>
          </p:cNvPicPr>
          <p:nvPr/>
        </p:nvPicPr>
        <p:blipFill>
          <a:blip r:embed="rId5" cstate="print"/>
          <a:stretch>
            <a:fillRect/>
          </a:stretch>
        </p:blipFill>
        <p:spPr>
          <a:xfrm>
            <a:off x="4499993" y="0"/>
            <a:ext cx="4644008" cy="3573016"/>
          </a:xfrm>
          <a:prstGeom prst="rect">
            <a:avLst/>
          </a:prstGeom>
          <a:ln>
            <a:noFill/>
          </a:ln>
          <a:effectLst>
            <a:softEdge rad="112500"/>
          </a:effectLst>
        </p:spPr>
      </p:pic>
      <p:pic>
        <p:nvPicPr>
          <p:cNvPr id="7" name="Картина 6" descr="ug4_4954.JPG"/>
          <p:cNvPicPr>
            <a:picLocks noChangeAspect="1"/>
          </p:cNvPicPr>
          <p:nvPr/>
        </p:nvPicPr>
        <p:blipFill>
          <a:blip r:embed="rId6" cstate="print"/>
          <a:stretch>
            <a:fillRect/>
          </a:stretch>
        </p:blipFill>
        <p:spPr>
          <a:xfrm>
            <a:off x="0" y="3573016"/>
            <a:ext cx="4499992" cy="3284984"/>
          </a:xfrm>
          <a:prstGeom prst="rect">
            <a:avLst/>
          </a:prstGeom>
          <a:ln>
            <a:noFill/>
          </a:ln>
          <a:effectLst>
            <a:softEdge rad="112500"/>
          </a:effectLst>
        </p:spPr>
      </p:pic>
      <p:sp>
        <p:nvSpPr>
          <p:cNvPr id="8" name="Бутон: начало 7">
            <a:hlinkClick r:id="rId7" action="ppaction://hlinksldjump" highlightClick="1"/>
          </p:cNvPr>
          <p:cNvSpPr/>
          <p:nvPr/>
        </p:nvSpPr>
        <p:spPr>
          <a:xfrm>
            <a:off x="7884368" y="6525344"/>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par>
                                <p:cTn id="25" presetID="25"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cTn>
                              </p:par>
                              <p:par>
                                <p:cTn id="35" presetID="25"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Картина 6" descr="photo_lg_capetown.jpg"/>
          <p:cNvPicPr>
            <a:picLocks noChangeAspect="1"/>
          </p:cNvPicPr>
          <p:nvPr/>
        </p:nvPicPr>
        <p:blipFill>
          <a:blip r:embed="rId2" cstate="print">
            <a:lum bright="10000" contrast="-20000"/>
          </a:blip>
          <a:stretch>
            <a:fillRect/>
          </a:stretch>
        </p:blipFill>
        <p:spPr>
          <a:xfrm>
            <a:off x="539552" y="476672"/>
            <a:ext cx="8064896" cy="5358645"/>
          </a:xfrm>
          <a:prstGeom prst="rect">
            <a:avLst/>
          </a:prstGeom>
        </p:spPr>
      </p:pic>
      <p:sp>
        <p:nvSpPr>
          <p:cNvPr id="2" name="Заглавие 1"/>
          <p:cNvSpPr>
            <a:spLocks noGrp="1"/>
          </p:cNvSpPr>
          <p:nvPr>
            <p:ph type="title"/>
          </p:nvPr>
        </p:nvSpPr>
        <p:spPr>
          <a:xfrm>
            <a:off x="467544" y="188640"/>
            <a:ext cx="8183880" cy="1051560"/>
          </a:xfrm>
        </p:spPr>
        <p:txBody>
          <a:bodyPr/>
          <a:lstStyle/>
          <a:p>
            <a:r>
              <a:rPr lang="en-US" dirty="0" smtClean="0"/>
              <a:t>Table Mountain</a:t>
            </a:r>
            <a:endParaRPr lang="bg-BG" dirty="0"/>
          </a:p>
        </p:txBody>
      </p:sp>
      <p:sp>
        <p:nvSpPr>
          <p:cNvPr id="8" name="Бутон: начало 7">
            <a:hlinkClick r:id="rId3" action="ppaction://hlinksldjump" highlightClick="1"/>
          </p:cNvPr>
          <p:cNvSpPr/>
          <p:nvPr/>
        </p:nvSpPr>
        <p:spPr>
          <a:xfrm>
            <a:off x="7884368" y="6525344"/>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лавие 3"/>
          <p:cNvSpPr>
            <a:spLocks noGrp="1"/>
          </p:cNvSpPr>
          <p:nvPr>
            <p:ph type="title"/>
          </p:nvPr>
        </p:nvSpPr>
        <p:spPr>
          <a:xfrm>
            <a:off x="395536" y="404664"/>
            <a:ext cx="8183880" cy="1051560"/>
          </a:xfrm>
        </p:spPr>
        <p:txBody>
          <a:bodyPr>
            <a:normAutofit fontScale="90000"/>
          </a:bodyPr>
          <a:lstStyle/>
          <a:p>
            <a:r>
              <a:rPr lang="bg-BG" dirty="0" smtClean="0"/>
              <a:t>Планината Дракенсберг (</a:t>
            </a:r>
            <a:r>
              <a:rPr lang="en-US" dirty="0" smtClean="0"/>
              <a:t>Drackensberg Mountains)</a:t>
            </a:r>
            <a:endParaRPr lang="bg-BG" dirty="0"/>
          </a:p>
        </p:txBody>
      </p:sp>
      <p:sp>
        <p:nvSpPr>
          <p:cNvPr id="5" name="Контейнер за съдържание 4"/>
          <p:cNvSpPr>
            <a:spLocks noGrp="1"/>
          </p:cNvSpPr>
          <p:nvPr>
            <p:ph idx="1"/>
          </p:nvPr>
        </p:nvSpPr>
        <p:spPr>
          <a:xfrm>
            <a:off x="467544" y="1916832"/>
            <a:ext cx="8136904" cy="3240360"/>
          </a:xfrm>
        </p:spPr>
        <p:txBody>
          <a:bodyPr>
            <a:normAutofit/>
          </a:bodyPr>
          <a:lstStyle/>
          <a:p>
            <a:r>
              <a:rPr lang="ru-RU" dirty="0" smtClean="0">
                <a:latin typeface="Calibri" pitchFamily="34" charset="0"/>
                <a:cs typeface="Calibri" pitchFamily="34" charset="0"/>
              </a:rPr>
              <a:t>Дракенсберг е най-високата планинска верига в Южна Африка, достигащи до 3482 м в височина. Местните обитатели, които са в този район от близо 8000 г. насам наричат планината още uKhahlamba, което в превод означава „Бариера от копия”.</a:t>
            </a:r>
            <a:endParaRPr lang="bg-BG" dirty="0">
              <a:latin typeface="Calibri" pitchFamily="34" charset="0"/>
              <a:cs typeface="Calibri" pitchFamily="34" charset="0"/>
            </a:endParaRPr>
          </a:p>
        </p:txBody>
      </p:sp>
      <p:sp>
        <p:nvSpPr>
          <p:cNvPr id="7" name="Текстово поле 6"/>
          <p:cNvSpPr txBox="1"/>
          <p:nvPr/>
        </p:nvSpPr>
        <p:spPr>
          <a:xfrm>
            <a:off x="7429520" y="6072206"/>
            <a:ext cx="1296144" cy="369332"/>
          </a:xfrm>
          <a:prstGeom prst="rect">
            <a:avLst/>
          </a:prstGeom>
          <a:noFill/>
        </p:spPr>
        <p:txBody>
          <a:bodyPr wrap="square" rtlCol="0">
            <a:spAutoFit/>
          </a:bodyPr>
          <a:lstStyle/>
          <a:p>
            <a:r>
              <a:rPr lang="bg-BG" dirty="0" smtClean="0">
                <a:hlinkClick r:id="rId2" action="ppaction://hlinksldjump"/>
              </a:rPr>
              <a:t>Снимка</a:t>
            </a:r>
            <a:endParaRPr lang="bg-BG" dirty="0"/>
          </a:p>
        </p:txBody>
      </p:sp>
      <p:sp>
        <p:nvSpPr>
          <p:cNvPr id="8" name="Бутон: начало 7">
            <a:hlinkClick r:id="rId3"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7">
                                            <p:txEl>
                                              <p:pRg st="0" end="0"/>
                                            </p:txEl>
                                          </p:spTgt>
                                        </p:tgtEl>
                                        <p:attrNameLst>
                                          <p:attrName>style.visibility</p:attrName>
                                        </p:attrNameLst>
                                      </p:cBhvr>
                                      <p:to>
                                        <p:strVal val="visible"/>
                                      </p:to>
                                    </p:set>
                                    <p:set>
                                      <p:cBhvr>
                                        <p:cTn id="16" dur="455" fill="hold">
                                          <p:stCondLst>
                                            <p:cond delay="0"/>
                                          </p:stCondLst>
                                        </p:cTn>
                                        <p:tgtEl>
                                          <p:spTgt spid="7">
                                            <p:txEl>
                                              <p:pRg st="0" end="0"/>
                                            </p:txEl>
                                          </p:spTgt>
                                        </p:tgtEl>
                                        <p:attrNameLst>
                                          <p:attrName>style.rotation</p:attrName>
                                        </p:attrNameLst>
                                      </p:cBhvr>
                                      <p:to>
                                        <p:strVal val="-45.0"/>
                                      </p:to>
                                    </p:set>
                                    <p:anim calcmode="lin" valueType="num">
                                      <p:cBhvr>
                                        <p:cTn id="17" dur="455" fill="hold">
                                          <p:stCondLst>
                                            <p:cond delay="455"/>
                                          </p:stCondLst>
                                        </p:cTn>
                                        <p:tgtEl>
                                          <p:spTgt spid="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7">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Контейнер за съдържание 3" descr="drakensberg_mountains.jpg"/>
          <p:cNvPicPr>
            <a:picLocks noGrp="1" noChangeAspect="1"/>
          </p:cNvPicPr>
          <p:nvPr>
            <p:ph idx="1"/>
          </p:nvPr>
        </p:nvPicPr>
        <p:blipFill>
          <a:blip r:embed="rId2" cstate="print"/>
          <a:stretch>
            <a:fillRect/>
          </a:stretch>
        </p:blipFill>
        <p:spPr>
          <a:xfrm>
            <a:off x="1" y="0"/>
            <a:ext cx="4571999" cy="6858000"/>
          </a:xfrm>
          <a:prstGeom prst="rect">
            <a:avLst/>
          </a:prstGeom>
          <a:ln>
            <a:noFill/>
          </a:ln>
          <a:effectLst>
            <a:softEdge rad="112500"/>
          </a:effectLst>
        </p:spPr>
      </p:pic>
      <p:pic>
        <p:nvPicPr>
          <p:cNvPr id="5" name="Картина 4" descr="5926_drakonovi_gori_yuar.jpg"/>
          <p:cNvPicPr>
            <a:picLocks noChangeAspect="1"/>
          </p:cNvPicPr>
          <p:nvPr/>
        </p:nvPicPr>
        <p:blipFill>
          <a:blip r:embed="rId3" cstate="print"/>
          <a:stretch>
            <a:fillRect/>
          </a:stretch>
        </p:blipFill>
        <p:spPr>
          <a:xfrm>
            <a:off x="4427984" y="0"/>
            <a:ext cx="4716016" cy="6858000"/>
          </a:xfrm>
          <a:prstGeom prst="rect">
            <a:avLst/>
          </a:prstGeom>
          <a:ln>
            <a:noFill/>
          </a:ln>
          <a:effectLst>
            <a:softEdge rad="112500"/>
          </a:effectLst>
        </p:spPr>
      </p:pic>
      <p:sp>
        <p:nvSpPr>
          <p:cNvPr id="6" name="Бутон: начало 5">
            <a:hlinkClick r:id="rId4" action="ppaction://hlinksldjump" highlightClick="1"/>
          </p:cNvPr>
          <p:cNvSpPr/>
          <p:nvPr/>
        </p:nvSpPr>
        <p:spPr>
          <a:xfrm>
            <a:off x="7884368" y="6525344"/>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Картина 3" descr="драконова палнина.jpeg"/>
          <p:cNvPicPr>
            <a:picLocks noChangeAspect="1"/>
          </p:cNvPicPr>
          <p:nvPr/>
        </p:nvPicPr>
        <p:blipFill>
          <a:blip r:embed="rId2" cstate="print">
            <a:lum bright="20000"/>
          </a:blip>
          <a:stretch>
            <a:fillRect/>
          </a:stretch>
        </p:blipFill>
        <p:spPr>
          <a:xfrm>
            <a:off x="467544" y="548680"/>
            <a:ext cx="8220316" cy="5178152"/>
          </a:xfrm>
          <a:prstGeom prst="rect">
            <a:avLst/>
          </a:prstGeom>
          <a:ln>
            <a:noFill/>
          </a:ln>
          <a:effectLst>
            <a:softEdge rad="112500"/>
          </a:effectLst>
        </p:spPr>
      </p:pic>
      <p:sp>
        <p:nvSpPr>
          <p:cNvPr id="2" name="Заглавие 1"/>
          <p:cNvSpPr>
            <a:spLocks noGrp="1"/>
          </p:cNvSpPr>
          <p:nvPr>
            <p:ph type="title"/>
          </p:nvPr>
        </p:nvSpPr>
        <p:spPr>
          <a:xfrm>
            <a:off x="539552" y="188640"/>
            <a:ext cx="8183880" cy="1051560"/>
          </a:xfrm>
        </p:spPr>
        <p:txBody>
          <a:bodyPr/>
          <a:lstStyle/>
          <a:p>
            <a:r>
              <a:rPr lang="bg-BG" dirty="0" smtClean="0"/>
              <a:t>Драконовата планина</a:t>
            </a:r>
            <a:endParaRPr lang="bg-BG" dirty="0"/>
          </a:p>
        </p:txBody>
      </p:sp>
      <p:sp>
        <p:nvSpPr>
          <p:cNvPr id="3" name="Контейнер за съдържание 2"/>
          <p:cNvSpPr>
            <a:spLocks noGrp="1"/>
          </p:cNvSpPr>
          <p:nvPr>
            <p:ph idx="1"/>
          </p:nvPr>
        </p:nvSpPr>
        <p:spPr>
          <a:xfrm>
            <a:off x="539552" y="1484784"/>
            <a:ext cx="8183880" cy="4187952"/>
          </a:xfrm>
        </p:spPr>
        <p:txBody>
          <a:bodyPr>
            <a:normAutofit/>
          </a:bodyPr>
          <a:lstStyle/>
          <a:p>
            <a:r>
              <a:rPr lang="ru-RU" sz="2400" dirty="0" smtClean="0">
                <a:latin typeface="Calibri" pitchFamily="34" charset="0"/>
                <a:cs typeface="Calibri" pitchFamily="34" charset="0"/>
              </a:rPr>
              <a:t>Драконовата планина се е превърнала и в огромна галерия на открито, защото тук могат да се видят уникални скални рисунки на хората от племето сан. Тези местни жители са оставили по каменните стени над 40 000 рисунки, повечето от които пресъздават сцени на танци, лов, битки, както и сцени от интригуващите им взаимоотношения с животинския свят.</a:t>
            </a:r>
            <a:endParaRPr lang="bg-BG" sz="2400" dirty="0">
              <a:latin typeface="Calibri" pitchFamily="34" charset="0"/>
              <a:cs typeface="Calibri" pitchFamily="34" charset="0"/>
            </a:endParaRPr>
          </a:p>
        </p:txBody>
      </p:sp>
      <p:sp>
        <p:nvSpPr>
          <p:cNvPr id="5" name="Бутон: начало 4">
            <a:hlinkClick r:id="rId3" action="ppaction://hlinksldjump" highlightClick="1"/>
          </p:cNvPr>
          <p:cNvSpPr/>
          <p:nvPr/>
        </p:nvSpPr>
        <p:spPr>
          <a:xfrm>
            <a:off x="7884368" y="6525344"/>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par>
                                <p:cTn id="15" presetID="41" presetClass="entr" presetSubtype="0" fill="hold" nodeType="withEffect">
                                  <p:stCondLst>
                                    <p:cond delay="0"/>
                                  </p:stCondLst>
                                  <p:iterate type="lt">
                                    <p:tmPct val="10000"/>
                                  </p:iterate>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395536" y="116632"/>
            <a:ext cx="8183880" cy="1051560"/>
          </a:xfrm>
        </p:spPr>
        <p:txBody>
          <a:bodyPr/>
          <a:lstStyle/>
          <a:p>
            <a:r>
              <a:rPr lang="bg-BG" dirty="0" smtClean="0"/>
              <a:t>Футбол</a:t>
            </a:r>
            <a:endParaRPr lang="bg-BG" dirty="0"/>
          </a:p>
        </p:txBody>
      </p:sp>
      <p:sp>
        <p:nvSpPr>
          <p:cNvPr id="3" name="Контейнер за съдържание 2"/>
          <p:cNvSpPr>
            <a:spLocks noGrp="1"/>
          </p:cNvSpPr>
          <p:nvPr>
            <p:ph idx="1"/>
          </p:nvPr>
        </p:nvSpPr>
        <p:spPr>
          <a:xfrm>
            <a:off x="539552" y="1268760"/>
            <a:ext cx="8317552" cy="4698848"/>
          </a:xfrm>
        </p:spPr>
        <p:txBody>
          <a:bodyPr>
            <a:normAutofit/>
          </a:bodyPr>
          <a:lstStyle/>
          <a:p>
            <a:r>
              <a:rPr lang="ru-RU" sz="2400" dirty="0" smtClean="0">
                <a:latin typeface="Calibri" pitchFamily="34" charset="0"/>
                <a:cs typeface="Calibri" pitchFamily="34" charset="0"/>
              </a:rPr>
              <a:t>Националният отбор по футбол на Южна Африка представлява Република Южна Африка в международните мачове на страната. На световното през тази година автоматично се класират,защото също са домакини,но отпадат пак в груповата фаза и стават първата държава домакин не го преминала.</a:t>
            </a:r>
            <a:endParaRPr lang="bg-BG" sz="2400" dirty="0">
              <a:latin typeface="Calibri" pitchFamily="34" charset="0"/>
              <a:cs typeface="Calibri" pitchFamily="34" charset="0"/>
            </a:endParaRPr>
          </a:p>
        </p:txBody>
      </p:sp>
      <p:sp>
        <p:nvSpPr>
          <p:cNvPr id="4" name="Правоъгълник 3"/>
          <p:cNvSpPr/>
          <p:nvPr/>
        </p:nvSpPr>
        <p:spPr>
          <a:xfrm>
            <a:off x="4860032" y="4509120"/>
            <a:ext cx="3672408" cy="1200329"/>
          </a:xfrm>
          <a:prstGeom prst="rect">
            <a:avLst/>
          </a:prstGeom>
        </p:spPr>
        <p:txBody>
          <a:bodyPr wrap="square">
            <a:spAutoFit/>
          </a:bodyPr>
          <a:lstStyle/>
          <a:p>
            <a:endParaRPr lang="ru-RU" dirty="0" smtClean="0"/>
          </a:p>
          <a:p>
            <a:r>
              <a:rPr lang="ru-RU" dirty="0" smtClean="0"/>
              <a:t>Прякор:</a:t>
            </a:r>
            <a:br>
              <a:rPr lang="ru-RU" dirty="0" smtClean="0"/>
            </a:br>
            <a:r>
              <a:rPr lang="ru-RU" dirty="0" smtClean="0"/>
              <a:t>Бафана Бафана</a:t>
            </a:r>
          </a:p>
          <a:p>
            <a:r>
              <a:rPr lang="ru-RU" dirty="0" smtClean="0"/>
              <a:t>(Момчетата)</a:t>
            </a:r>
            <a:endParaRPr lang="bg-BG" dirty="0"/>
          </a:p>
        </p:txBody>
      </p:sp>
      <p:pic>
        <p:nvPicPr>
          <p:cNvPr id="5" name="Картина 4" descr="120px-Nuvola_South_African_flag.svg.png"/>
          <p:cNvPicPr>
            <a:picLocks noChangeAspect="1"/>
          </p:cNvPicPr>
          <p:nvPr/>
        </p:nvPicPr>
        <p:blipFill>
          <a:blip r:embed="rId2" cstate="print"/>
          <a:stretch>
            <a:fillRect/>
          </a:stretch>
        </p:blipFill>
        <p:spPr>
          <a:xfrm>
            <a:off x="5004048" y="3573016"/>
            <a:ext cx="1143000" cy="1143000"/>
          </a:xfrm>
          <a:prstGeom prst="rect">
            <a:avLst/>
          </a:prstGeom>
        </p:spPr>
      </p:pic>
      <p:sp>
        <p:nvSpPr>
          <p:cNvPr id="6" name="Бутон: напред или следващ 5">
            <a:hlinkClick r:id="" action="ppaction://hlinkshowjump?jump=nextslide" highlightClick="1"/>
          </p:cNvPr>
          <p:cNvSpPr/>
          <p:nvPr/>
        </p:nvSpPr>
        <p:spPr>
          <a:xfrm>
            <a:off x="8028384" y="6525344"/>
            <a:ext cx="1115616" cy="332656"/>
          </a:xfrm>
          <a:prstGeom prst="actionButtonForwardNext">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4">
                                            <p:txEl>
                                              <p:pRg st="1" end="1"/>
                                            </p:txEl>
                                          </p:spTgt>
                                        </p:tgtEl>
                                        <p:attrNameLst>
                                          <p:attrName>style.visibility</p:attrName>
                                        </p:attrNameLst>
                                      </p:cBhvr>
                                      <p:to>
                                        <p:strVal val="visible"/>
                                      </p:to>
                                    </p:set>
                                    <p:set>
                                      <p:cBhvr>
                                        <p:cTn id="14" dur="455" fill="hold">
                                          <p:stCondLst>
                                            <p:cond delay="0"/>
                                          </p:stCondLst>
                                        </p:cTn>
                                        <p:tgtEl>
                                          <p:spTgt spid="4">
                                            <p:txEl>
                                              <p:pRg st="1" end="1"/>
                                            </p:txEl>
                                          </p:spTgt>
                                        </p:tgtEl>
                                        <p:attrNameLst>
                                          <p:attrName>style.rotation</p:attrName>
                                        </p:attrNameLst>
                                      </p:cBhvr>
                                      <p:to>
                                        <p:strVal val="-45.0"/>
                                      </p:to>
                                    </p:set>
                                    <p:anim calcmode="lin" valueType="num">
                                      <p:cBhvr>
                                        <p:cTn id="15" dur="455" fill="hold">
                                          <p:stCondLst>
                                            <p:cond delay="455"/>
                                          </p:stCondLst>
                                        </p:cTn>
                                        <p:tgtEl>
                                          <p:spTgt spid="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4">
                                            <p:txEl>
                                              <p:pRg st="1" end="1"/>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4">
                                            <p:txEl>
                                              <p:pRg st="1" end="1"/>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4">
                                            <p:txEl>
                                              <p:pRg st="2" end="2"/>
                                            </p:txEl>
                                          </p:spTgt>
                                        </p:tgtEl>
                                        <p:attrNameLst>
                                          <p:attrName>style.visibility</p:attrName>
                                        </p:attrNameLst>
                                      </p:cBhvr>
                                      <p:to>
                                        <p:strVal val="visible"/>
                                      </p:to>
                                    </p:set>
                                    <p:set>
                                      <p:cBhvr>
                                        <p:cTn id="21" dur="455" fill="hold">
                                          <p:stCondLst>
                                            <p:cond delay="0"/>
                                          </p:stCondLst>
                                        </p:cTn>
                                        <p:tgtEl>
                                          <p:spTgt spid="4">
                                            <p:txEl>
                                              <p:pRg st="2" end="2"/>
                                            </p:txEl>
                                          </p:spTgt>
                                        </p:tgtEl>
                                        <p:attrNameLst>
                                          <p:attrName>style.rotation</p:attrName>
                                        </p:attrNameLst>
                                      </p:cBhvr>
                                      <p:to>
                                        <p:strVal val="-45.0"/>
                                      </p:to>
                                    </p:set>
                                    <p:anim calcmode="lin" valueType="num">
                                      <p:cBhvr>
                                        <p:cTn id="22" dur="455" fill="hold">
                                          <p:stCondLst>
                                            <p:cond delay="455"/>
                                          </p:stCondLst>
                                        </p:cTn>
                                        <p:tgtEl>
                                          <p:spTgt spid="4">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4">
                                            <p:txEl>
                                              <p:pRg st="2" end="2"/>
                                            </p:txEl>
                                          </p:spTgt>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4">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4">
                                            <p:txEl>
                                              <p:pRg st="2" end="2"/>
                                            </p:txEl>
                                          </p:spTgt>
                                        </p:tgtEl>
                                        <p:attrNameLst>
                                          <p:attrName>ppt_y</p:attrName>
                                        </p:attrNameLst>
                                      </p:cBhvr>
                                      <p:tavLst>
                                        <p:tav tm="0">
                                          <p:val>
                                            <p:strVal val="#ppt_y-(0.354*#ppt_w-0.172*#ppt_h)"/>
                                          </p:val>
                                        </p:tav>
                                        <p:tav tm="100000">
                                          <p:val>
                                            <p:strVal val="#ppt_y"/>
                                          </p:val>
                                        </p:tav>
                                      </p:tavLst>
                                    </p:anim>
                                  </p:childTnLst>
                                </p:cTn>
                              </p:par>
                              <p:par>
                                <p:cTn id="26" presetID="2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1" dur="1000" fill="hold"/>
                                        <p:tgtEl>
                                          <p:spTgt spid="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авоъгълник 3"/>
          <p:cNvSpPr/>
          <p:nvPr/>
        </p:nvSpPr>
        <p:spPr>
          <a:xfrm rot="21361521">
            <a:off x="526485" y="766786"/>
            <a:ext cx="8085429" cy="92333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bg-BG"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Изготвили:</a:t>
            </a:r>
            <a:endParaRPr lang="bg-BG"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Правоъгълник 6"/>
          <p:cNvSpPr/>
          <p:nvPr/>
        </p:nvSpPr>
        <p:spPr>
          <a:xfrm rot="21370503">
            <a:off x="485060" y="2386610"/>
            <a:ext cx="5472608" cy="707886"/>
          </a:xfrm>
          <a:prstGeom prst="rect">
            <a:avLst/>
          </a:prstGeom>
          <a:noFill/>
        </p:spPr>
        <p:txBody>
          <a:bodyPr wrap="square" lIns="91440" tIns="45720" rIns="91440" bIns="45720">
            <a:spAutoFit/>
          </a:bodyPr>
          <a:lstStyle/>
          <a:p>
            <a:pPr algn="ctr"/>
            <a:r>
              <a:rPr lang="bg-BG"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Деница Янакиева</a:t>
            </a:r>
            <a:endParaRPr lang="bg-BG"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9" name="Правоъгълник 8"/>
          <p:cNvSpPr/>
          <p:nvPr/>
        </p:nvSpPr>
        <p:spPr>
          <a:xfrm rot="21370296">
            <a:off x="3726019" y="2873180"/>
            <a:ext cx="4943981" cy="707886"/>
          </a:xfrm>
          <a:prstGeom prst="rect">
            <a:avLst/>
          </a:prstGeom>
          <a:noFill/>
        </p:spPr>
        <p:txBody>
          <a:bodyPr wrap="none" lIns="91440" tIns="45720" rIns="91440" bIns="45720">
            <a:spAutoFit/>
          </a:bodyPr>
          <a:lstStyle/>
          <a:p>
            <a:pPr algn="ctr"/>
            <a:r>
              <a:rPr lang="bg-BG"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Стиляна Колева</a:t>
            </a:r>
          </a:p>
        </p:txBody>
      </p:sp>
      <p:sp>
        <p:nvSpPr>
          <p:cNvPr id="10" name="Правоъгълник 9"/>
          <p:cNvSpPr/>
          <p:nvPr/>
        </p:nvSpPr>
        <p:spPr>
          <a:xfrm rot="21377063" flipH="1">
            <a:off x="413943" y="3822799"/>
            <a:ext cx="4308683" cy="707886"/>
          </a:xfrm>
          <a:prstGeom prst="rect">
            <a:avLst/>
          </a:prstGeom>
          <a:noFill/>
        </p:spPr>
        <p:txBody>
          <a:bodyPr wrap="square" lIns="91440" tIns="45720" rIns="91440" bIns="45720">
            <a:spAutoFit/>
          </a:bodyPr>
          <a:lstStyle/>
          <a:p>
            <a:pPr algn="ctr"/>
            <a:r>
              <a:rPr lang="bg-BG"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Мими </a:t>
            </a:r>
            <a:r>
              <a:rPr lang="bg-BG" sz="4000" b="1" dirty="0" err="1"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Пачова</a:t>
            </a:r>
            <a:endParaRPr lang="bg-BG"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2" name="Правоъгълник 11"/>
          <p:cNvSpPr/>
          <p:nvPr/>
        </p:nvSpPr>
        <p:spPr>
          <a:xfrm rot="21376882">
            <a:off x="3148894" y="4330149"/>
            <a:ext cx="5606588" cy="707886"/>
          </a:xfrm>
          <a:prstGeom prst="rect">
            <a:avLst/>
          </a:prstGeom>
          <a:noFill/>
        </p:spPr>
        <p:txBody>
          <a:bodyPr wrap="square" lIns="91440" tIns="45720" rIns="91440" bIns="45720">
            <a:spAutoFit/>
          </a:bodyPr>
          <a:lstStyle/>
          <a:p>
            <a:pPr algn="ctr"/>
            <a:r>
              <a:rPr lang="bg-BG" sz="40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Гергана Жекова</a:t>
            </a:r>
            <a:endParaRPr lang="bg-BG" sz="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3" name="Правоъгълник 12"/>
          <p:cNvSpPr/>
          <p:nvPr/>
        </p:nvSpPr>
        <p:spPr>
          <a:xfrm>
            <a:off x="1403648" y="5733256"/>
            <a:ext cx="6659493" cy="923330"/>
          </a:xfrm>
          <a:prstGeom prst="rect">
            <a:avLst/>
          </a:prstGeom>
          <a:noFill/>
          <a:ln>
            <a:noFill/>
          </a:ln>
          <a:effectLst>
            <a:outerShdw blurRad="184150" dist="241300" dir="11520000" sx="110000" sy="110000" algn="ctr">
              <a:srgbClr val="000000">
                <a:alpha val="18000"/>
              </a:srgbClr>
            </a:outerShdw>
            <a:reflection blurRad="6350" stA="50000" endA="300" endPos="38500" dist="508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bg-BG"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От V</a:t>
            </a: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r>
              <a:rPr lang="bg-BG"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клас</a:t>
            </a:r>
            <a:r>
              <a:rPr lang="bg-BG"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endParaRPr lang="bg-BG"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0" fill="hold"/>
                                        <p:tgtEl>
                                          <p:spTgt spid="9"/>
                                        </p:tgtEl>
                                        <p:attrNameLst>
                                          <p:attrName>ppt_x</p:attrName>
                                        </p:attrNameLst>
                                      </p:cBhvr>
                                      <p:tavLst>
                                        <p:tav tm="0">
                                          <p:val>
                                            <p:strVal val="#ppt_x"/>
                                          </p:val>
                                        </p:tav>
                                        <p:tav tm="100000">
                                          <p:val>
                                            <p:strVal val="#ppt_x"/>
                                          </p:val>
                                        </p:tav>
                                      </p:tavLst>
                                    </p:anim>
                                    <p:anim calcmode="lin" valueType="num">
                                      <p:cBhvr>
                                        <p:cTn id="8" dur="15000" fill="hold"/>
                                        <p:tgtEl>
                                          <p:spTgt spid="9"/>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0" fill="hold"/>
                                        <p:tgtEl>
                                          <p:spTgt spid="7"/>
                                        </p:tgtEl>
                                        <p:attrNameLst>
                                          <p:attrName>ppt_x</p:attrName>
                                        </p:attrNameLst>
                                      </p:cBhvr>
                                      <p:tavLst>
                                        <p:tav tm="0">
                                          <p:val>
                                            <p:strVal val="#ppt_x"/>
                                          </p:val>
                                        </p:tav>
                                        <p:tav tm="100000">
                                          <p:val>
                                            <p:strVal val="#ppt_x"/>
                                          </p:val>
                                        </p:tav>
                                      </p:tavLst>
                                    </p:anim>
                                    <p:anim calcmode="lin" valueType="num">
                                      <p:cBhvr>
                                        <p:cTn id="12" dur="15000" fill="hold"/>
                                        <p:tgtEl>
                                          <p:spTgt spid="7"/>
                                        </p:tgtEl>
                                        <p:attrNameLst>
                                          <p:attrName>ppt_y</p:attrName>
                                        </p:attrNameLst>
                                      </p:cBhvr>
                                      <p:tavLst>
                                        <p:tav tm="0">
                                          <p:val>
                                            <p:strVal val="#ppt_y+1"/>
                                          </p:val>
                                        </p:tav>
                                        <p:tav tm="100000">
                                          <p:val>
                                            <p:strVal val="#ppt_y-1"/>
                                          </p:val>
                                        </p:tav>
                                      </p:tavLst>
                                    </p:anim>
                                  </p:childTnLst>
                                </p:cTn>
                              </p:par>
                              <p:par>
                                <p:cTn id="13" presetID="28"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5000" fill="hold"/>
                                        <p:tgtEl>
                                          <p:spTgt spid="10"/>
                                        </p:tgtEl>
                                        <p:attrNameLst>
                                          <p:attrName>ppt_x</p:attrName>
                                        </p:attrNameLst>
                                      </p:cBhvr>
                                      <p:tavLst>
                                        <p:tav tm="0">
                                          <p:val>
                                            <p:strVal val="#ppt_x"/>
                                          </p:val>
                                        </p:tav>
                                        <p:tav tm="100000">
                                          <p:val>
                                            <p:strVal val="#ppt_x"/>
                                          </p:val>
                                        </p:tav>
                                      </p:tavLst>
                                    </p:anim>
                                    <p:anim calcmode="lin" valueType="num">
                                      <p:cBhvr>
                                        <p:cTn id="16" dur="15000" fill="hold"/>
                                        <p:tgtEl>
                                          <p:spTgt spid="10"/>
                                        </p:tgtEl>
                                        <p:attrNameLst>
                                          <p:attrName>ppt_y</p:attrName>
                                        </p:attrNameLst>
                                      </p:cBhvr>
                                      <p:tavLst>
                                        <p:tav tm="0">
                                          <p:val>
                                            <p:strVal val="#ppt_y+1"/>
                                          </p:val>
                                        </p:tav>
                                        <p:tav tm="100000">
                                          <p:val>
                                            <p:strVal val="#ppt_y-1"/>
                                          </p:val>
                                        </p:tav>
                                      </p:tavLst>
                                    </p:anim>
                                  </p:childTnLst>
                                </p:cTn>
                              </p:par>
                              <p:par>
                                <p:cTn id="17" presetID="28"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5000" fill="hold"/>
                                        <p:tgtEl>
                                          <p:spTgt spid="12"/>
                                        </p:tgtEl>
                                        <p:attrNameLst>
                                          <p:attrName>ppt_x</p:attrName>
                                        </p:attrNameLst>
                                      </p:cBhvr>
                                      <p:tavLst>
                                        <p:tav tm="0">
                                          <p:val>
                                            <p:strVal val="#ppt_x"/>
                                          </p:val>
                                        </p:tav>
                                        <p:tav tm="100000">
                                          <p:val>
                                            <p:strVal val="#ppt_x"/>
                                          </p:val>
                                        </p:tav>
                                      </p:tavLst>
                                    </p:anim>
                                    <p:anim calcmode="lin" valueType="num">
                                      <p:cBhvr>
                                        <p:cTn id="20" dur="15000" fill="hold"/>
                                        <p:tgtEl>
                                          <p:spTgt spid="12"/>
                                        </p:tgtEl>
                                        <p:attrNameLst>
                                          <p:attrName>ppt_y</p:attrName>
                                        </p:attrNameLst>
                                      </p:cBhvr>
                                      <p:tavLst>
                                        <p:tav tm="0">
                                          <p:val>
                                            <p:strVal val="#ppt_y+1"/>
                                          </p:val>
                                        </p:tav>
                                        <p:tav tm="100000">
                                          <p:val>
                                            <p:strVal val="#ppt_y-1"/>
                                          </p:val>
                                        </p:tav>
                                      </p:tavLst>
                                    </p:anim>
                                  </p:childTnLst>
                                </p:cTn>
                              </p:par>
                              <p:par>
                                <p:cTn id="21" presetID="28"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5000" fill="hold"/>
                                        <p:tgtEl>
                                          <p:spTgt spid="13"/>
                                        </p:tgtEl>
                                        <p:attrNameLst>
                                          <p:attrName>ppt_x</p:attrName>
                                        </p:attrNameLst>
                                      </p:cBhvr>
                                      <p:tavLst>
                                        <p:tav tm="0">
                                          <p:val>
                                            <p:strVal val="#ppt_x"/>
                                          </p:val>
                                        </p:tav>
                                        <p:tav tm="100000">
                                          <p:val>
                                            <p:strVal val="#ppt_x"/>
                                          </p:val>
                                        </p:tav>
                                      </p:tavLst>
                                    </p:anim>
                                    <p:anim calcmode="lin" valueType="num">
                                      <p:cBhvr>
                                        <p:cTn id="24" dur="15000" fill="hold"/>
                                        <p:tgtEl>
                                          <p:spTgt spid="13"/>
                                        </p:tgtEl>
                                        <p:attrNameLst>
                                          <p:attrName>ppt_y</p:attrName>
                                        </p:attrNameLst>
                                      </p:cBhvr>
                                      <p:tavLst>
                                        <p:tav tm="0">
                                          <p:val>
                                            <p:strVal val="#ppt_y+1"/>
                                          </p:val>
                                        </p:tav>
                                        <p:tav tm="100000">
                                          <p:val>
                                            <p:strVal val="#ppt_y-1"/>
                                          </p:val>
                                        </p:tav>
                                      </p:tavLst>
                                    </p:anim>
                                  </p:childTnLst>
                                </p:cTn>
                              </p:par>
                              <p:par>
                                <p:cTn id="25" presetID="28"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5000" fill="hold"/>
                                        <p:tgtEl>
                                          <p:spTgt spid="4"/>
                                        </p:tgtEl>
                                        <p:attrNameLst>
                                          <p:attrName>ppt_x</p:attrName>
                                        </p:attrNameLst>
                                      </p:cBhvr>
                                      <p:tavLst>
                                        <p:tav tm="0">
                                          <p:val>
                                            <p:strVal val="#ppt_x"/>
                                          </p:val>
                                        </p:tav>
                                        <p:tav tm="100000">
                                          <p:val>
                                            <p:strVal val="#ppt_x"/>
                                          </p:val>
                                        </p:tav>
                                      </p:tavLst>
                                    </p:anim>
                                    <p:anim calcmode="lin" valueType="num">
                                      <p:cBhvr>
                                        <p:cTn id="28" dur="15000" fill="hold"/>
                                        <p:tgtEl>
                                          <p:spTgt spid="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авоъгълник 9"/>
          <p:cNvSpPr/>
          <p:nvPr/>
        </p:nvSpPr>
        <p:spPr>
          <a:xfrm>
            <a:off x="3059832" y="476672"/>
            <a:ext cx="5760640"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9" name="Правоъгълник 8"/>
          <p:cNvSpPr/>
          <p:nvPr/>
        </p:nvSpPr>
        <p:spPr>
          <a:xfrm>
            <a:off x="2627784" y="5733256"/>
            <a:ext cx="1728192"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8" name="Правоъгълник 7"/>
          <p:cNvSpPr/>
          <p:nvPr/>
        </p:nvSpPr>
        <p:spPr>
          <a:xfrm>
            <a:off x="395536" y="548680"/>
            <a:ext cx="3024336" cy="5472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2" name="Заглавие 1"/>
          <p:cNvSpPr>
            <a:spLocks noGrp="1"/>
          </p:cNvSpPr>
          <p:nvPr>
            <p:ph type="title"/>
          </p:nvPr>
        </p:nvSpPr>
        <p:spPr>
          <a:xfrm>
            <a:off x="539552" y="260648"/>
            <a:ext cx="8183880" cy="1051560"/>
          </a:xfrm>
        </p:spPr>
        <p:txBody>
          <a:bodyPr>
            <a:normAutofit/>
          </a:bodyPr>
          <a:lstStyle/>
          <a:p>
            <a:pPr algn="ctr"/>
            <a:r>
              <a:rPr lang="bg-BG" sz="4800" dirty="0" smtClean="0"/>
              <a:t>Южна Африка</a:t>
            </a:r>
            <a:endParaRPr lang="bg-BG" sz="4800" dirty="0"/>
          </a:p>
        </p:txBody>
      </p:sp>
      <p:pic>
        <p:nvPicPr>
          <p:cNvPr id="18" name="Картина 17" descr="800px-LocationSouthAfrica.svg.png"/>
          <p:cNvPicPr>
            <a:picLocks noChangeAspect="1"/>
          </p:cNvPicPr>
          <p:nvPr/>
        </p:nvPicPr>
        <p:blipFill>
          <a:blip r:embed="rId2" cstate="print"/>
          <a:stretch>
            <a:fillRect/>
          </a:stretch>
        </p:blipFill>
        <p:spPr>
          <a:xfrm>
            <a:off x="2285984" y="1643050"/>
            <a:ext cx="6594415" cy="4320479"/>
          </a:xfrm>
          <a:prstGeom prst="rect">
            <a:avLst/>
          </a:prstGeom>
        </p:spPr>
      </p:pic>
      <p:sp>
        <p:nvSpPr>
          <p:cNvPr id="4" name="Контейнер за съдържание 3"/>
          <p:cNvSpPr>
            <a:spLocks noGrp="1"/>
          </p:cNvSpPr>
          <p:nvPr>
            <p:ph idx="1"/>
          </p:nvPr>
        </p:nvSpPr>
        <p:spPr>
          <a:xfrm>
            <a:off x="395536" y="1340768"/>
            <a:ext cx="4536504" cy="5040560"/>
          </a:xfrm>
        </p:spPr>
        <p:txBody>
          <a:bodyPr>
            <a:normAutofit fontScale="85000" lnSpcReduction="10000"/>
          </a:bodyPr>
          <a:lstStyle/>
          <a:p>
            <a:pPr marL="0" lvl="1" indent="457200">
              <a:buFont typeface="Arial" pitchFamily="34" charset="0"/>
              <a:buChar char="•"/>
            </a:pPr>
            <a:r>
              <a:rPr lang="bg-BG" dirty="0" smtClean="0"/>
              <a:t>В региона има 9 държави с население 55 млн. д. Разположени са в п. Намиб, котловината Калахари, Мозамбикската низина, Южноафриканска планинска земя. Тя е един от най-богатите на полезни изкопаеми райони в света. По-голямата част от населението е предимно от негри. </a:t>
            </a:r>
            <a:r>
              <a:rPr lang="ru-RU" dirty="0" smtClean="0"/>
              <a:t>Климатът е тропичен и субтропичен. Валежите са недостатъчни и неравномерни. </a:t>
            </a:r>
            <a:r>
              <a:rPr lang="bg-BG" dirty="0" smtClean="0"/>
              <a:t>Най- голяма по територия и икономически развита държава е </a:t>
            </a:r>
            <a:r>
              <a:rPr lang="bg-BG" dirty="0" smtClean="0">
                <a:hlinkClick r:id="rId3" action="ppaction://hlinksldjump"/>
              </a:rPr>
              <a:t>Република Южна Африка.</a:t>
            </a:r>
            <a:endParaRPr lang="bg-BG" dirty="0"/>
          </a:p>
        </p:txBody>
      </p:sp>
      <p:sp>
        <p:nvSpPr>
          <p:cNvPr id="19" name="Правоъгълник 18"/>
          <p:cNvSpPr/>
          <p:nvPr/>
        </p:nvSpPr>
        <p:spPr>
          <a:xfrm>
            <a:off x="395536" y="5877272"/>
            <a:ext cx="2448272"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20" name="Правоъгълник 19"/>
          <p:cNvSpPr/>
          <p:nvPr/>
        </p:nvSpPr>
        <p:spPr>
          <a:xfrm>
            <a:off x="357158" y="428604"/>
            <a:ext cx="8352928"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
        <p:nvSpPr>
          <p:cNvPr id="21" name="Правоъгълник 20"/>
          <p:cNvSpPr/>
          <p:nvPr/>
        </p:nvSpPr>
        <p:spPr>
          <a:xfrm>
            <a:off x="8604448" y="620688"/>
            <a:ext cx="144016" cy="51845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p:cNvSpPr>
            <a:spLocks noGrp="1"/>
          </p:cNvSpPr>
          <p:nvPr>
            <p:ph type="title"/>
          </p:nvPr>
        </p:nvSpPr>
        <p:spPr>
          <a:xfrm>
            <a:off x="539552" y="0"/>
            <a:ext cx="8183880" cy="1051560"/>
          </a:xfrm>
        </p:spPr>
        <p:txBody>
          <a:bodyPr/>
          <a:lstStyle/>
          <a:p>
            <a:r>
              <a:rPr lang="bg-BG" dirty="0" smtClean="0"/>
              <a:t>Република Южна Африка</a:t>
            </a:r>
            <a:endParaRPr lang="bg-BG" dirty="0"/>
          </a:p>
        </p:txBody>
      </p:sp>
      <p:pic>
        <p:nvPicPr>
          <p:cNvPr id="4" name="Картина 3" descr="125px-Flag_of_South_Africa.svg.png"/>
          <p:cNvPicPr>
            <a:picLocks noChangeAspect="1"/>
          </p:cNvPicPr>
          <p:nvPr/>
        </p:nvPicPr>
        <p:blipFill>
          <a:blip r:embed="rId3" cstate="print"/>
          <a:stretch>
            <a:fillRect/>
          </a:stretch>
        </p:blipFill>
        <p:spPr>
          <a:xfrm>
            <a:off x="5076056" y="1484784"/>
            <a:ext cx="3350865" cy="2224975"/>
          </a:xfrm>
          <a:prstGeom prst="rect">
            <a:avLst/>
          </a:prstGeom>
          <a:ln>
            <a:noFill/>
          </a:ln>
          <a:effectLst>
            <a:softEdge rad="112500"/>
          </a:effectLst>
        </p:spPr>
      </p:pic>
      <p:sp>
        <p:nvSpPr>
          <p:cNvPr id="3" name="Контейнер за съдържание 2"/>
          <p:cNvSpPr>
            <a:spLocks noGrp="1"/>
          </p:cNvSpPr>
          <p:nvPr>
            <p:ph idx="1"/>
          </p:nvPr>
        </p:nvSpPr>
        <p:spPr>
          <a:xfrm>
            <a:off x="575048" y="1340768"/>
            <a:ext cx="8568952" cy="5517232"/>
          </a:xfrm>
        </p:spPr>
        <p:txBody>
          <a:bodyPr>
            <a:normAutofit fontScale="47500" lnSpcReduction="20000"/>
          </a:bodyPr>
          <a:lstStyle/>
          <a:p>
            <a:pPr marL="514350" indent="-514350">
              <a:buFont typeface="+mj-lt"/>
              <a:buAutoNum type="arabicPeriod"/>
            </a:pPr>
            <a:r>
              <a:rPr lang="bg-BG" sz="5800" dirty="0">
                <a:hlinkClick r:id="rId4" action="ppaction://hlinksldjump"/>
              </a:rPr>
              <a:t>Г</a:t>
            </a:r>
            <a:r>
              <a:rPr lang="bg-BG" sz="5800" dirty="0" smtClean="0">
                <a:hlinkClick r:id="rId4" action="ppaction://hlinksldjump"/>
              </a:rPr>
              <a:t>еографско положение</a:t>
            </a:r>
            <a:r>
              <a:rPr lang="bg-BG" sz="5800" dirty="0" smtClean="0"/>
              <a:t/>
            </a:r>
            <a:br>
              <a:rPr lang="bg-BG" sz="5800" dirty="0" smtClean="0"/>
            </a:br>
            <a:endParaRPr lang="bg-BG" sz="5800" dirty="0" smtClean="0"/>
          </a:p>
          <a:p>
            <a:pPr marL="514350" indent="-514350">
              <a:buFont typeface="+mj-lt"/>
              <a:buAutoNum type="arabicPeriod"/>
            </a:pPr>
            <a:r>
              <a:rPr lang="bg-BG" sz="5800" dirty="0" smtClean="0">
                <a:hlinkClick r:id="rId5" action="ppaction://hlinksldjump"/>
              </a:rPr>
              <a:t>Природа</a:t>
            </a:r>
            <a:r>
              <a:rPr lang="bg-BG" sz="5800" dirty="0" smtClean="0"/>
              <a:t/>
            </a:r>
            <a:br>
              <a:rPr lang="bg-BG" sz="5800" dirty="0" smtClean="0"/>
            </a:br>
            <a:endParaRPr lang="bg-BG" sz="5800" dirty="0" smtClean="0"/>
          </a:p>
          <a:p>
            <a:pPr marL="514350" indent="-514350">
              <a:buFont typeface="+mj-lt"/>
              <a:buAutoNum type="arabicPeriod"/>
            </a:pPr>
            <a:r>
              <a:rPr lang="bg-BG" sz="5800" dirty="0" smtClean="0">
                <a:hlinkClick r:id="rId6" action="ppaction://hlinksldjump"/>
              </a:rPr>
              <a:t>Население</a:t>
            </a:r>
            <a:r>
              <a:rPr lang="bg-BG" sz="5800" dirty="0" smtClean="0"/>
              <a:t/>
            </a:r>
            <a:br>
              <a:rPr lang="bg-BG" sz="5800" dirty="0" smtClean="0"/>
            </a:br>
            <a:endParaRPr lang="bg-BG" sz="5800" dirty="0" smtClean="0"/>
          </a:p>
          <a:p>
            <a:pPr marL="514350" indent="-514350">
              <a:buFont typeface="+mj-lt"/>
              <a:buAutoNum type="arabicPeriod"/>
            </a:pPr>
            <a:r>
              <a:rPr lang="bg-BG" sz="5800" dirty="0" smtClean="0">
                <a:hlinkClick r:id="rId7" action="ppaction://hlinksldjump"/>
              </a:rPr>
              <a:t>Стопанство – отрасли</a:t>
            </a:r>
            <a:r>
              <a:rPr lang="bg-BG" sz="5800" dirty="0" smtClean="0"/>
              <a:t/>
            </a:r>
            <a:br>
              <a:rPr lang="bg-BG" sz="5800" dirty="0" smtClean="0"/>
            </a:br>
            <a:endParaRPr lang="bg-BG" sz="5800" dirty="0" smtClean="0"/>
          </a:p>
          <a:p>
            <a:pPr marL="514350" indent="-514350">
              <a:buFont typeface="+mj-lt"/>
              <a:buAutoNum type="arabicPeriod"/>
            </a:pPr>
            <a:r>
              <a:rPr lang="bg-BG" sz="5800" dirty="0" smtClean="0">
                <a:hlinkClick r:id="rId8" action="ppaction://hlinksldjump"/>
              </a:rPr>
              <a:t>Забележителности</a:t>
            </a:r>
            <a:r>
              <a:rPr lang="bg-BG" sz="5800" dirty="0" smtClean="0"/>
              <a:t/>
            </a:r>
            <a:br>
              <a:rPr lang="bg-BG" sz="5800" dirty="0" smtClean="0"/>
            </a:br>
            <a:endParaRPr lang="bg-BG" sz="5800" dirty="0" smtClean="0"/>
          </a:p>
          <a:p>
            <a:pPr marL="514350" indent="-514350">
              <a:buFont typeface="+mj-lt"/>
              <a:buAutoNum type="arabicPeriod"/>
            </a:pPr>
            <a:r>
              <a:rPr lang="bg-BG" sz="5800" dirty="0" smtClean="0">
                <a:hlinkClick r:id="rId9" action="ppaction://hlinksldjump"/>
              </a:rPr>
              <a:t>Любопитно</a:t>
            </a:r>
            <a:r>
              <a:rPr lang="bg-BG" sz="5800" dirty="0" smtClean="0"/>
              <a:t/>
            </a:r>
            <a:br>
              <a:rPr lang="bg-BG" sz="5800" dirty="0" smtClean="0"/>
            </a:br>
            <a:endParaRPr lang="bg-BG" sz="5800" dirty="0" smtClean="0"/>
          </a:p>
          <a:p>
            <a:pPr marL="514350" indent="-514350">
              <a:buFont typeface="+mj-lt"/>
              <a:buAutoNum type="arabicPeriod"/>
            </a:pPr>
            <a:endParaRPr lang="bg-BG" dirty="0" smtClean="0"/>
          </a:p>
          <a:p>
            <a:pPr marL="1771650" lvl="3" indent="-514350">
              <a:buFont typeface="+mj-lt"/>
              <a:buAutoNum type="arabicPeriod"/>
            </a:pPr>
            <a:endParaRPr lang="bg-BG" dirty="0" smtClean="0"/>
          </a:p>
          <a:p>
            <a:pPr marL="514350" indent="-514350">
              <a:buNone/>
            </a:pPr>
            <a:r>
              <a:rPr lang="bg-BG" dirty="0" smtClean="0"/>
              <a:t/>
            </a:r>
            <a:br>
              <a:rPr lang="bg-BG" dirty="0" smtClean="0"/>
            </a:br>
            <a:endParaRPr lang="bg-BG" dirty="0"/>
          </a:p>
        </p:txBody>
      </p:sp>
      <p:sp>
        <p:nvSpPr>
          <p:cNvPr id="6" name="Правоъгълник 5"/>
          <p:cNvSpPr/>
          <p:nvPr/>
        </p:nvSpPr>
        <p:spPr>
          <a:xfrm>
            <a:off x="5004048" y="3717032"/>
            <a:ext cx="3456384" cy="400110"/>
          </a:xfrm>
          <a:prstGeom prst="rect">
            <a:avLst/>
          </a:prstGeom>
        </p:spPr>
        <p:txBody>
          <a:bodyPr wrap="square">
            <a:spAutoFit/>
          </a:bodyPr>
          <a:lstStyle/>
          <a:p>
            <a:pPr algn="ctr"/>
            <a:r>
              <a:rPr lang="bg-BG" sz="2000" dirty="0" smtClean="0"/>
              <a:t>Знаме</a:t>
            </a:r>
            <a:endParaRPr lang="bg-BG" sz="2000"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par>
                          <p:cTn id="12" fill="hold">
                            <p:stCondLst>
                              <p:cond delay="1400"/>
                            </p:stCondLst>
                            <p:childTnLst>
                              <p:par>
                                <p:cTn id="13" presetID="41" presetClass="entr" presetSubtype="0" fill="hold" nodeType="afterEffect">
                                  <p:stCondLst>
                                    <p:cond delay="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7"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xEl>
                                              <p:pRg st="1" end="1"/>
                                            </p:txEl>
                                          </p:spTgt>
                                        </p:tgtEl>
                                      </p:cBhvr>
                                    </p:animEffect>
                                  </p:childTnLst>
                                </p:cTn>
                              </p:par>
                            </p:childTnLst>
                          </p:cTn>
                        </p:par>
                        <p:par>
                          <p:cTn id="20" fill="hold">
                            <p:stCondLst>
                              <p:cond delay="2200"/>
                            </p:stCondLst>
                            <p:childTnLst>
                              <p:par>
                                <p:cTn id="21" presetID="41" presetClass="entr" presetSubtype="0" fill="hold" nodeType="afterEffect">
                                  <p:stCondLst>
                                    <p:cond delay="0"/>
                                  </p:stCondLst>
                                  <p:iterate type="lt">
                                    <p:tmPct val="10000"/>
                                  </p:iterate>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2" end="2"/>
                                            </p:txEl>
                                          </p:spTgt>
                                        </p:tgtEl>
                                      </p:cBhvr>
                                    </p:animEffect>
                                  </p:childTnLst>
                                </p:cTn>
                              </p:par>
                            </p:childTnLst>
                          </p:cTn>
                        </p:par>
                        <p:par>
                          <p:cTn id="28" fill="hold">
                            <p:stCondLst>
                              <p:cond delay="31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3"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3">
                                            <p:txEl>
                                              <p:pRg st="3" end="3"/>
                                            </p:txEl>
                                          </p:spTgt>
                                        </p:tgtEl>
                                      </p:cBhvr>
                                    </p:animEffect>
                                  </p:childTnLst>
                                </p:cTn>
                              </p:par>
                            </p:childTnLst>
                          </p:cTn>
                        </p:par>
                        <p:par>
                          <p:cTn id="36" fill="hold">
                            <p:stCondLst>
                              <p:cond delay="4450"/>
                            </p:stCondLst>
                            <p:childTnLst>
                              <p:par>
                                <p:cTn id="37" presetID="41" presetClass="entr" presetSubtype="0" fill="hold" nodeType="afterEffect">
                                  <p:stCondLst>
                                    <p:cond delay="0"/>
                                  </p:stCondLst>
                                  <p:iterate type="lt">
                                    <p:tmPct val="10000"/>
                                  </p:iterate>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1"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
                                            <p:txEl>
                                              <p:pRg st="4" end="4"/>
                                            </p:txEl>
                                          </p:spTgt>
                                        </p:tgtEl>
                                      </p:cBhvr>
                                    </p:animEffect>
                                  </p:childTnLst>
                                </p:cTn>
                              </p:par>
                            </p:childTnLst>
                          </p:cTn>
                        </p:par>
                        <p:par>
                          <p:cTn id="44" fill="hold">
                            <p:stCondLst>
                              <p:cond delay="5700"/>
                            </p:stCondLst>
                            <p:childTnLst>
                              <p:par>
                                <p:cTn id="45" presetID="41" presetClass="entr" presetSubtype="0" fill="hold" nodeType="afterEffect">
                                  <p:stCondLst>
                                    <p:cond delay="0"/>
                                  </p:stCondLst>
                                  <p:iterate type="lt">
                                    <p:tmPct val="10000"/>
                                  </p:iterate>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9"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Картина 43" descr="300px-Africa-countries-southern.png"/>
          <p:cNvPicPr>
            <a:picLocks noChangeAspect="1"/>
          </p:cNvPicPr>
          <p:nvPr/>
        </p:nvPicPr>
        <p:blipFill>
          <a:blip r:embed="rId2" cstate="print">
            <a:lum contrast="-20000"/>
          </a:blip>
          <a:stretch>
            <a:fillRect/>
          </a:stretch>
        </p:blipFill>
        <p:spPr>
          <a:xfrm>
            <a:off x="4932040" y="1700808"/>
            <a:ext cx="3476683" cy="3789585"/>
          </a:xfrm>
          <a:prstGeom prst="rect">
            <a:avLst/>
          </a:prstGeom>
        </p:spPr>
      </p:pic>
      <p:sp>
        <p:nvSpPr>
          <p:cNvPr id="2" name="Заглавие 1"/>
          <p:cNvSpPr>
            <a:spLocks noGrp="1"/>
          </p:cNvSpPr>
          <p:nvPr>
            <p:ph type="title"/>
          </p:nvPr>
        </p:nvSpPr>
        <p:spPr>
          <a:xfrm>
            <a:off x="611560" y="0"/>
            <a:ext cx="8229600" cy="1143000"/>
          </a:xfrm>
        </p:spPr>
        <p:txBody>
          <a:bodyPr/>
          <a:lstStyle/>
          <a:p>
            <a:r>
              <a:rPr lang="bg-BG" dirty="0" smtClean="0"/>
              <a:t>Географско положение</a:t>
            </a:r>
            <a:endParaRPr lang="bg-BG" dirty="0"/>
          </a:p>
        </p:txBody>
      </p:sp>
      <p:sp>
        <p:nvSpPr>
          <p:cNvPr id="3" name="Контейнер за съдържание 2"/>
          <p:cNvSpPr>
            <a:spLocks noGrp="1"/>
          </p:cNvSpPr>
          <p:nvPr>
            <p:ph idx="1"/>
          </p:nvPr>
        </p:nvSpPr>
        <p:spPr>
          <a:xfrm>
            <a:off x="251520" y="1556792"/>
            <a:ext cx="4824536" cy="4680520"/>
          </a:xfrm>
        </p:spPr>
        <p:txBody>
          <a:bodyPr>
            <a:normAutofit fontScale="85000" lnSpcReduction="20000"/>
          </a:bodyPr>
          <a:lstStyle/>
          <a:p>
            <a:pPr marL="0" indent="0">
              <a:buNone/>
            </a:pPr>
            <a:r>
              <a:rPr lang="bg-BG" dirty="0" smtClean="0"/>
              <a:t>	</a:t>
            </a:r>
            <a:r>
              <a:rPr lang="ru-RU" dirty="0" smtClean="0"/>
              <a:t>Република Южна Африка (РЮА) е държава, която се намира в най-южната част на континента Африка. На север тя граничи с Намибия, Ботсвана и Зимбабве, на североизток - с Мозамбик и Свазиленд. От трите си страни граничи с Индийския и Атлантическия океан. Държавата Лесото се намира в територията на РЮА.</a:t>
            </a:r>
            <a:endParaRPr lang="bg-BG" dirty="0"/>
          </a:p>
        </p:txBody>
      </p:sp>
      <p:cxnSp>
        <p:nvCxnSpPr>
          <p:cNvPr id="46" name="Съединител &quot;права стрелка&quot; 45"/>
          <p:cNvCxnSpPr/>
          <p:nvPr/>
        </p:nvCxnSpPr>
        <p:spPr>
          <a:xfrm flipV="1">
            <a:off x="6012160" y="4509120"/>
            <a:ext cx="648072" cy="36004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8" name="Съединител &quot;права стрелка&quot; 47"/>
          <p:cNvCxnSpPr/>
          <p:nvPr/>
        </p:nvCxnSpPr>
        <p:spPr>
          <a:xfrm rot="5400000" flipH="1" flipV="1">
            <a:off x="6552220" y="5193196"/>
            <a:ext cx="720080"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0" name="Съединител &quot;права стрелка&quot; 49"/>
          <p:cNvCxnSpPr/>
          <p:nvPr/>
        </p:nvCxnSpPr>
        <p:spPr>
          <a:xfrm flipV="1">
            <a:off x="6084168" y="4149080"/>
            <a:ext cx="648072"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2" name="Съединител &quot;права стрелка&quot; 51"/>
          <p:cNvCxnSpPr/>
          <p:nvPr/>
        </p:nvCxnSpPr>
        <p:spPr>
          <a:xfrm rot="16200000" flipV="1">
            <a:off x="6840252" y="4329100"/>
            <a:ext cx="1152128" cy="93610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4" name="Съединител &quot;права стрелка&quot; 53"/>
          <p:cNvCxnSpPr/>
          <p:nvPr/>
        </p:nvCxnSpPr>
        <p:spPr>
          <a:xfrm rot="10800000">
            <a:off x="7092280" y="4941168"/>
            <a:ext cx="936104" cy="720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6" name="Съединител &quot;права стрелка&quot; 55"/>
          <p:cNvCxnSpPr/>
          <p:nvPr/>
        </p:nvCxnSpPr>
        <p:spPr>
          <a:xfrm rot="10800000">
            <a:off x="7164288" y="4437112"/>
            <a:ext cx="936104" cy="21602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8" name="Съединител &quot;права стрелка&quot; 57"/>
          <p:cNvCxnSpPr/>
          <p:nvPr/>
        </p:nvCxnSpPr>
        <p:spPr>
          <a:xfrm rot="10800000">
            <a:off x="7380312" y="4293096"/>
            <a:ext cx="72008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4" name="Съединител &quot;права стрелка&quot; 63"/>
          <p:cNvCxnSpPr/>
          <p:nvPr/>
        </p:nvCxnSpPr>
        <p:spPr>
          <a:xfrm rot="10800000" flipV="1">
            <a:off x="7452320" y="3933056"/>
            <a:ext cx="432048" cy="28803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68" name="Съединител &quot;права стрелка&quot; 67"/>
          <p:cNvCxnSpPr/>
          <p:nvPr/>
        </p:nvCxnSpPr>
        <p:spPr>
          <a:xfrm flipV="1">
            <a:off x="6228184" y="4581128"/>
            <a:ext cx="720080" cy="64807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9" name="Текстово поле 68"/>
          <p:cNvSpPr txBox="1"/>
          <p:nvPr/>
        </p:nvSpPr>
        <p:spPr>
          <a:xfrm>
            <a:off x="5076056" y="4005064"/>
            <a:ext cx="1440160" cy="369332"/>
          </a:xfrm>
          <a:prstGeom prst="rect">
            <a:avLst/>
          </a:prstGeom>
          <a:noFill/>
        </p:spPr>
        <p:txBody>
          <a:bodyPr wrap="square" rtlCol="0">
            <a:spAutoFit/>
          </a:bodyPr>
          <a:lstStyle/>
          <a:p>
            <a:r>
              <a:rPr lang="bg-BG" dirty="0" smtClean="0"/>
              <a:t>Ангола</a:t>
            </a:r>
            <a:endParaRPr lang="bg-BG" dirty="0"/>
          </a:p>
        </p:txBody>
      </p:sp>
      <p:sp>
        <p:nvSpPr>
          <p:cNvPr id="70" name="Текстово поле 69"/>
          <p:cNvSpPr txBox="1"/>
          <p:nvPr/>
        </p:nvSpPr>
        <p:spPr>
          <a:xfrm>
            <a:off x="5004048" y="4725144"/>
            <a:ext cx="1224136" cy="369332"/>
          </a:xfrm>
          <a:prstGeom prst="rect">
            <a:avLst/>
          </a:prstGeom>
          <a:noFill/>
        </p:spPr>
        <p:txBody>
          <a:bodyPr wrap="square" rtlCol="0">
            <a:spAutoFit/>
          </a:bodyPr>
          <a:lstStyle/>
          <a:p>
            <a:r>
              <a:rPr lang="bg-BG" dirty="0" smtClean="0"/>
              <a:t>Намибия</a:t>
            </a:r>
            <a:endParaRPr lang="bg-BG" dirty="0"/>
          </a:p>
        </p:txBody>
      </p:sp>
      <p:sp>
        <p:nvSpPr>
          <p:cNvPr id="71" name="Текстово поле 70"/>
          <p:cNvSpPr txBox="1"/>
          <p:nvPr/>
        </p:nvSpPr>
        <p:spPr>
          <a:xfrm>
            <a:off x="5148064" y="5157192"/>
            <a:ext cx="1440160" cy="369332"/>
          </a:xfrm>
          <a:prstGeom prst="rect">
            <a:avLst/>
          </a:prstGeom>
          <a:noFill/>
        </p:spPr>
        <p:txBody>
          <a:bodyPr wrap="square" rtlCol="0">
            <a:spAutoFit/>
          </a:bodyPr>
          <a:lstStyle/>
          <a:p>
            <a:r>
              <a:rPr lang="bg-BG" dirty="0" smtClean="0"/>
              <a:t>Ботсуана</a:t>
            </a:r>
            <a:endParaRPr lang="bg-BG" dirty="0"/>
          </a:p>
        </p:txBody>
      </p:sp>
      <p:sp>
        <p:nvSpPr>
          <p:cNvPr id="72" name="Текстово поле 71"/>
          <p:cNvSpPr txBox="1"/>
          <p:nvPr/>
        </p:nvSpPr>
        <p:spPr>
          <a:xfrm>
            <a:off x="4211960" y="5517232"/>
            <a:ext cx="3240360" cy="369332"/>
          </a:xfrm>
          <a:prstGeom prst="rect">
            <a:avLst/>
          </a:prstGeom>
          <a:noFill/>
        </p:spPr>
        <p:txBody>
          <a:bodyPr wrap="square" rtlCol="0">
            <a:spAutoFit/>
          </a:bodyPr>
          <a:lstStyle/>
          <a:p>
            <a:r>
              <a:rPr lang="bg-BG" dirty="0" smtClean="0"/>
              <a:t>Република Южна Африка</a:t>
            </a:r>
            <a:endParaRPr lang="bg-BG" dirty="0"/>
          </a:p>
        </p:txBody>
      </p:sp>
      <p:sp>
        <p:nvSpPr>
          <p:cNvPr id="74" name="Текстово поле 73"/>
          <p:cNvSpPr txBox="1"/>
          <p:nvPr/>
        </p:nvSpPr>
        <p:spPr>
          <a:xfrm>
            <a:off x="7164288" y="5301208"/>
            <a:ext cx="1152128" cy="369332"/>
          </a:xfrm>
          <a:prstGeom prst="rect">
            <a:avLst/>
          </a:prstGeom>
          <a:noFill/>
        </p:spPr>
        <p:txBody>
          <a:bodyPr wrap="square" rtlCol="0">
            <a:spAutoFit/>
          </a:bodyPr>
          <a:lstStyle/>
          <a:p>
            <a:r>
              <a:rPr lang="bg-BG" dirty="0" smtClean="0"/>
              <a:t>Замбия</a:t>
            </a:r>
            <a:endParaRPr lang="bg-BG" dirty="0"/>
          </a:p>
        </p:txBody>
      </p:sp>
      <p:sp>
        <p:nvSpPr>
          <p:cNvPr id="77" name="Текстово поле 76"/>
          <p:cNvSpPr txBox="1"/>
          <p:nvPr/>
        </p:nvSpPr>
        <p:spPr>
          <a:xfrm>
            <a:off x="7884368" y="4941168"/>
            <a:ext cx="1043608" cy="369332"/>
          </a:xfrm>
          <a:prstGeom prst="rect">
            <a:avLst/>
          </a:prstGeom>
          <a:noFill/>
        </p:spPr>
        <p:txBody>
          <a:bodyPr wrap="square" rtlCol="0">
            <a:spAutoFit/>
          </a:bodyPr>
          <a:lstStyle/>
          <a:p>
            <a:r>
              <a:rPr lang="bg-BG" dirty="0" smtClean="0"/>
              <a:t>Лесото</a:t>
            </a:r>
            <a:endParaRPr lang="bg-BG" dirty="0"/>
          </a:p>
        </p:txBody>
      </p:sp>
      <p:sp>
        <p:nvSpPr>
          <p:cNvPr id="78" name="Текстово поле 77"/>
          <p:cNvSpPr txBox="1"/>
          <p:nvPr/>
        </p:nvSpPr>
        <p:spPr>
          <a:xfrm>
            <a:off x="7524328" y="4509120"/>
            <a:ext cx="1368152" cy="369332"/>
          </a:xfrm>
          <a:prstGeom prst="rect">
            <a:avLst/>
          </a:prstGeom>
          <a:noFill/>
        </p:spPr>
        <p:txBody>
          <a:bodyPr wrap="square" rtlCol="0">
            <a:spAutoFit/>
          </a:bodyPr>
          <a:lstStyle/>
          <a:p>
            <a:r>
              <a:rPr lang="bg-BG" dirty="0" smtClean="0"/>
              <a:t>Зимбабве</a:t>
            </a:r>
            <a:endParaRPr lang="bg-BG" dirty="0"/>
          </a:p>
        </p:txBody>
      </p:sp>
      <p:sp>
        <p:nvSpPr>
          <p:cNvPr id="80" name="Текстово поле 79"/>
          <p:cNvSpPr txBox="1"/>
          <p:nvPr/>
        </p:nvSpPr>
        <p:spPr>
          <a:xfrm>
            <a:off x="7739336" y="3645024"/>
            <a:ext cx="1404664" cy="369332"/>
          </a:xfrm>
          <a:prstGeom prst="rect">
            <a:avLst/>
          </a:prstGeom>
          <a:noFill/>
        </p:spPr>
        <p:txBody>
          <a:bodyPr wrap="square" rtlCol="0">
            <a:spAutoFit/>
          </a:bodyPr>
          <a:lstStyle/>
          <a:p>
            <a:r>
              <a:rPr lang="bg-BG" dirty="0" smtClean="0"/>
              <a:t>Мозамбик</a:t>
            </a:r>
            <a:endParaRPr lang="bg-BG" dirty="0"/>
          </a:p>
        </p:txBody>
      </p:sp>
      <p:sp>
        <p:nvSpPr>
          <p:cNvPr id="82" name="Текстово поле 81"/>
          <p:cNvSpPr txBox="1"/>
          <p:nvPr/>
        </p:nvSpPr>
        <p:spPr>
          <a:xfrm>
            <a:off x="7884368" y="4005064"/>
            <a:ext cx="1115616" cy="369332"/>
          </a:xfrm>
          <a:prstGeom prst="rect">
            <a:avLst/>
          </a:prstGeom>
          <a:noFill/>
        </p:spPr>
        <p:txBody>
          <a:bodyPr wrap="square" rtlCol="0">
            <a:spAutoFit/>
          </a:bodyPr>
          <a:lstStyle/>
          <a:p>
            <a:r>
              <a:rPr lang="bg-BG" dirty="0" smtClean="0"/>
              <a:t>Малави</a:t>
            </a:r>
            <a:endParaRPr lang="bg-BG" dirty="0"/>
          </a:p>
        </p:txBody>
      </p:sp>
      <p:sp>
        <p:nvSpPr>
          <p:cNvPr id="23" name="Бутон: начало 22">
            <a:hlinkClick r:id="rId3"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44"/>
                                        </p:tgtEl>
                                        <p:attrNameLst>
                                          <p:attrName>ppt_w</p:attrName>
                                        </p:attrNameLst>
                                      </p:cBhvr>
                                      <p:tavLst>
                                        <p:tav tm="0">
                                          <p:val>
                                            <p:strVal val="#ppt_w*.05"/>
                                          </p:val>
                                        </p:tav>
                                        <p:tav tm="100000">
                                          <p:val>
                                            <p:strVal val="#ppt_w"/>
                                          </p:val>
                                        </p:tav>
                                      </p:tavLst>
                                    </p:anim>
                                    <p:anim calcmode="lin" valueType="num">
                                      <p:cBhvr>
                                        <p:cTn id="10" dur="2000" fill="hold"/>
                                        <p:tgtEl>
                                          <p:spTgt spid="44"/>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44"/>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44"/>
                                        </p:tgtEl>
                                      </p:cBhvr>
                                    </p:animEffect>
                                  </p:childTnLst>
                                </p:cTn>
                              </p:par>
                            </p:childTnLst>
                          </p:cTn>
                        </p:par>
                        <p:par>
                          <p:cTn id="15" fill="hold">
                            <p:stCondLst>
                              <p:cond delay="20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Картина 4" descr="young-coco-palms-on-the-beach.jpg"/>
          <p:cNvPicPr>
            <a:picLocks noChangeAspect="1"/>
          </p:cNvPicPr>
          <p:nvPr/>
        </p:nvPicPr>
        <p:blipFill>
          <a:blip r:embed="rId2" cstate="print">
            <a:lum bright="10000" contrast="-10000"/>
          </a:blip>
          <a:stretch>
            <a:fillRect/>
          </a:stretch>
        </p:blipFill>
        <p:spPr>
          <a:xfrm>
            <a:off x="0" y="0"/>
            <a:ext cx="9144000" cy="6858000"/>
          </a:xfrm>
          <a:prstGeom prst="rect">
            <a:avLst/>
          </a:prstGeom>
        </p:spPr>
      </p:pic>
      <p:sp>
        <p:nvSpPr>
          <p:cNvPr id="2" name="Заглавие 1"/>
          <p:cNvSpPr>
            <a:spLocks noGrp="1"/>
          </p:cNvSpPr>
          <p:nvPr>
            <p:ph type="title"/>
          </p:nvPr>
        </p:nvSpPr>
        <p:spPr>
          <a:xfrm>
            <a:off x="539552" y="188640"/>
            <a:ext cx="8183880" cy="1051560"/>
          </a:xfrm>
        </p:spPr>
        <p:txBody>
          <a:bodyPr/>
          <a:lstStyle/>
          <a:p>
            <a:r>
              <a:rPr lang="bg-BG" dirty="0" smtClean="0"/>
              <a:t>Природа</a:t>
            </a:r>
            <a:endParaRPr lang="bg-BG" dirty="0"/>
          </a:p>
        </p:txBody>
      </p:sp>
      <p:sp>
        <p:nvSpPr>
          <p:cNvPr id="3" name="Контейнер за съдържание 2"/>
          <p:cNvSpPr>
            <a:spLocks noGrp="1"/>
          </p:cNvSpPr>
          <p:nvPr>
            <p:ph idx="1"/>
          </p:nvPr>
        </p:nvSpPr>
        <p:spPr>
          <a:xfrm>
            <a:off x="0" y="2492896"/>
            <a:ext cx="9144000" cy="2204864"/>
          </a:xfrm>
        </p:spPr>
        <p:txBody>
          <a:bodyPr>
            <a:noAutofit/>
          </a:bodyPr>
          <a:lstStyle/>
          <a:p>
            <a:pPr marL="0" indent="0">
              <a:buNone/>
            </a:pPr>
            <a:r>
              <a:rPr lang="ru-RU" sz="2400" dirty="0" smtClean="0"/>
              <a:t>За опазване на природата са създадени резервати, най-известен е Крюгер. РЮА е богата на природни ресурси и е водеща в света по добив на злато, платина, хромови и манганови руди, диаманти, въглища и др.</a:t>
            </a:r>
            <a:endParaRPr lang="bg-BG" sz="2400" dirty="0"/>
          </a:p>
        </p:txBody>
      </p:sp>
      <p:sp>
        <p:nvSpPr>
          <p:cNvPr id="6" name="Текстово поле 5"/>
          <p:cNvSpPr txBox="1"/>
          <p:nvPr/>
        </p:nvSpPr>
        <p:spPr>
          <a:xfrm>
            <a:off x="7596336" y="6453336"/>
            <a:ext cx="1440160" cy="369332"/>
          </a:xfrm>
          <a:prstGeom prst="rect">
            <a:avLst/>
          </a:prstGeom>
          <a:noFill/>
        </p:spPr>
        <p:txBody>
          <a:bodyPr wrap="square" rtlCol="0">
            <a:spAutoFit/>
          </a:bodyPr>
          <a:lstStyle/>
          <a:p>
            <a:r>
              <a:rPr lang="bg-BG" dirty="0" smtClean="0">
                <a:hlinkClick r:id="rId3" action="ppaction://hlinksldjump"/>
              </a:rPr>
              <a:t>Животни</a:t>
            </a: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Картина 6" descr="giraffe-51.jpg"/>
          <p:cNvPicPr>
            <a:picLocks noChangeAspect="1"/>
          </p:cNvPicPr>
          <p:nvPr/>
        </p:nvPicPr>
        <p:blipFill>
          <a:blip r:embed="rId2" cstate="print">
            <a:lum bright="30000" contrast="-10000"/>
          </a:blip>
          <a:stretch>
            <a:fillRect/>
          </a:stretch>
        </p:blipFill>
        <p:spPr>
          <a:xfrm>
            <a:off x="0" y="-1"/>
            <a:ext cx="9144000" cy="6832189"/>
          </a:xfrm>
          <a:prstGeom prst="rect">
            <a:avLst/>
          </a:prstGeom>
        </p:spPr>
      </p:pic>
      <p:sp>
        <p:nvSpPr>
          <p:cNvPr id="2" name="Заглавие 1"/>
          <p:cNvSpPr>
            <a:spLocks noGrp="1"/>
          </p:cNvSpPr>
          <p:nvPr>
            <p:ph type="title"/>
          </p:nvPr>
        </p:nvSpPr>
        <p:spPr>
          <a:xfrm>
            <a:off x="539552" y="188640"/>
            <a:ext cx="8183880" cy="1051560"/>
          </a:xfrm>
        </p:spPr>
        <p:txBody>
          <a:bodyPr/>
          <a:lstStyle/>
          <a:p>
            <a:r>
              <a:rPr lang="bg-BG" dirty="0" smtClean="0"/>
              <a:t>Животни</a:t>
            </a:r>
            <a:endParaRPr lang="bg-BG" dirty="0"/>
          </a:p>
        </p:txBody>
      </p:sp>
      <p:sp>
        <p:nvSpPr>
          <p:cNvPr id="3" name="Контейнер за съдържание 2"/>
          <p:cNvSpPr>
            <a:spLocks noGrp="1"/>
          </p:cNvSpPr>
          <p:nvPr>
            <p:ph idx="1"/>
          </p:nvPr>
        </p:nvSpPr>
        <p:spPr>
          <a:xfrm>
            <a:off x="0" y="1340768"/>
            <a:ext cx="4860032" cy="5517232"/>
          </a:xfrm>
        </p:spPr>
        <p:txBody>
          <a:bodyPr>
            <a:noAutofit/>
          </a:bodyPr>
          <a:lstStyle/>
          <a:p>
            <a:pPr marL="0" indent="0">
              <a:buNone/>
            </a:pPr>
            <a:r>
              <a:rPr lang="ru-RU" sz="2400" dirty="0" smtClean="0">
                <a:latin typeface="Arial" pitchFamily="34" charset="0"/>
                <a:cs typeface="Arial" pitchFamily="34" charset="0"/>
              </a:rPr>
              <a:t>	</a:t>
            </a:r>
            <a:r>
              <a:rPr lang="ru-RU" sz="2400" dirty="0" smtClean="0">
                <a:latin typeface="Calibri" pitchFamily="34" charset="0"/>
                <a:cs typeface="Calibri" pitchFamily="34" charset="0"/>
              </a:rPr>
              <a:t>Животинският свят е</a:t>
            </a:r>
            <a:r>
              <a:rPr lang="en-US" sz="2400" dirty="0" smtClean="0">
                <a:latin typeface="Calibri" pitchFamily="34" charset="0"/>
                <a:cs typeface="Calibri" pitchFamily="34" charset="0"/>
              </a:rPr>
              <a:t> </a:t>
            </a:r>
            <a:r>
              <a:rPr lang="bg-BG" sz="2400" dirty="0" smtClean="0">
                <a:latin typeface="Calibri" pitchFamily="34" charset="0"/>
                <a:cs typeface="Calibri" pitchFamily="34" charset="0"/>
              </a:rPr>
              <a:t>изключително разнообразен и е п</a:t>
            </a:r>
            <a:r>
              <a:rPr lang="ru-RU" sz="2400" dirty="0" smtClean="0">
                <a:latin typeface="Calibri" pitchFamily="34" charset="0"/>
                <a:cs typeface="Calibri" pitchFamily="34" charset="0"/>
              </a:rPr>
              <a:t>представен от 240 вида бозайници: лъв, слон, леопард, гепард, бивол, носорог, хипопотам, зебра, гну, импала, жираф, щраус и още много видове антилопи , 850 вида птици и 160 вида влечуги. Той е сред най-ценните природни богатства на Южна Африка. Има 17 национални парка и 500 регионални резервата. Най-голям е Националният парк Крюгер (19 485 кв.км) на границата с Мозамбик.</a:t>
            </a:r>
            <a:endParaRPr lang="bg-BG" sz="2400" dirty="0">
              <a:latin typeface="Calibri" pitchFamily="34" charset="0"/>
              <a:cs typeface="Calibri" pitchFamily="34" charset="0"/>
            </a:endParaRPr>
          </a:p>
        </p:txBody>
      </p:sp>
      <p:sp>
        <p:nvSpPr>
          <p:cNvPr id="10" name="Текстово поле 9"/>
          <p:cNvSpPr txBox="1"/>
          <p:nvPr/>
        </p:nvSpPr>
        <p:spPr>
          <a:xfrm>
            <a:off x="7343800" y="116632"/>
            <a:ext cx="1800200" cy="461665"/>
          </a:xfrm>
          <a:prstGeom prst="rect">
            <a:avLst/>
          </a:prstGeom>
          <a:noFill/>
        </p:spPr>
        <p:txBody>
          <a:bodyPr wrap="square" rtlCol="0">
            <a:spAutoFit/>
          </a:bodyPr>
          <a:lstStyle/>
          <a:p>
            <a:r>
              <a:rPr lang="bg-BG" sz="2400" b="1" dirty="0" smtClean="0">
                <a:hlinkClick r:id="rId3" action="ppaction://hlinksldjump"/>
              </a:rPr>
              <a:t>Снимки</a:t>
            </a:r>
            <a:endParaRPr lang="bg-BG" sz="2400" b="1" dirty="0"/>
          </a:p>
        </p:txBody>
      </p:sp>
      <p:sp>
        <p:nvSpPr>
          <p:cNvPr id="6" name="Текстово поле 5"/>
          <p:cNvSpPr txBox="1"/>
          <p:nvPr/>
        </p:nvSpPr>
        <p:spPr>
          <a:xfrm>
            <a:off x="6072198" y="6488668"/>
            <a:ext cx="3071802" cy="369332"/>
          </a:xfrm>
          <a:prstGeom prst="rect">
            <a:avLst/>
          </a:prstGeom>
          <a:noFill/>
        </p:spPr>
        <p:txBody>
          <a:bodyPr wrap="square" rtlCol="0">
            <a:spAutoFit/>
          </a:bodyPr>
          <a:lstStyle/>
          <a:p>
            <a:r>
              <a:rPr lang="bg-BG" b="1" dirty="0" smtClean="0">
                <a:hlinkClick r:id="rId4" action="ppaction://hlinksldjump"/>
              </a:rPr>
              <a:t>Климат и валежи</a:t>
            </a:r>
            <a:endParaRPr lang="bg-BG" b="1"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after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set>
                                      <p:cBhvr>
                                        <p:cTn id="7" dur="455" fill="hold">
                                          <p:stCondLst>
                                            <p:cond delay="0"/>
                                          </p:stCondLst>
                                        </p:cTn>
                                        <p:tgtEl>
                                          <p:spTgt spid="6">
                                            <p:txEl>
                                              <p:pRg st="0" end="0"/>
                                            </p:txEl>
                                          </p:spTgt>
                                        </p:tgtEl>
                                        <p:attrNameLst>
                                          <p:attrName>style.rotation</p:attrName>
                                        </p:attrNameLst>
                                      </p:cBhvr>
                                      <p:to>
                                        <p:strVal val="-45.0"/>
                                      </p:to>
                                    </p:set>
                                    <p:anim calcmode="lin" valueType="num">
                                      <p:cBhvr>
                                        <p:cTn id="8"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10">
                                            <p:txEl>
                                              <p:pRg st="0" end="0"/>
                                            </p:txEl>
                                          </p:spTgt>
                                        </p:tgtEl>
                                        <p:attrNameLst>
                                          <p:attrName>style.visibility</p:attrName>
                                        </p:attrNameLst>
                                      </p:cBhvr>
                                      <p:to>
                                        <p:strVal val="visible"/>
                                      </p:to>
                                    </p:set>
                                    <p:set>
                                      <p:cBhvr>
                                        <p:cTn id="14" dur="455" fill="hold">
                                          <p:stCondLst>
                                            <p:cond delay="0"/>
                                          </p:stCondLst>
                                        </p:cTn>
                                        <p:tgtEl>
                                          <p:spTgt spid="10">
                                            <p:txEl>
                                              <p:pRg st="0" end="0"/>
                                            </p:txEl>
                                          </p:spTgt>
                                        </p:tgtEl>
                                        <p:attrNameLst>
                                          <p:attrName>style.rotation</p:attrName>
                                        </p:attrNameLst>
                                      </p:cBhvr>
                                      <p:to>
                                        <p:strVal val="-45.0"/>
                                      </p:to>
                                    </p:set>
                                    <p:anim calcmode="lin" valueType="num">
                                      <p:cBhvr>
                                        <p:cTn id="15" dur="455" fill="hold">
                                          <p:stCondLst>
                                            <p:cond delay="455"/>
                                          </p:stCondLst>
                                        </p:cTn>
                                        <p:tgtEl>
                                          <p:spTgt spid="10">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10">
                                            <p:txEl>
                                              <p:pRg st="0" end="0"/>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10">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10">
                                            <p:txEl>
                                              <p:pRg st="0" end="0"/>
                                            </p:txEl>
                                          </p:spTgt>
                                        </p:tgtEl>
                                        <p:attrNameLst>
                                          <p:attrName>ppt_y</p:attrName>
                                        </p:attrNameLst>
                                      </p:cBhvr>
                                      <p:tavLst>
                                        <p:tav tm="0">
                                          <p:val>
                                            <p:strVal val="#ppt_y-(0.354*#ppt_w-0.172*#ppt_h)"/>
                                          </p:val>
                                        </p:tav>
                                        <p:tav tm="100000">
                                          <p:val>
                                            <p:strVal val="#ppt_y"/>
                                          </p:val>
                                        </p:tav>
                                      </p:tavLst>
                                    </p:anim>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Картина 6" descr="opice22.jpg"/>
          <p:cNvPicPr>
            <a:picLocks noChangeAspect="1"/>
          </p:cNvPicPr>
          <p:nvPr/>
        </p:nvPicPr>
        <p:blipFill>
          <a:blip r:embed="rId2" cstate="print"/>
          <a:stretch>
            <a:fillRect/>
          </a:stretch>
        </p:blipFill>
        <p:spPr>
          <a:xfrm>
            <a:off x="6444208" y="0"/>
            <a:ext cx="2699792" cy="2780927"/>
          </a:xfrm>
          <a:prstGeom prst="rect">
            <a:avLst/>
          </a:prstGeom>
          <a:ln>
            <a:noFill/>
          </a:ln>
          <a:effectLst>
            <a:softEdge rad="112500"/>
          </a:effectLst>
        </p:spPr>
      </p:pic>
      <p:pic>
        <p:nvPicPr>
          <p:cNvPr id="4" name="Картина 3" descr="BIG_South-Africa_2_slon_1_1235495982362.jpg"/>
          <p:cNvPicPr>
            <a:picLocks noChangeAspect="1"/>
          </p:cNvPicPr>
          <p:nvPr/>
        </p:nvPicPr>
        <p:blipFill>
          <a:blip r:embed="rId3" cstate="print"/>
          <a:stretch>
            <a:fillRect/>
          </a:stretch>
        </p:blipFill>
        <p:spPr>
          <a:xfrm>
            <a:off x="0" y="3933056"/>
            <a:ext cx="3347864" cy="2924944"/>
          </a:xfrm>
          <a:prstGeom prst="rect">
            <a:avLst/>
          </a:prstGeom>
          <a:ln>
            <a:noFill/>
          </a:ln>
          <a:effectLst>
            <a:softEdge rad="112500"/>
          </a:effectLst>
        </p:spPr>
      </p:pic>
      <p:pic>
        <p:nvPicPr>
          <p:cNvPr id="5" name="Картина 4" descr="lion6.jpg"/>
          <p:cNvPicPr>
            <a:picLocks noChangeAspect="1"/>
          </p:cNvPicPr>
          <p:nvPr/>
        </p:nvPicPr>
        <p:blipFill>
          <a:blip r:embed="rId4" cstate="print">
            <a:lum bright="20000" contrast="-10000"/>
          </a:blip>
          <a:stretch>
            <a:fillRect/>
          </a:stretch>
        </p:blipFill>
        <p:spPr>
          <a:xfrm>
            <a:off x="3347865" y="0"/>
            <a:ext cx="3096344" cy="2780928"/>
          </a:xfrm>
          <a:prstGeom prst="rect">
            <a:avLst/>
          </a:prstGeom>
          <a:ln>
            <a:noFill/>
          </a:ln>
          <a:effectLst>
            <a:softEdge rad="112500"/>
          </a:effectLst>
        </p:spPr>
      </p:pic>
      <p:pic>
        <p:nvPicPr>
          <p:cNvPr id="6" name="Картина 5" descr="hippo02.jpg"/>
          <p:cNvPicPr>
            <a:picLocks noChangeAspect="1"/>
          </p:cNvPicPr>
          <p:nvPr/>
        </p:nvPicPr>
        <p:blipFill>
          <a:blip r:embed="rId5" cstate="print">
            <a:lum contrast="-10000"/>
          </a:blip>
          <a:stretch>
            <a:fillRect/>
          </a:stretch>
        </p:blipFill>
        <p:spPr>
          <a:xfrm>
            <a:off x="0" y="0"/>
            <a:ext cx="3347864" cy="2780928"/>
          </a:xfrm>
          <a:prstGeom prst="rect">
            <a:avLst/>
          </a:prstGeom>
          <a:ln>
            <a:noFill/>
          </a:ln>
          <a:effectLst>
            <a:softEdge rad="112500"/>
          </a:effectLst>
        </p:spPr>
      </p:pic>
      <p:sp>
        <p:nvSpPr>
          <p:cNvPr id="8" name="Текстово поле 7"/>
          <p:cNvSpPr txBox="1"/>
          <p:nvPr/>
        </p:nvSpPr>
        <p:spPr>
          <a:xfrm>
            <a:off x="1763688" y="2924944"/>
            <a:ext cx="6120680" cy="830997"/>
          </a:xfrm>
          <a:prstGeom prst="rect">
            <a:avLst/>
          </a:prstGeom>
          <a:noFill/>
        </p:spPr>
        <p:txBody>
          <a:bodyPr wrap="square" rtlCol="0">
            <a:spAutoFit/>
          </a:bodyPr>
          <a:lstStyle/>
          <a:p>
            <a:pPr algn="ctr"/>
            <a:r>
              <a:rPr lang="bg-BG" sz="4800" dirty="0" smtClean="0">
                <a:latin typeface="Arial" pitchFamily="34" charset="0"/>
                <a:cs typeface="Arial" pitchFamily="34" charset="0"/>
              </a:rPr>
              <a:t>Животински свят</a:t>
            </a:r>
            <a:endParaRPr lang="bg-BG" sz="4800" dirty="0">
              <a:latin typeface="Arial" pitchFamily="34" charset="0"/>
              <a:cs typeface="Arial" pitchFamily="34" charset="0"/>
            </a:endParaRPr>
          </a:p>
        </p:txBody>
      </p:sp>
      <p:pic>
        <p:nvPicPr>
          <p:cNvPr id="9" name="Картина 8" descr="126600316029.jpg"/>
          <p:cNvPicPr>
            <a:picLocks noChangeAspect="1"/>
          </p:cNvPicPr>
          <p:nvPr/>
        </p:nvPicPr>
        <p:blipFill>
          <a:blip r:embed="rId6" cstate="print"/>
          <a:stretch>
            <a:fillRect/>
          </a:stretch>
        </p:blipFill>
        <p:spPr>
          <a:xfrm>
            <a:off x="3275856" y="3933056"/>
            <a:ext cx="3024336" cy="2924944"/>
          </a:xfrm>
          <a:prstGeom prst="rect">
            <a:avLst/>
          </a:prstGeom>
          <a:ln>
            <a:noFill/>
          </a:ln>
          <a:effectLst>
            <a:softEdge rad="112500"/>
          </a:effectLst>
        </p:spPr>
      </p:pic>
      <p:pic>
        <p:nvPicPr>
          <p:cNvPr id="10" name="Картина 9" descr="leopard_closeup.jpg"/>
          <p:cNvPicPr>
            <a:picLocks noChangeAspect="1"/>
          </p:cNvPicPr>
          <p:nvPr/>
        </p:nvPicPr>
        <p:blipFill>
          <a:blip r:embed="rId7" cstate="print"/>
          <a:stretch>
            <a:fillRect/>
          </a:stretch>
        </p:blipFill>
        <p:spPr>
          <a:xfrm>
            <a:off x="6228184" y="4005064"/>
            <a:ext cx="2915816" cy="2852936"/>
          </a:xfrm>
          <a:prstGeom prst="rect">
            <a:avLst/>
          </a:prstGeom>
          <a:ln>
            <a:noFill/>
          </a:ln>
          <a:effectLst>
            <a:softEdge rad="112500"/>
          </a:effectLst>
        </p:spPr>
      </p:pic>
      <p:sp>
        <p:nvSpPr>
          <p:cNvPr id="11" name="Бутон: начало 10">
            <a:hlinkClick r:id="rId8" action="ppaction://hlinksldjump" highlightClick="1"/>
          </p:cNvPr>
          <p:cNvSpPr/>
          <p:nvPr/>
        </p:nvSpPr>
        <p:spPr>
          <a:xfrm>
            <a:off x="7884368" y="0"/>
            <a:ext cx="1259632" cy="332656"/>
          </a:xfrm>
          <a:prstGeom prst="actionButtonBeginning">
            <a:avLst/>
          </a:prstGeom>
          <a:solidFill>
            <a:schemeClr val="bg2">
              <a:lumMod val="7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par>
                                <p:cTn id="25" presetID="25"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0" dur="1000" fill="hold"/>
                                        <p:tgtEl>
                                          <p:spTgt spid="4"/>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
                                        </p:tgtEl>
                                      </p:cBhvr>
                                    </p:animEffect>
                                  </p:childTnLst>
                                </p:cTn>
                              </p:par>
                              <p:par>
                                <p:cTn id="45" presetID="25"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0" dur="1000" fill="hold"/>
                                        <p:tgtEl>
                                          <p:spTgt spid="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9"/>
                                        </p:tgtEl>
                                      </p:cBhvr>
                                    </p:animEffect>
                                  </p:childTnLst>
                                </p:cTn>
                              </p:par>
                              <p:par>
                                <p:cTn id="55" presetID="25"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0" dur="1000" fill="hold"/>
                                        <p:tgtEl>
                                          <p:spTgt spid="10"/>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0"/>
                                        </p:tgtEl>
                                      </p:cBhvr>
                                    </p:animEffect>
                                  </p:childTnLst>
                                </p:cTn>
                              </p:par>
                            </p:childTnLst>
                          </p:cTn>
                        </p:par>
                        <p:par>
                          <p:cTn id="65" fill="hold">
                            <p:stCondLst>
                              <p:cond delay="1000"/>
                            </p:stCondLst>
                            <p:childTnLst>
                              <p:par>
                                <p:cTn id="66" presetID="45" presetClass="entr" presetSubtype="0" fill="hold" nodeType="afterEffect">
                                  <p:stCondLst>
                                    <p:cond delay="0"/>
                                  </p:stCondLst>
                                  <p:iterate type="lt">
                                    <p:tmPct val="10000"/>
                                  </p:iterate>
                                  <p:childTnLst>
                                    <p:set>
                                      <p:cBhvr>
                                        <p:cTn id="67" dur="1" fill="hold">
                                          <p:stCondLst>
                                            <p:cond delay="0"/>
                                          </p:stCondLst>
                                        </p:cTn>
                                        <p:tgtEl>
                                          <p:spTgt spid="8">
                                            <p:txEl>
                                              <p:pRg st="0" end="0"/>
                                            </p:txEl>
                                          </p:spTgt>
                                        </p:tgtEl>
                                        <p:attrNameLst>
                                          <p:attrName>style.visibility</p:attrName>
                                        </p:attrNameLst>
                                      </p:cBhvr>
                                      <p:to>
                                        <p:strVal val="visible"/>
                                      </p:to>
                                    </p:set>
                                    <p:animEffect transition="in" filter="fade">
                                      <p:cBhvr>
                                        <p:cTn id="68" dur="500"/>
                                        <p:tgtEl>
                                          <p:spTgt spid="8">
                                            <p:txEl>
                                              <p:pRg st="0" end="0"/>
                                            </p:txEl>
                                          </p:spTgt>
                                        </p:tgtEl>
                                      </p:cBhvr>
                                    </p:animEffect>
                                    <p:anim calcmode="lin" valueType="num">
                                      <p:cBhvr>
                                        <p:cTn id="69" dur="500" fill="hold"/>
                                        <p:tgtEl>
                                          <p:spTgt spid="8">
                                            <p:txEl>
                                              <p:pRg st="0" end="0"/>
                                            </p:txEl>
                                          </p:spTgt>
                                        </p:tgtEl>
                                        <p:attrNameLst>
                                          <p:attrName>ppt_w</p:attrName>
                                        </p:attrNameLst>
                                      </p:cBhvr>
                                      <p:tavLst>
                                        <p:tav tm="0" fmla="#ppt_w*sin(2.5*pi*$)">
                                          <p:val>
                                            <p:fltVal val="0"/>
                                          </p:val>
                                        </p:tav>
                                        <p:tav tm="100000">
                                          <p:val>
                                            <p:fltVal val="1"/>
                                          </p:val>
                                        </p:tav>
                                      </p:tavLst>
                                    </p:anim>
                                    <p:anim calcmode="lin" valueType="num">
                                      <p:cBhvr>
                                        <p:cTn id="70"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Картина 4" descr="namib_desert_pictures.jpg"/>
          <p:cNvPicPr>
            <a:picLocks noChangeAspect="1"/>
          </p:cNvPicPr>
          <p:nvPr/>
        </p:nvPicPr>
        <p:blipFill>
          <a:blip r:embed="rId2" cstate="print">
            <a:lum bright="20000"/>
          </a:blip>
          <a:stretch>
            <a:fillRect/>
          </a:stretch>
        </p:blipFill>
        <p:spPr>
          <a:xfrm>
            <a:off x="2987824" y="404664"/>
            <a:ext cx="5715000" cy="3810000"/>
          </a:xfrm>
          <a:prstGeom prst="rect">
            <a:avLst/>
          </a:prstGeom>
          <a:ln>
            <a:noFill/>
          </a:ln>
          <a:effectLst>
            <a:softEdge rad="112500"/>
          </a:effectLst>
        </p:spPr>
      </p:pic>
      <p:pic>
        <p:nvPicPr>
          <p:cNvPr id="4" name="Картина 3" descr="kalahari_3.jpg"/>
          <p:cNvPicPr>
            <a:picLocks noChangeAspect="1"/>
          </p:cNvPicPr>
          <p:nvPr/>
        </p:nvPicPr>
        <p:blipFill>
          <a:blip r:embed="rId3" cstate="print">
            <a:lum bright="20000"/>
          </a:blip>
          <a:stretch>
            <a:fillRect/>
          </a:stretch>
        </p:blipFill>
        <p:spPr>
          <a:xfrm>
            <a:off x="395536" y="2780928"/>
            <a:ext cx="5524500" cy="3676650"/>
          </a:xfrm>
          <a:prstGeom prst="rect">
            <a:avLst/>
          </a:prstGeom>
          <a:ln>
            <a:noFill/>
          </a:ln>
          <a:effectLst>
            <a:softEdge rad="112500"/>
          </a:effectLst>
        </p:spPr>
      </p:pic>
      <p:sp>
        <p:nvSpPr>
          <p:cNvPr id="2" name="Заглавие 1"/>
          <p:cNvSpPr>
            <a:spLocks noGrp="1"/>
          </p:cNvSpPr>
          <p:nvPr>
            <p:ph type="title"/>
          </p:nvPr>
        </p:nvSpPr>
        <p:spPr>
          <a:xfrm>
            <a:off x="539552" y="0"/>
            <a:ext cx="8183880" cy="1051560"/>
          </a:xfrm>
        </p:spPr>
        <p:txBody>
          <a:bodyPr/>
          <a:lstStyle/>
          <a:p>
            <a:r>
              <a:rPr lang="bg-BG" dirty="0" smtClean="0"/>
              <a:t>Климат и валежи</a:t>
            </a:r>
            <a:endParaRPr lang="bg-BG" dirty="0"/>
          </a:p>
        </p:txBody>
      </p:sp>
      <p:sp>
        <p:nvSpPr>
          <p:cNvPr id="3" name="Контейнер за съдържание 2"/>
          <p:cNvSpPr>
            <a:spLocks noGrp="1"/>
          </p:cNvSpPr>
          <p:nvPr>
            <p:ph idx="1"/>
          </p:nvPr>
        </p:nvSpPr>
        <p:spPr>
          <a:xfrm>
            <a:off x="395536" y="1340768"/>
            <a:ext cx="8183880" cy="4187952"/>
          </a:xfrm>
        </p:spPr>
        <p:txBody>
          <a:bodyPr>
            <a:normAutofit lnSpcReduction="10000"/>
          </a:bodyPr>
          <a:lstStyle/>
          <a:p>
            <a:pPr marL="3175" lvl="3" indent="0">
              <a:buNone/>
              <a:tabLst>
                <a:tab pos="0" algn="l"/>
              </a:tabLst>
            </a:pPr>
            <a:r>
              <a:rPr lang="ru-RU" dirty="0" smtClean="0"/>
              <a:t>	</a:t>
            </a:r>
            <a:r>
              <a:rPr lang="ru-RU" sz="2400" dirty="0" smtClean="0">
                <a:latin typeface="Calibri" pitchFamily="34" charset="0"/>
                <a:cs typeface="Calibri" pitchFamily="34" charset="0"/>
              </a:rPr>
              <a:t>Най- горещо и сухо е в пустинята. Калахари- най-високата измерена температура е 51,7°С,а годишните валежи са под 100мм. В пустинята Намиб е по хладно заради студеното Бенгелско течение (средната годишна температура е около 15°С), а валежите са оскъдни под 50мм. Във вътрешността валежите се увеличават от 200 до 600мм, а по източното крайбрежие, под влияние на топлото Мозабийско течение, достига до 2000мм.Тук и температурите са по-високи-над 22°С. Субтропичен е климатът в южните и югозападните части на страната. През сухите летни месеци средните температури са -около 21°С, а през влажната зима –около 13°С.</a:t>
            </a:r>
            <a:endParaRPr lang="bg-BG" sz="2400" dirty="0">
              <a:latin typeface="Calibri" pitchFamily="34" charset="0"/>
              <a:cs typeface="Calibri" pitchFamily="34" charset="0"/>
            </a:endParaRPr>
          </a:p>
        </p:txBody>
      </p:sp>
      <p:sp>
        <p:nvSpPr>
          <p:cNvPr id="6" name="Текстово поле 5">
            <a:hlinkClick r:id="rId4" action="ppaction://hlinksldjump"/>
          </p:cNvPr>
          <p:cNvSpPr txBox="1"/>
          <p:nvPr/>
        </p:nvSpPr>
        <p:spPr>
          <a:xfrm>
            <a:off x="7271792" y="0"/>
            <a:ext cx="1872208" cy="369332"/>
          </a:xfrm>
          <a:prstGeom prst="rect">
            <a:avLst/>
          </a:prstGeom>
          <a:noFill/>
        </p:spPr>
        <p:txBody>
          <a:bodyPr wrap="square" rtlCol="0">
            <a:spAutoFit/>
          </a:bodyPr>
          <a:lstStyle/>
          <a:p>
            <a:r>
              <a:rPr lang="bg-BG" u="sng" dirty="0" smtClean="0">
                <a:solidFill>
                  <a:schemeClr val="accent4">
                    <a:lumMod val="60000"/>
                    <a:lumOff val="40000"/>
                  </a:schemeClr>
                </a:solidFill>
              </a:rPr>
              <a:t>Климатограма</a:t>
            </a:r>
            <a:endParaRPr lang="bg-BG" u="sng" dirty="0">
              <a:solidFill>
                <a:schemeClr val="accent4">
                  <a:lumMod val="60000"/>
                  <a:lumOff val="40000"/>
                </a:schemeClr>
              </a:solidFill>
            </a:endParaRPr>
          </a:p>
        </p:txBody>
      </p:sp>
      <p:sp>
        <p:nvSpPr>
          <p:cNvPr id="8" name="Текстово поле 7"/>
          <p:cNvSpPr txBox="1"/>
          <p:nvPr/>
        </p:nvSpPr>
        <p:spPr>
          <a:xfrm>
            <a:off x="7812360" y="6093296"/>
            <a:ext cx="936104" cy="369332"/>
          </a:xfrm>
          <a:prstGeom prst="rect">
            <a:avLst/>
          </a:prstGeom>
          <a:noFill/>
        </p:spPr>
        <p:txBody>
          <a:bodyPr wrap="square" rtlCol="0">
            <a:spAutoFit/>
          </a:bodyPr>
          <a:lstStyle/>
          <a:p>
            <a:r>
              <a:rPr lang="bg-BG" dirty="0" smtClean="0">
                <a:hlinkClick r:id="rId5" action="ppaction://hlinksldjump"/>
              </a:rPr>
              <a:t>Води</a:t>
            </a:r>
            <a:endParaRPr lang="bg-BG" dirty="0"/>
          </a:p>
        </p:txBody>
      </p:sp>
    </p:spTree>
  </p:cSld>
  <p:clrMapOvr>
    <a:masterClrMapping/>
  </p:clrMapOvr>
  <p:transition spd="med" advClick="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8">
                                            <p:txEl>
                                              <p:pRg st="0" end="0"/>
                                            </p:txEl>
                                          </p:spTgt>
                                        </p:tgtEl>
                                        <p:attrNameLst>
                                          <p:attrName>style.visibility</p:attrName>
                                        </p:attrNameLst>
                                      </p:cBhvr>
                                      <p:to>
                                        <p:strVal val="visible"/>
                                      </p:to>
                                    </p:set>
                                    <p:set>
                                      <p:cBhvr>
                                        <p:cTn id="14" dur="455" fill="hold">
                                          <p:stCondLst>
                                            <p:cond delay="0"/>
                                          </p:stCondLst>
                                        </p:cTn>
                                        <p:tgtEl>
                                          <p:spTgt spid="8">
                                            <p:txEl>
                                              <p:pRg st="0" end="0"/>
                                            </p:txEl>
                                          </p:spTgt>
                                        </p:tgtEl>
                                        <p:attrNameLst>
                                          <p:attrName>style.rotation</p:attrName>
                                        </p:attrNameLst>
                                      </p:cBhvr>
                                      <p:to>
                                        <p:strVal val="-45.0"/>
                                      </p:to>
                                    </p:set>
                                    <p:anim calcmode="lin" valueType="num">
                                      <p:cBhvr>
                                        <p:cTn id="15" dur="455" fill="hold">
                                          <p:stCondLst>
                                            <p:cond delay="455"/>
                                          </p:stCondLst>
                                        </p:cTn>
                                        <p:tgtEl>
                                          <p:spTgt spid="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8">
                                            <p:txEl>
                                              <p:pRg st="0" end="0"/>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8">
                                            <p:txEl>
                                              <p:pRg st="0" end="0"/>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6">
                                            <p:txEl>
                                              <p:pRg st="0" end="0"/>
                                            </p:txEl>
                                          </p:spTgt>
                                        </p:tgtEl>
                                        <p:attrNameLst>
                                          <p:attrName>style.visibility</p:attrName>
                                        </p:attrNameLst>
                                      </p:cBhvr>
                                      <p:to>
                                        <p:strVal val="visible"/>
                                      </p:to>
                                    </p:set>
                                    <p:set>
                                      <p:cBhvr>
                                        <p:cTn id="21" dur="455" fill="hold">
                                          <p:stCondLst>
                                            <p:cond delay="0"/>
                                          </p:stCondLst>
                                        </p:cTn>
                                        <p:tgtEl>
                                          <p:spTgt spid="6">
                                            <p:txEl>
                                              <p:pRg st="0" end="0"/>
                                            </p:txEl>
                                          </p:spTgt>
                                        </p:tgtEl>
                                        <p:attrNameLst>
                                          <p:attrName>style.rotation</p:attrName>
                                        </p:attrNameLst>
                                      </p:cBhvr>
                                      <p:to>
                                        <p:strVal val="-45.0"/>
                                      </p:to>
                                    </p:set>
                                    <p:anim calcmode="lin" valueType="num">
                                      <p:cBhvr>
                                        <p:cTn id="22" dur="455" fill="hold">
                                          <p:stCondLst>
                                            <p:cond delay="455"/>
                                          </p:stCondLst>
                                        </p:cTn>
                                        <p:tgtEl>
                                          <p:spTgt spid="6">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6">
                                            <p:txEl>
                                              <p:pRg st="0" end="0"/>
                                            </p:txEl>
                                          </p:spTgt>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6">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6">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1_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Office тема">
  <a:themeElements>
    <a:clrScheme name="О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О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О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тема">
  <a:themeElements>
    <a:clrScheme name="О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О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О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706</TotalTime>
  <Words>739</Words>
  <Application>Microsoft Office PowerPoint</Application>
  <PresentationFormat>Презентация на цял екран (4:3)</PresentationFormat>
  <Paragraphs>93</Paragraphs>
  <Slides>27</Slides>
  <Notes>3</Notes>
  <HiddenSlides>0</HiddenSlides>
  <MMClips>0</MMClips>
  <ScaleCrop>false</ScaleCrop>
  <HeadingPairs>
    <vt:vector size="4" baseType="variant">
      <vt:variant>
        <vt:lpstr>Тема</vt:lpstr>
      </vt:variant>
      <vt:variant>
        <vt:i4>3</vt:i4>
      </vt:variant>
      <vt:variant>
        <vt:lpstr>Заглавия на слайдовете</vt:lpstr>
      </vt:variant>
      <vt:variant>
        <vt:i4>27</vt:i4>
      </vt:variant>
    </vt:vector>
  </HeadingPairs>
  <TitlesOfParts>
    <vt:vector size="30" baseType="lpstr">
      <vt:lpstr>Аспект</vt:lpstr>
      <vt:lpstr>1_Аспект</vt:lpstr>
      <vt:lpstr>Office тема</vt:lpstr>
      <vt:lpstr>Южна Африка</vt:lpstr>
      <vt:lpstr>Слайд 2</vt:lpstr>
      <vt:lpstr>Южна Африка</vt:lpstr>
      <vt:lpstr>Република Южна Африка</vt:lpstr>
      <vt:lpstr>Географско положение</vt:lpstr>
      <vt:lpstr>Природа</vt:lpstr>
      <vt:lpstr>Животни</vt:lpstr>
      <vt:lpstr>Слайд 8</vt:lpstr>
      <vt:lpstr>Климат и валежи</vt:lpstr>
      <vt:lpstr>Слайд 10</vt:lpstr>
      <vt:lpstr>Население</vt:lpstr>
      <vt:lpstr>Стопанство - отрасли</vt:lpstr>
      <vt:lpstr>Слайд 13</vt:lpstr>
      <vt:lpstr>Земеделие</vt:lpstr>
      <vt:lpstr>Води</vt:lpstr>
      <vt:lpstr>Слайд 16</vt:lpstr>
      <vt:lpstr>Забележителности</vt:lpstr>
      <vt:lpstr>Национален парк Крюгер</vt:lpstr>
      <vt:lpstr>Слайд 19</vt:lpstr>
      <vt:lpstr>Слайд 20</vt:lpstr>
      <vt:lpstr>Слайд 21</vt:lpstr>
      <vt:lpstr>Table Mountain</vt:lpstr>
      <vt:lpstr>Планината Дракенсберг (Drackensberg Mountains)</vt:lpstr>
      <vt:lpstr>Слайд 24</vt:lpstr>
      <vt:lpstr>Драконовата планина</vt:lpstr>
      <vt:lpstr>Футбол</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Южна Африка</dc:title>
  <dc:creator>User</dc:creator>
  <cp:lastModifiedBy>user 777</cp:lastModifiedBy>
  <cp:revision>76</cp:revision>
  <dcterms:created xsi:type="dcterms:W3CDTF">2010-11-18T11:51:21Z</dcterms:created>
  <dcterms:modified xsi:type="dcterms:W3CDTF">2010-11-25T13:27:39Z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2196361</vt:lpwstr>
  </property>
  <property fmtid="{D5CDD505-2E9C-101B-9397-08002B2CF9AE}" name="NXPowerLiteSettings" pid="3">
    <vt:lpwstr>C700052003A000</vt:lpwstr>
  </property>
  <property fmtid="{D5CDD505-2E9C-101B-9397-08002B2CF9AE}" name="NXPowerLiteVersion" pid="4">
    <vt:lpwstr>D9.0.4</vt:lpwstr>
  </property>
</Properties>
</file>