
<file path=[Content_Types].xml><?xml version="1.0" encoding="utf-8"?>
<Types xmlns="http://schemas.openxmlformats.org/package/2006/content-types">
  <Default ContentType="image/png" Extension="png"/>
  <Default ContentType="image/x-emf" Extension="emf"/>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Lst>
  <p:sldIdLst>
    <p:sldId id="257" r:id="rId2"/>
    <p:sldId id="258" r:id="rId3"/>
    <p:sldId id="260" r:id="rId4"/>
    <p:sldId id="261" r:id="rId5"/>
    <p:sldId id="262" r:id="rId6"/>
    <p:sldId id="266" r:id="rId7"/>
    <p:sldId id="263" r:id="rId8"/>
    <p:sldId id="267" r:id="rId9"/>
    <p:sldId id="264" r:id="rId10"/>
    <p:sldId id="268" r:id="rId11"/>
    <p:sldId id="265" r:id="rId12"/>
  </p:sldIdLst>
  <p:sldSz cx="12192000" cy="6858000"/>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96"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2429537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3191746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94548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1450052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79884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4254375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319525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2366833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2684402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2310008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6" name="Footer Placeholder 5"/>
          <p:cNvSpPr>
            <a:spLocks noGrp="1"/>
          </p:cNvSpPr>
          <p:nvPr>
            <p:ph type="ftr" sz="quarter" idx="11"/>
          </p:nvPr>
        </p:nvSpPr>
        <p:spPr/>
        <p:txBody>
          <a:bodyPr/>
          <a:lstStyle/>
          <a:p>
            <a:endParaRPr lang="bg-BG" dirty="0"/>
          </a:p>
        </p:txBody>
      </p:sp>
      <p:sp>
        <p:nvSpPr>
          <p:cNvPr id="7" name="Slide Number Placeholder 6"/>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1942822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8" name="Footer Placeholder 7"/>
          <p:cNvSpPr>
            <a:spLocks noGrp="1"/>
          </p:cNvSpPr>
          <p:nvPr>
            <p:ph type="ftr" sz="quarter" idx="11"/>
          </p:nvPr>
        </p:nvSpPr>
        <p:spPr/>
        <p:txBody>
          <a:bodyPr/>
          <a:lstStyle/>
          <a:p>
            <a:endParaRPr lang="bg-BG" dirty="0"/>
          </a:p>
        </p:txBody>
      </p:sp>
      <p:sp>
        <p:nvSpPr>
          <p:cNvPr id="9" name="Slide Number Placeholder 8"/>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247580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4" name="Footer Placeholder 3"/>
          <p:cNvSpPr>
            <a:spLocks noGrp="1"/>
          </p:cNvSpPr>
          <p:nvPr>
            <p:ph type="ftr" sz="quarter" idx="11"/>
          </p:nvPr>
        </p:nvSpPr>
        <p:spPr/>
        <p:txBody>
          <a:bodyPr/>
          <a:lstStyle/>
          <a:p>
            <a:endParaRPr lang="bg-BG" dirty="0"/>
          </a:p>
        </p:txBody>
      </p:sp>
      <p:sp>
        <p:nvSpPr>
          <p:cNvPr id="5" name="Slide Number Placeholder 4"/>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2565638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3" name="Footer Placeholder 2"/>
          <p:cNvSpPr>
            <a:spLocks noGrp="1"/>
          </p:cNvSpPr>
          <p:nvPr>
            <p:ph type="ftr" sz="quarter" idx="11"/>
          </p:nvPr>
        </p:nvSpPr>
        <p:spPr/>
        <p:txBody>
          <a:bodyPr/>
          <a:lstStyle/>
          <a:p>
            <a:endParaRPr lang="bg-BG" dirty="0"/>
          </a:p>
        </p:txBody>
      </p:sp>
      <p:sp>
        <p:nvSpPr>
          <p:cNvPr id="4" name="Slide Number Placeholder 3"/>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3156729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6" name="Footer Placeholder 5"/>
          <p:cNvSpPr>
            <a:spLocks noGrp="1"/>
          </p:cNvSpPr>
          <p:nvPr>
            <p:ph type="ftr" sz="quarter" idx="11"/>
          </p:nvPr>
        </p:nvSpPr>
        <p:spPr/>
        <p:txBody>
          <a:bodyPr/>
          <a:lstStyle/>
          <a:p>
            <a:endParaRPr lang="bg-BG" dirty="0"/>
          </a:p>
        </p:txBody>
      </p:sp>
      <p:sp>
        <p:nvSpPr>
          <p:cNvPr id="7" name="Slide Number Placeholder 6"/>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1024895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DBC2E4-C77D-4645-A46E-5FF30847F3E8}" type="datetimeFigureOut">
              <a:rPr lang="bg-BG" smtClean="0"/>
              <a:t>13.4.2021 г.</a:t>
            </a:fld>
            <a:endParaRPr lang="bg-BG" dirty="0"/>
          </a:p>
        </p:txBody>
      </p:sp>
      <p:sp>
        <p:nvSpPr>
          <p:cNvPr id="6" name="Footer Placeholder 5"/>
          <p:cNvSpPr>
            <a:spLocks noGrp="1"/>
          </p:cNvSpPr>
          <p:nvPr>
            <p:ph type="ftr" sz="quarter" idx="11"/>
          </p:nvPr>
        </p:nvSpPr>
        <p:spPr/>
        <p:txBody>
          <a:bodyPr/>
          <a:lstStyle/>
          <a:p>
            <a:endParaRPr lang="bg-BG" dirty="0"/>
          </a:p>
        </p:txBody>
      </p:sp>
      <p:sp>
        <p:nvSpPr>
          <p:cNvPr id="7" name="Slide Number Placeholder 6"/>
          <p:cNvSpPr>
            <a:spLocks noGrp="1"/>
          </p:cNvSpPr>
          <p:nvPr>
            <p:ph type="sldNum" sz="quarter" idx="12"/>
          </p:nvPr>
        </p:nvSpPr>
        <p:spPr/>
        <p:txBody>
          <a:bodyPr/>
          <a:lstStyle/>
          <a:p>
            <a:fld id="{920836E4-ED54-42DC-B925-E94768EAF651}" type="slidenum">
              <a:rPr lang="bg-BG" smtClean="0"/>
              <a:t>‹#›</a:t>
            </a:fld>
            <a:endParaRPr lang="bg-BG" dirty="0"/>
          </a:p>
        </p:txBody>
      </p:sp>
    </p:spTree>
    <p:extLst>
      <p:ext uri="{BB962C8B-B14F-4D97-AF65-F5344CB8AC3E}">
        <p14:creationId xmlns:p14="http://schemas.microsoft.com/office/powerpoint/2010/main" val="523844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0DBC2E4-C77D-4645-A46E-5FF30847F3E8}" type="datetimeFigureOut">
              <a:rPr lang="bg-BG" smtClean="0"/>
              <a:t>13.4.2021 г.</a:t>
            </a:fld>
            <a:endParaRPr lang="bg-BG"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bg-BG"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20836E4-ED54-42DC-B925-E94768EAF651}" type="slidenum">
              <a:rPr lang="bg-BG" smtClean="0"/>
              <a:t>‹#›</a:t>
            </a:fld>
            <a:endParaRPr lang="bg-BG" dirty="0"/>
          </a:p>
        </p:txBody>
      </p:sp>
    </p:spTree>
    <p:extLst>
      <p:ext uri="{BB962C8B-B14F-4D97-AF65-F5344CB8AC3E}">
        <p14:creationId xmlns:p14="http://schemas.microsoft.com/office/powerpoint/2010/main" val="42640301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stanimirmihov.com/%D1%82%D1%80%D0%B5%D0%BD%D0%B8%D1%80%D0%BE%D0%B2%D0%BA%D0%B8/" TargetMode="External"/><Relationship Id="rId2" Type="http://schemas.openxmlformats.org/officeDocument/2006/relationships/hyperlink" Target="https://stanimirmihov.com/kachi-muskulna-masa/" TargetMode="External"/><Relationship Id="rId1" Type="http://schemas.openxmlformats.org/officeDocument/2006/relationships/slideLayout" Target="../slideLayouts/slideLayout6.xml"/><Relationship Id="rId4" Type="http://schemas.openxmlformats.org/officeDocument/2006/relationships/hyperlink" Target="https://stanimirmihov.com/hranitelen-reji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upload.wikimedia.org/wikipedia/commons/8/8a/Faroe_stamp_079_europe_(fleming).jpg" TargetMode="External"/><Relationship Id="rId2" Type="http://schemas.openxmlformats.org/officeDocument/2006/relationships/image" Target="../media/image6.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upload.wikimedia.org/wikipedia/commons/6/66/Penicillium.jpg"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synevo.bg/insulin/" TargetMode="External"/><Relationship Id="rId2" Type="http://schemas.openxmlformats.org/officeDocument/2006/relationships/hyperlink" Target="https://www.synevo.bg/glyukagon/" TargetMode="External"/><Relationship Id="rId1" Type="http://schemas.openxmlformats.org/officeDocument/2006/relationships/slideLayout" Target="../slideLayouts/slideLayout6.xml"/><Relationship Id="rId6" Type="http://schemas.openxmlformats.org/officeDocument/2006/relationships/hyperlink" Target="https://www.bb-team.org/articles/749_hormonite-mehanizam-na-deystvie-i-regulatsiya" TargetMode="External"/><Relationship Id="rId5" Type="http://schemas.openxmlformats.org/officeDocument/2006/relationships/hyperlink" Target="https://www.synevo.bg/testosteron/" TargetMode="External"/><Relationship Id="rId4" Type="http://schemas.openxmlformats.org/officeDocument/2006/relationships/hyperlink" Target="https://www.synevo.bg/shtitovidna-zhleza/"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fitbg.net/kruvna-zahar-i-hipoglikemia/" TargetMode="External"/><Relationship Id="rId2" Type="http://schemas.openxmlformats.org/officeDocument/2006/relationships/hyperlink" Target="https://fitbg.net/metabolizam-na-maznini/" TargetMode="External"/><Relationship Id="rId1" Type="http://schemas.openxmlformats.org/officeDocument/2006/relationships/slideLayout" Target="../slideLayouts/slideLayout6.xml"/><Relationship Id="rId5" Type="http://schemas.openxmlformats.org/officeDocument/2006/relationships/hyperlink" Target="https://www.bb-team.org/articles/3477_zatlastyavane-epidemiyata-na-hhi-vek" TargetMode="External"/><Relationship Id="rId4" Type="http://schemas.openxmlformats.org/officeDocument/2006/relationships/hyperlink" Target="https://fitbg.net/insulin-i-insulinova-rezistentnost/"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bg.wikipedia.org/wiki/%D0%9E%D1%80%D0%B3%D0%B0%D0%BD%D0%B8%D0%B7%D1%8A%D0%BC" TargetMode="External"/><Relationship Id="rId7" Type="http://schemas.openxmlformats.org/officeDocument/2006/relationships/hyperlink" Target="https://stanimirmihov.com/fitnes-programa/" TargetMode="External"/><Relationship Id="rId2" Type="http://schemas.openxmlformats.org/officeDocument/2006/relationships/hyperlink" Target="https://bg.wikipedia.org/wiki/%D0%93%D1%80%D1%8A%D1%86%D0%BA%D0%B8_%D0%B5%D0%B7%D0%B8%D0%BA" TargetMode="External"/><Relationship Id="rId1" Type="http://schemas.openxmlformats.org/officeDocument/2006/relationships/slideLayout" Target="../slideLayouts/slideLayout6.xml"/><Relationship Id="rId6" Type="http://schemas.openxmlformats.org/officeDocument/2006/relationships/hyperlink" Target="https://bg.wikipedia.org/wiki/%D0%96%D0%B8%D0%B2%D0%BE%D1%82" TargetMode="External"/><Relationship Id="rId5" Type="http://schemas.openxmlformats.org/officeDocument/2006/relationships/hyperlink" Target="https://bg.wikipedia.org/wiki/%D0%9A%D0%BB%D0%B5%D1%82%D0%BA%D0%B0" TargetMode="External"/><Relationship Id="rId4" Type="http://schemas.openxmlformats.org/officeDocument/2006/relationships/hyperlink" Target="https://bg.wikipedia.org/wiki/%D0%91%D0%B8%D0%BE%D1%85%D0%B8%D0%BC%D0%B8%D1%8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9158" y="2364303"/>
            <a:ext cx="8596668" cy="860400"/>
          </a:xfrm>
        </p:spPr>
        <p:txBody>
          <a:bodyPr>
            <a:noAutofit/>
          </a:bodyPr>
          <a:lstStyle/>
          <a:p>
            <a:r>
              <a:rPr lang="bg-BG" sz="2800" b="1" i="1" dirty="0">
                <a:solidFill>
                  <a:schemeClr val="tx1"/>
                </a:solidFill>
              </a:rPr>
              <a:t>АНТИБИОТИЦИ И РАСТЕЖНИ ХОРМОНИ. ТОКСИЧНОСТ</a:t>
            </a:r>
            <a:r>
              <a:rPr lang="bg-BG" sz="2800" b="1" dirty="0">
                <a:solidFill>
                  <a:schemeClr val="tx1"/>
                </a:solidFill>
              </a:rPr>
              <a:t>. </a:t>
            </a:r>
            <a:endParaRPr lang="bg-BG" sz="2800" b="1" dirty="0" smtClean="0">
              <a:solidFill>
                <a:schemeClr val="tx1"/>
              </a:solidFill>
            </a:endParaRPr>
          </a:p>
          <a:p>
            <a:r>
              <a:rPr lang="bg-BG" sz="2800" b="1" dirty="0" smtClean="0">
                <a:solidFill>
                  <a:schemeClr val="tx1"/>
                </a:solidFill>
              </a:rPr>
              <a:t>МЕТАБОЛИЗЪМ </a:t>
            </a:r>
            <a:r>
              <a:rPr lang="bg-BG" sz="2800" b="1" dirty="0">
                <a:solidFill>
                  <a:schemeClr val="tx1"/>
                </a:solidFill>
              </a:rPr>
              <a:t>В ЧОВЕКА.</a:t>
            </a:r>
          </a:p>
        </p:txBody>
      </p:sp>
      <p:pic>
        <p:nvPicPr>
          <p:cNvPr id="4"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5487" y="614331"/>
            <a:ext cx="1198966" cy="876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275" y="765175"/>
            <a:ext cx="969963" cy="1150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 name="Picture 7" descr="Antibiotics Pil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8834" y="496808"/>
            <a:ext cx="1706563"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lactobacillus_Version2_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5889519">
            <a:off x="1031870" y="5353810"/>
            <a:ext cx="1117600"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Salmonella_Version2_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151718">
            <a:off x="5632739" y="4089331"/>
            <a:ext cx="1400175"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96080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470566"/>
          </a:xfrm>
        </p:spPr>
        <p:txBody>
          <a:bodyPr>
            <a:noAutofit/>
          </a:bodyPr>
          <a:lstStyle/>
          <a:p>
            <a:r>
              <a:rPr lang="ru-RU" sz="1200" b="1" dirty="0">
                <a:solidFill>
                  <a:schemeClr val="tx2"/>
                </a:solidFill>
                <a:latin typeface="Times New Roman" panose="02020603050405020304" pitchFamily="18" charset="0"/>
                <a:cs typeface="Times New Roman" panose="02020603050405020304" pitchFamily="18" charset="0"/>
              </a:rPr>
              <a:t>Метаболизмът основно може да бъде повлиян от няколко фактора:</a:t>
            </a:r>
            <a:r>
              <a:rPr lang="ru-RU" sz="1200" dirty="0">
                <a:solidFill>
                  <a:schemeClr val="tx2"/>
                </a:solidFill>
                <a:latin typeface="Times New Roman" panose="02020603050405020304" pitchFamily="18" charset="0"/>
                <a:cs typeface="Times New Roman" panose="02020603050405020304" pitchFamily="18" charset="0"/>
              </a:rPr>
              <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hlinkClick r:id="rId2"/>
              </a:rPr>
              <a:t>Мускулна маса</a:t>
            </a:r>
            <a:r>
              <a:rPr lang="ru-RU" sz="1200" dirty="0">
                <a:solidFill>
                  <a:schemeClr val="tx2"/>
                </a:solidFill>
                <a:latin typeface="Times New Roman" panose="02020603050405020304" pitchFamily="18" charset="0"/>
                <a:cs typeface="Times New Roman" panose="02020603050405020304" pitchFamily="18" charset="0"/>
              </a:rPr>
              <a:t> – Това е количеството мускулна тъкан по тялото. Мускулът изисква повече енергия, за да функционира в сравнение с мазнините. Така че колкото повече мускулна тъкан имате, от толкова повече енергия се нуждае тялото ви, за да съществува.</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Възраст</a:t>
            </a:r>
            <a:r>
              <a:rPr lang="ru-RU" sz="1200" dirty="0">
                <a:solidFill>
                  <a:schemeClr val="tx2"/>
                </a:solidFill>
                <a:latin typeface="Times New Roman" panose="02020603050405020304" pitchFamily="18" charset="0"/>
                <a:cs typeface="Times New Roman" panose="02020603050405020304" pitchFamily="18" charset="0"/>
              </a:rPr>
              <a:t> – Колкото повече остарява един човек, толкова повече се забавя неговият метаболизъм. Това отчасти се дължи на загубата на мускулна тъкан, а също и поради хормонални и неврологични промени. Когато бебетата и децата растат, то техният метаболизъм се ускорява.</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Пол</a:t>
            </a:r>
            <a:r>
              <a:rPr lang="ru-RU" sz="1200" dirty="0">
                <a:solidFill>
                  <a:schemeClr val="tx2"/>
                </a:solidFill>
                <a:latin typeface="Times New Roman" panose="02020603050405020304" pitchFamily="18" charset="0"/>
                <a:cs typeface="Times New Roman" panose="02020603050405020304" pitchFamily="18" charset="0"/>
              </a:rPr>
              <a:t> – Тъй като мъжете принципно са по-едри от жените, обикновено имат и по-бърз метаболизъм. За по-бързия метаболизъм при мъжете допринася и по-голямото количество на хормона тестостерон в тялото.</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Генетика</a:t>
            </a:r>
            <a:r>
              <a:rPr lang="ru-RU" sz="1200" dirty="0">
                <a:solidFill>
                  <a:schemeClr val="tx2"/>
                </a:solidFill>
                <a:latin typeface="Times New Roman" panose="02020603050405020304" pitchFamily="18" charset="0"/>
                <a:cs typeface="Times New Roman" panose="02020603050405020304" pitchFamily="18" charset="0"/>
              </a:rPr>
              <a:t> – Тя, както и някои генетични заболявания, също могат да играят роля в това дали имате по-бърз или по-бавен метаболизъм. (Прекалено често се обвинява генетиката преди да се потърсят истинските проблеми, не бъдете от тези хора.)</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Физическа активност</a:t>
            </a:r>
            <a:r>
              <a:rPr lang="ru-RU" sz="1200" dirty="0">
                <a:solidFill>
                  <a:schemeClr val="tx2"/>
                </a:solidFill>
                <a:latin typeface="Times New Roman" panose="02020603050405020304" pitchFamily="18" charset="0"/>
                <a:cs typeface="Times New Roman" panose="02020603050405020304" pitchFamily="18" charset="0"/>
              </a:rPr>
              <a:t> – </a:t>
            </a:r>
            <a:r>
              <a:rPr lang="ru-RU" sz="1200" dirty="0">
                <a:solidFill>
                  <a:schemeClr val="tx2"/>
                </a:solidFill>
                <a:latin typeface="Times New Roman" panose="02020603050405020304" pitchFamily="18" charset="0"/>
                <a:cs typeface="Times New Roman" panose="02020603050405020304" pitchFamily="18" charset="0"/>
                <a:hlinkClick r:id="rId3"/>
              </a:rPr>
              <a:t>Редовните тренировки</a:t>
            </a:r>
            <a:r>
              <a:rPr lang="ru-RU" sz="1200" dirty="0">
                <a:solidFill>
                  <a:schemeClr val="tx2"/>
                </a:solidFill>
                <a:latin typeface="Times New Roman" panose="02020603050405020304" pitchFamily="18" charset="0"/>
                <a:cs typeface="Times New Roman" panose="02020603050405020304" pitchFamily="18" charset="0"/>
              </a:rPr>
              <a:t> увеличават мускулната маса и подтикват тялото да гори повече калории и по-бързо, дори когато то е в покой.</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Хормонални фактори</a:t>
            </a:r>
            <a:r>
              <a:rPr lang="ru-RU" sz="1200" dirty="0">
                <a:solidFill>
                  <a:schemeClr val="tx2"/>
                </a:solidFill>
                <a:latin typeface="Times New Roman" panose="02020603050405020304" pitchFamily="18" charset="0"/>
                <a:cs typeface="Times New Roman" panose="02020603050405020304" pitchFamily="18" charset="0"/>
              </a:rPr>
              <a:t>– Хормоналният дисбаланс, който често е причинен от определени фактори и условия, също оказва влияние върху бързината на метаболизма.</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Фактори на </a:t>
            </a:r>
            <a:r>
              <a:rPr lang="ru-RU" sz="1200" b="1" dirty="0" smtClean="0">
                <a:solidFill>
                  <a:schemeClr val="tx2"/>
                </a:solidFill>
                <a:latin typeface="Times New Roman" panose="02020603050405020304" pitchFamily="18" charset="0"/>
                <a:cs typeface="Times New Roman" panose="02020603050405020304" pitchFamily="18" charset="0"/>
              </a:rPr>
              <a:t>колоната </a:t>
            </a:r>
            <a:r>
              <a:rPr lang="ru-RU" sz="1200" b="1" dirty="0">
                <a:solidFill>
                  <a:schemeClr val="tx2"/>
                </a:solidFill>
                <a:latin typeface="Times New Roman" panose="02020603050405020304" pitchFamily="18" charset="0"/>
                <a:cs typeface="Times New Roman" panose="02020603050405020304" pitchFamily="18" charset="0"/>
              </a:rPr>
              <a:t>среда</a:t>
            </a:r>
            <a:r>
              <a:rPr lang="ru-RU" sz="1200" dirty="0">
                <a:solidFill>
                  <a:schemeClr val="tx2"/>
                </a:solidFill>
                <a:latin typeface="Times New Roman" panose="02020603050405020304" pitchFamily="18" charset="0"/>
                <a:cs typeface="Times New Roman" panose="02020603050405020304" pitchFamily="18" charset="0"/>
              </a:rPr>
              <a:t> – Времето също може да има ефект върху метаболизма ви. Например, ако е много студено или топло, вашето тяло се нуждае от усилена работа за поддържането на нормална температура и така скоростта на метаболизма се увеличава.</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Стимуланти </a:t>
            </a:r>
            <a:r>
              <a:rPr lang="ru-RU" sz="1200" dirty="0">
                <a:solidFill>
                  <a:schemeClr val="tx2"/>
                </a:solidFill>
                <a:latin typeface="Times New Roman" panose="02020603050405020304" pitchFamily="18" charset="0"/>
                <a:cs typeface="Times New Roman" panose="02020603050405020304" pitchFamily="18" charset="0"/>
              </a:rPr>
              <a:t>– Определени стимуланти като кофеин и никотин могат да увеличат скоростта на метаболизма, но ефектът е временен, както при лекарствата и хранителните добавки.</a:t>
            </a:r>
            <a:br>
              <a:rPr lang="ru-RU" sz="1200" dirty="0">
                <a:solidFill>
                  <a:schemeClr val="tx2"/>
                </a:solidFill>
                <a:latin typeface="Times New Roman" panose="02020603050405020304" pitchFamily="18" charset="0"/>
                <a:cs typeface="Times New Roman" panose="02020603050405020304" pitchFamily="18" charset="0"/>
              </a:rPr>
            </a:br>
            <a:r>
              <a:rPr lang="ru-RU" sz="1200" b="1" dirty="0">
                <a:solidFill>
                  <a:schemeClr val="tx2"/>
                </a:solidFill>
                <a:latin typeface="Times New Roman" panose="02020603050405020304" pitchFamily="18" charset="0"/>
                <a:cs typeface="Times New Roman" panose="02020603050405020304" pitchFamily="18" charset="0"/>
              </a:rPr>
              <a:t>Диета / Хранителен режим</a:t>
            </a:r>
            <a:r>
              <a:rPr lang="ru-RU" sz="1200" dirty="0">
                <a:solidFill>
                  <a:schemeClr val="tx2"/>
                </a:solidFill>
                <a:latin typeface="Times New Roman" panose="02020603050405020304" pitchFamily="18" charset="0"/>
                <a:cs typeface="Times New Roman" panose="02020603050405020304" pitchFamily="18" charset="0"/>
              </a:rPr>
              <a:t> – Някои аспекти на </a:t>
            </a:r>
            <a:r>
              <a:rPr lang="ru-RU" sz="1200" dirty="0">
                <a:solidFill>
                  <a:schemeClr val="tx2"/>
                </a:solidFill>
                <a:latin typeface="Times New Roman" panose="02020603050405020304" pitchFamily="18" charset="0"/>
                <a:cs typeface="Times New Roman" panose="02020603050405020304" pitchFamily="18" charset="0"/>
                <a:hlinkClick r:id="rId4"/>
              </a:rPr>
              <a:t>добре балансиран хранителен режим</a:t>
            </a:r>
            <a:r>
              <a:rPr lang="ru-RU" sz="1200" dirty="0">
                <a:solidFill>
                  <a:schemeClr val="tx2"/>
                </a:solidFill>
                <a:latin typeface="Times New Roman" panose="02020603050405020304" pitchFamily="18" charset="0"/>
                <a:cs typeface="Times New Roman" panose="02020603050405020304" pitchFamily="18" charset="0"/>
              </a:rPr>
              <a:t> имат положително влияние върху скоростта на метаболизма. Например, ако не доставяте на тялото нужната енергия, за да функционира нормално, това може да е сериозна предпоставка да забавите допълнително метаболизма си.</a:t>
            </a:r>
            <a:br>
              <a:rPr lang="ru-RU" sz="1200" dirty="0">
                <a:solidFill>
                  <a:schemeClr val="tx2"/>
                </a:solidFill>
                <a:latin typeface="Times New Roman" panose="02020603050405020304" pitchFamily="18" charset="0"/>
                <a:cs typeface="Times New Roman" panose="02020603050405020304" pitchFamily="18" charset="0"/>
              </a:rPr>
            </a:br>
            <a:r>
              <a:rPr lang="ru-RU" sz="1200" dirty="0">
                <a:solidFill>
                  <a:schemeClr val="tx2"/>
                </a:solidFill>
                <a:latin typeface="Times New Roman" panose="02020603050405020304" pitchFamily="18" charset="0"/>
                <a:cs typeface="Times New Roman" panose="02020603050405020304" pitchFamily="18" charset="0"/>
              </a:rPr>
              <a:t>Най-добрият и дългосрочен начин да ускорите метаболизма си е чрез балансирано хранене и редовна физическа дейност.</a:t>
            </a:r>
            <a:endParaRPr lang="bg-BG" sz="1200" dirty="0"/>
          </a:p>
        </p:txBody>
      </p:sp>
    </p:spTree>
    <p:extLst>
      <p:ext uri="{BB962C8B-B14F-4D97-AF65-F5344CB8AC3E}">
        <p14:creationId xmlns:p14="http://schemas.microsoft.com/office/powerpoint/2010/main" val="405535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3594" y="2818410"/>
            <a:ext cx="8596668" cy="1320800"/>
          </a:xfrm>
        </p:spPr>
        <p:txBody>
          <a:bodyPr/>
          <a:lstStyle/>
          <a:p>
            <a:r>
              <a:rPr lang="bg-BG" dirty="0" smtClean="0"/>
              <a:t>БЛАГОДАРЯ ЗА ВНИМАНИЕТО!</a:t>
            </a:r>
            <a:endParaRPr lang="bg-BG" dirty="0"/>
          </a:p>
        </p:txBody>
      </p:sp>
    </p:spTree>
    <p:extLst>
      <p:ext uri="{BB962C8B-B14F-4D97-AF65-F5344CB8AC3E}">
        <p14:creationId xmlns:p14="http://schemas.microsoft.com/office/powerpoint/2010/main" val="2903793182"/>
      </p:ext>
    </p:extLst>
  </p:cSld>
  <p:clrMapOvr>
    <a:masterClrMapping/>
  </p:clrMapOvr>
  <p:timing>
    <p:tnLst>
      <p:par>
        <p:cTn id="1" dur="indefinite" restart="never" nodeType="tmRoot"/>
      </p:par>
    </p:tnLst>
  </p:timing>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p:cNvSpPr>
            <a:spLocks noGrp="1"/>
          </p:cNvSpPr>
          <p:nvPr>
            <p:ph type="title"/>
          </p:nvPr>
        </p:nvSpPr>
        <p:spPr>
          <a:xfrm>
            <a:off x="396944" y="368135"/>
            <a:ext cx="8094134" cy="1555668"/>
          </a:xfrm>
        </p:spPr>
        <p:txBody>
          <a:bodyPr>
            <a:normAutofit fontScale="90000"/>
          </a:bodyPr>
          <a:lstStyle/>
          <a:p>
            <a:r>
              <a:rPr dirty="0" lang="bg-BG" smtClean="0">
                <a:latin charset="0" panose="020B0A04020102020204" pitchFamily="34" typeface="Arial Black"/>
              </a:rPr>
              <a:t>Антибиотици и </a:t>
            </a:r>
            <a:br>
              <a:rPr dirty="0" lang="bg-BG" smtClean="0">
                <a:latin charset="0" panose="020B0A04020102020204" pitchFamily="34" typeface="Arial Black"/>
              </a:rPr>
            </a:br>
            <a:r>
              <a:rPr dirty="0" lang="bg-BG" smtClean="0">
                <a:solidFill>
                  <a:schemeClr val="accent4"/>
                </a:solidFill>
                <a:latin charset="0" panose="020B0A04020102020204" pitchFamily="34" typeface="Arial Black"/>
              </a:rPr>
              <a:t>растежни хормони</a:t>
            </a:r>
            <a:br>
              <a:rPr dirty="0" lang="bg-BG" smtClean="0">
                <a:solidFill>
                  <a:schemeClr val="accent4"/>
                </a:solidFill>
                <a:latin charset="0" panose="020B0A04020102020204" pitchFamily="34" typeface="Arial Black"/>
              </a:rPr>
            </a:br>
            <a:endParaRPr dirty="0" lang="bg-BG">
              <a:solidFill>
                <a:schemeClr val="accent4"/>
              </a:solidFill>
              <a:latin charset="0" panose="020B0A04020102020204" pitchFamily="34" typeface="Arial Black"/>
            </a:endParaRPr>
          </a:p>
        </p:txBody>
      </p:sp>
      <p:sp>
        <p:nvSpPr>
          <p:cNvPr id="3" name="Text Placeholder 2"/>
          <p:cNvSpPr>
            <a:spLocks noGrp="1"/>
          </p:cNvSpPr>
          <p:nvPr>
            <p:ph idx="13" sz="quarter" type="body"/>
          </p:nvPr>
        </p:nvSpPr>
        <p:spPr>
          <a:xfrm>
            <a:off x="680066" y="4226744"/>
            <a:ext cx="8596669" cy="514248"/>
          </a:xfrm>
        </p:spPr>
        <p:txBody>
          <a:bodyPr/>
          <a:lstStyle/>
          <a:p>
            <a:pPr algn="ctr"/>
            <a:endParaRPr altLang="bg-BG" dirty="0" lang="ru-RU" smtClean="0"/>
          </a:p>
          <a:p>
            <a:pPr algn="ctr"/>
            <a:endParaRPr altLang="bg-BG" dirty="0" lang="ru-RU"/>
          </a:p>
          <a:p>
            <a:pPr algn="ctr"/>
            <a:endParaRPr altLang="bg-BG" dirty="0" lang="ru-RU" smtClean="0"/>
          </a:p>
          <a:p>
            <a:pPr algn="ctr"/>
            <a:endParaRPr altLang="bg-BG" dirty="0" lang="ru-RU"/>
          </a:p>
          <a:p>
            <a:pPr algn="ctr"/>
            <a:endParaRPr altLang="bg-BG" dirty="0" lang="ru-RU" smtClean="0"/>
          </a:p>
          <a:p>
            <a:pPr algn="ctr"/>
            <a:endParaRPr altLang="bg-BG" dirty="0" lang="ru-RU"/>
          </a:p>
          <a:p>
            <a:pPr algn="ctr"/>
            <a:endParaRPr altLang="bg-BG" dirty="0" lang="ru-RU" smtClean="0"/>
          </a:p>
          <a:p>
            <a:endParaRPr dirty="0" lang="bg-BG"/>
          </a:p>
        </p:txBody>
      </p:sp>
      <p:sp>
        <p:nvSpPr>
          <p:cNvPr id="4" name="Text Placeholder 3"/>
          <p:cNvSpPr>
            <a:spLocks noGrp="1"/>
          </p:cNvSpPr>
          <p:nvPr>
            <p:ph idx="1" type="body"/>
          </p:nvPr>
        </p:nvSpPr>
        <p:spPr>
          <a:xfrm>
            <a:off x="145676" y="1646078"/>
            <a:ext cx="9283331" cy="4457839"/>
          </a:xfrm>
        </p:spPr>
        <p:txBody>
          <a:bodyPr>
            <a:normAutofit fontScale="85000" lnSpcReduction="20000"/>
          </a:bodyPr>
          <a:lstStyle/>
          <a:p>
            <a:pPr algn="ctr"/>
            <a:r>
              <a:rPr altLang="bg-BG" dirty="0" lang="ru-RU">
                <a:solidFill>
                  <a:schemeClr val="tx1"/>
                </a:solidFill>
                <a:latin charset="0" panose="020B0A04020102020204" pitchFamily="34" typeface="Arial Black"/>
              </a:rPr>
              <a:t>Антибиотиците са силни лекарства, които се борят с бактериална инфекция </a:t>
            </a:r>
            <a:endParaRPr altLang="bg-BG" dirty="0" lang="en-GB">
              <a:solidFill>
                <a:schemeClr val="tx1"/>
              </a:solidFill>
              <a:latin charset="0" panose="020B0A04020102020204" pitchFamily="34" typeface="Arial Black"/>
            </a:endParaRPr>
          </a:p>
          <a:p>
            <a:pPr lvl="1"/>
            <a:r>
              <a:rPr altLang="bg-BG" dirty="0" lang="bg-BG" smtClean="0">
                <a:solidFill>
                  <a:schemeClr val="tx1"/>
                </a:solidFill>
                <a:latin charset="0" panose="020B0A04020102020204" pitchFamily="34" typeface="Arial Black"/>
              </a:rPr>
              <a:t>Буквален превод</a:t>
            </a:r>
            <a:endParaRPr altLang="bg-BG" dirty="0" lang="en-GB">
              <a:solidFill>
                <a:schemeClr val="tx1"/>
              </a:solidFill>
              <a:latin charset="0" panose="020B0A04020102020204" pitchFamily="34" typeface="Arial Black"/>
            </a:endParaRPr>
          </a:p>
          <a:p>
            <a:pPr lvl="2"/>
            <a:r>
              <a:rPr altLang="bg-BG" dirty="0" i="1" lang="en-GB" sz="1800">
                <a:solidFill>
                  <a:schemeClr val="tx1"/>
                </a:solidFill>
                <a:latin charset="0" panose="020B0A04020102020204" pitchFamily="34" typeface="Arial Black"/>
              </a:rPr>
              <a:t>anti</a:t>
            </a:r>
            <a:r>
              <a:rPr altLang="bg-BG" dirty="0" lang="en-GB" sz="1800">
                <a:solidFill>
                  <a:schemeClr val="tx1"/>
                </a:solidFill>
                <a:latin charset="0" panose="020B0A04020102020204" pitchFamily="34" typeface="Arial Black"/>
              </a:rPr>
              <a:t> – </a:t>
            </a:r>
            <a:r>
              <a:rPr altLang="bg-BG" dirty="0" lang="bg-BG" sz="1800">
                <a:solidFill>
                  <a:schemeClr val="tx1"/>
                </a:solidFill>
                <a:latin charset="0" panose="020B0A04020102020204" pitchFamily="34" typeface="Arial Black"/>
              </a:rPr>
              <a:t>срещу, </a:t>
            </a:r>
            <a:r>
              <a:rPr altLang="bg-BG" dirty="0" lang="bg-BG" smtClean="0" sz="1800">
                <a:solidFill>
                  <a:schemeClr val="tx1"/>
                </a:solidFill>
                <a:latin charset="0" panose="020B0A04020102020204" pitchFamily="34" typeface="Arial Black"/>
              </a:rPr>
              <a:t>против      </a:t>
            </a:r>
            <a:endParaRPr altLang="bg-BG" dirty="0" lang="en-GB" sz="1800">
              <a:solidFill>
                <a:schemeClr val="tx1"/>
              </a:solidFill>
              <a:latin charset="0" panose="020B0A04020102020204" pitchFamily="34" typeface="Arial Black"/>
            </a:endParaRPr>
          </a:p>
          <a:p>
            <a:pPr lvl="2"/>
            <a:r>
              <a:rPr altLang="bg-BG" dirty="0" i="1" lang="en-GB" sz="1800">
                <a:solidFill>
                  <a:schemeClr val="tx1"/>
                </a:solidFill>
                <a:latin charset="0" panose="020B0A04020102020204" pitchFamily="34" typeface="Arial Black"/>
              </a:rPr>
              <a:t>biotic</a:t>
            </a:r>
            <a:r>
              <a:rPr altLang="bg-BG" dirty="0" lang="en-GB" sz="1800">
                <a:solidFill>
                  <a:schemeClr val="tx1"/>
                </a:solidFill>
                <a:latin charset="0" panose="020B0A04020102020204" pitchFamily="34" typeface="Arial Black"/>
              </a:rPr>
              <a:t> – </a:t>
            </a:r>
            <a:r>
              <a:rPr altLang="bg-BG" dirty="0" lang="bg-BG" sz="1800">
                <a:solidFill>
                  <a:schemeClr val="tx1"/>
                </a:solidFill>
                <a:latin charset="0" panose="020B0A04020102020204" pitchFamily="34" typeface="Arial Black"/>
              </a:rPr>
              <a:t>живи </a:t>
            </a:r>
            <a:r>
              <a:rPr altLang="bg-BG" dirty="0" lang="bg-BG" smtClean="0" sz="1800">
                <a:solidFill>
                  <a:schemeClr val="tx1"/>
                </a:solidFill>
                <a:latin charset="0" panose="020B0A04020102020204" pitchFamily="34" typeface="Arial Black"/>
              </a:rPr>
              <a:t>същества</a:t>
            </a:r>
          </a:p>
          <a:p>
            <a:pPr lvl="2"/>
            <a:r>
              <a:rPr dirty="0" lang="bg-BG" smtClean="0" sz="2800">
                <a:solidFill>
                  <a:srgbClr val="00B050"/>
                </a:solidFill>
              </a:rPr>
              <a:t>                                                                                     </a:t>
            </a:r>
            <a:r>
              <a:rPr dirty="0" lang="bg-BG" smtClean="0" sz="2800">
                <a:solidFill>
                  <a:srgbClr val="00B050"/>
                </a:solidFill>
              </a:rPr>
              <a:t>                   </a:t>
            </a:r>
            <a:r>
              <a:rPr dirty="0" lang="bg-BG" smtClean="0" sz="2800">
                <a:solidFill>
                  <a:srgbClr val="00B050"/>
                </a:solidFill>
              </a:rPr>
              <a:t>ОТКРИТИЕТО</a:t>
            </a:r>
          </a:p>
          <a:p>
            <a:pPr>
              <a:lnSpc>
                <a:spcPct val="90000"/>
              </a:lnSpc>
            </a:pPr>
            <a:r>
              <a:rPr altLang="bg-BG" dirty="0" lang="bg-BG" sz="2000">
                <a:solidFill>
                  <a:srgbClr val="1F497D"/>
                </a:solidFill>
              </a:rPr>
              <a:t>Александър Флеминг през</a:t>
            </a:r>
            <a:r>
              <a:rPr altLang="bg-BG" dirty="0" lang="en-GB" sz="2000">
                <a:solidFill>
                  <a:srgbClr val="1F497D"/>
                </a:solidFill>
              </a:rPr>
              <a:t> 1928</a:t>
            </a:r>
            <a:r>
              <a:rPr altLang="bg-BG" dirty="0" lang="bg-BG" sz="2000">
                <a:solidFill>
                  <a:srgbClr val="1F497D"/>
                </a:solidFill>
              </a:rPr>
              <a:t>г.</a:t>
            </a:r>
            <a:endParaRPr altLang="bg-BG" dirty="0" lang="en-GB" sz="2000">
              <a:solidFill>
                <a:srgbClr val="1F497D"/>
              </a:solidFill>
            </a:endParaRPr>
          </a:p>
          <a:p>
            <a:pPr lvl="1" marL="625475">
              <a:spcAft>
                <a:spcPts val="1200"/>
              </a:spcAft>
            </a:pPr>
            <a:r>
              <a:rPr altLang="bg-BG" dirty="0" lang="bg-BG" sz="1600">
                <a:latin charset="0" panose="020B0604020202020204" pitchFamily="34" typeface="Arial"/>
              </a:rPr>
              <a:t>-</a:t>
            </a:r>
            <a:r>
              <a:rPr altLang="bg-BG" dirty="0" lang="bg-BG" sz="1600">
                <a:solidFill>
                  <a:schemeClr val="tx1"/>
                </a:solidFill>
                <a:latin charset="0" panose="020B0604020202020204" pitchFamily="34" typeface="Arial"/>
              </a:rPr>
              <a:t>Като учен той е бил изключително разпилян.</a:t>
            </a:r>
            <a:endParaRPr altLang="bg-BG" dirty="0" lang="en-GB" sz="1600">
              <a:solidFill>
                <a:schemeClr val="tx1"/>
              </a:solidFill>
              <a:latin charset="0" panose="020B0604020202020204" pitchFamily="34" typeface="Arial"/>
            </a:endParaRPr>
          </a:p>
          <a:p>
            <a:pPr lvl="1" marL="625475">
              <a:spcAft>
                <a:spcPts val="1200"/>
              </a:spcAft>
            </a:pPr>
            <a:r>
              <a:rPr altLang="bg-BG" dirty="0" lang="bg-BG" sz="1600">
                <a:solidFill>
                  <a:schemeClr val="tx1"/>
                </a:solidFill>
                <a:latin charset="0" panose="020B0604020202020204" pitchFamily="34" typeface="Arial"/>
              </a:rPr>
              <a:t>-Когато веднъж се върнал от почивка, той заварил мухъл в стъклениците с бактерията</a:t>
            </a:r>
            <a:r>
              <a:rPr altLang="bg-BG" dirty="0" i="1" lang="bg-BG" sz="1600">
                <a:solidFill>
                  <a:schemeClr val="tx1"/>
                </a:solidFill>
                <a:latin charset="0" panose="020B0604020202020204" pitchFamily="34" typeface="Arial"/>
              </a:rPr>
              <a:t> </a:t>
            </a:r>
            <a:r>
              <a:rPr altLang="bg-BG" dirty="0" i="1" lang="en-GB" sz="1600">
                <a:solidFill>
                  <a:schemeClr val="tx1"/>
                </a:solidFill>
                <a:latin charset="0" panose="020B0604020202020204" pitchFamily="34" typeface="Arial"/>
              </a:rPr>
              <a:t>Staphylococcus</a:t>
            </a:r>
            <a:endParaRPr altLang="bg-BG" dirty="0" lang="en-GB" sz="1600">
              <a:solidFill>
                <a:schemeClr val="tx1"/>
              </a:solidFill>
              <a:latin charset="0" panose="020B0604020202020204" pitchFamily="34" typeface="Arial"/>
            </a:endParaRPr>
          </a:p>
          <a:p>
            <a:pPr lvl="1" marL="625475">
              <a:spcAft>
                <a:spcPts val="1200"/>
              </a:spcAft>
            </a:pPr>
            <a:r>
              <a:rPr altLang="bg-BG" dirty="0" lang="bg-BG" sz="1600">
                <a:solidFill>
                  <a:schemeClr val="tx1"/>
                </a:solidFill>
                <a:latin charset="0" panose="020B0604020202020204" pitchFamily="34" typeface="Arial"/>
              </a:rPr>
              <a:t>-Забелязал, че бактерията</a:t>
            </a:r>
            <a:r>
              <a:rPr altLang="bg-BG" dirty="0" lang="en-GB" sz="1600">
                <a:solidFill>
                  <a:schemeClr val="tx1"/>
                </a:solidFill>
                <a:latin charset="0" panose="020B0604020202020204" pitchFamily="34" typeface="Arial"/>
              </a:rPr>
              <a:t> </a:t>
            </a:r>
            <a:r>
              <a:rPr altLang="bg-BG" dirty="0" i="1" lang="en-GB" sz="1600">
                <a:solidFill>
                  <a:schemeClr val="tx1"/>
                </a:solidFill>
                <a:latin charset="0" panose="020B0604020202020204" pitchFamily="34" typeface="Arial"/>
              </a:rPr>
              <a:t>Staphylococcus</a:t>
            </a:r>
            <a:r>
              <a:rPr altLang="bg-BG" dirty="0" lang="en-GB" sz="1600">
                <a:solidFill>
                  <a:schemeClr val="tx1"/>
                </a:solidFill>
                <a:latin charset="0" panose="020B0604020202020204" pitchFamily="34" typeface="Arial"/>
              </a:rPr>
              <a:t> </a:t>
            </a:r>
            <a:r>
              <a:rPr altLang="bg-BG" dirty="0" lang="bg-BG" sz="1600">
                <a:solidFill>
                  <a:schemeClr val="tx1"/>
                </a:solidFill>
                <a:latin charset="0" panose="020B0604020202020204" pitchFamily="34" typeface="Arial"/>
              </a:rPr>
              <a:t>не се разпространила по участъците, където вече имало мухъл.</a:t>
            </a:r>
            <a:endParaRPr altLang="bg-BG" dirty="0" lang="en-GB" sz="1600">
              <a:solidFill>
                <a:schemeClr val="tx1"/>
              </a:solidFill>
              <a:latin charset="0" panose="020B0604020202020204" pitchFamily="34" typeface="Arial"/>
            </a:endParaRPr>
          </a:p>
          <a:p>
            <a:pPr lvl="1" marL="625475">
              <a:spcAft>
                <a:spcPts val="1200"/>
              </a:spcAft>
            </a:pPr>
            <a:r>
              <a:rPr altLang="bg-BG" dirty="0" lang="bg-BG" sz="1600">
                <a:solidFill>
                  <a:schemeClr val="tx1"/>
                </a:solidFill>
                <a:latin charset="0" panose="020B0604020202020204" pitchFamily="34" typeface="Arial"/>
              </a:rPr>
              <a:t>-Мухъла пречел на бактерията да се разпространява</a:t>
            </a:r>
            <a:endParaRPr altLang="bg-BG" dirty="0" lang="bg-BG" smtClean="0" sz="1800">
              <a:solidFill>
                <a:schemeClr val="tx1"/>
              </a:solidFill>
              <a:latin charset="0" panose="020B0A04020102020204" pitchFamily="34" typeface="Arial Black"/>
            </a:endParaRPr>
          </a:p>
          <a:p>
            <a:pPr lvl="2"/>
            <a:endParaRPr altLang="bg-BG" dirty="0" lang="en-GB" sz="1800">
              <a:solidFill>
                <a:schemeClr val="tx1"/>
              </a:solidFill>
              <a:latin charset="0" panose="020B0A04020102020204" pitchFamily="34" typeface="Arial Black"/>
            </a:endParaRPr>
          </a:p>
          <a:p>
            <a:endParaRPr dirty="0" lang="bg-BG"/>
          </a:p>
        </p:txBody>
      </p:sp>
      <p:pic>
        <p:nvPicPr>
          <p:cNvPr descr="antibiotics" id="5" name="Picture 4"/>
          <p:cNvPicPr>
            <a:picLocks noChangeArrowheads="1" noChangeAspect="1"/>
          </p:cNvPicPr>
          <p:nvPr/>
        </p:nvPicPr>
        <p:blipFill>
          <a:blip cstate="print" r:embed="rId2">
            <a:extLst>
              <a:ext uri="{28A0092B-C50C-407E-A947-70E740481C1C}">
                <a14:useLocalDpi xmlns:a14="http://schemas.microsoft.com/office/drawing/2010/main" val="0"/>
              </a:ext>
            </a:extLst>
          </a:blip>
          <a:srcRect/>
          <a:stretch>
            <a:fillRect/>
          </a:stretch>
        </p:blipFill>
        <p:spPr bwMode="auto">
          <a:xfrm>
            <a:off x="6332187" y="564779"/>
            <a:ext cx="1466900" cy="88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descr="Image:Faroe stamp 079 europe (fleming).jpg" id="6" name="Picture 12">
            <a:hlinkClick r:id="rId3"/>
          </p:cNvPr>
          <p:cNvPicPr>
            <a:picLocks noChangeArrowheads="1" noChangeAspect="1"/>
          </p:cNvPicPr>
          <p:nvPr/>
        </p:nvPicPr>
        <p:blipFill>
          <a:blip r:embed="rId4">
            <a:extLst>
              <a:ext uri="{28A0092B-C50C-407E-A947-70E740481C1C}">
                <a14:useLocalDpi xmlns:a14="http://schemas.microsoft.com/office/drawing/2010/main" val="0"/>
              </a:ext>
            </a:extLst>
          </a:blip>
          <a:srcRect b="-82" r="96"/>
          <a:stretch>
            <a:fillRect/>
          </a:stretch>
        </p:blipFill>
        <p:spPr bwMode="auto">
          <a:xfrm>
            <a:off x="4847772" y="2519667"/>
            <a:ext cx="1367846" cy="160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9381656"/>
      </p:ext>
    </p:extLst>
  </p:cSld>
  <p:clrMapOvr>
    <a:masterClrMapping/>
  </p:clrMapOvr>
  <p:timing>
    <p:tnLst>
      <p:par>
        <p:cTn dur="indefinite" id="1" nodeType="tmRoot" restart="never"/>
      </p:par>
    </p:tnLst>
  </p:timing>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lang="bg-BG" smtClean="0"/>
              <a:t>Как действат антибиотиците?</a:t>
            </a:r>
            <a:endParaRPr dirty="0" lang="bg-BG"/>
          </a:p>
        </p:txBody>
      </p:sp>
      <p:sp>
        <p:nvSpPr>
          <p:cNvPr id="3" name="Rectangle 2"/>
          <p:cNvSpPr/>
          <p:nvPr/>
        </p:nvSpPr>
        <p:spPr>
          <a:xfrm>
            <a:off x="677333" y="1760741"/>
            <a:ext cx="6732869" cy="4001095"/>
          </a:xfrm>
          <a:prstGeom prst="rect">
            <a:avLst/>
          </a:prstGeom>
        </p:spPr>
        <p:txBody>
          <a:bodyPr wrap="square">
            <a:spAutoFit/>
          </a:bodyPr>
          <a:lstStyle/>
          <a:p>
            <a:pPr>
              <a:lnSpc>
                <a:spcPct val="80000"/>
              </a:lnSpc>
              <a:spcAft>
                <a:spcPct val="20000"/>
              </a:spcAft>
            </a:pPr>
            <a:r>
              <a:rPr altLang="bg-BG" dirty="0" lang="en-GB">
                <a:solidFill>
                  <a:srgbClr val="1F497D"/>
                </a:solidFill>
                <a:latin charset="0" panose="020B0604020202020204" pitchFamily="34" typeface="Arial"/>
              </a:rPr>
              <a:t>A</a:t>
            </a:r>
            <a:r>
              <a:rPr altLang="bg-BG" dirty="0" lang="bg-BG">
                <a:solidFill>
                  <a:srgbClr val="1F497D"/>
                </a:solidFill>
                <a:latin charset="0" panose="020B0604020202020204" pitchFamily="34" typeface="Arial"/>
              </a:rPr>
              <a:t>нтибиотиците могат да бъдат следните типове:</a:t>
            </a:r>
            <a:endParaRPr altLang="bg-BG" dirty="0" lang="en-GB">
              <a:solidFill>
                <a:srgbClr val="1F497D"/>
              </a:solidFill>
              <a:latin charset="0" panose="020B0604020202020204" pitchFamily="34" typeface="Arial"/>
            </a:endParaRPr>
          </a:p>
          <a:p>
            <a:pPr>
              <a:lnSpc>
                <a:spcPct val="80000"/>
              </a:lnSpc>
              <a:spcAft>
                <a:spcPct val="20000"/>
              </a:spcAft>
            </a:pPr>
            <a:r>
              <a:rPr altLang="bg-BG" dirty="0" lang="bg-BG" smtClean="0" sz="1600"/>
              <a:t>Широкоспектърни</a:t>
            </a:r>
            <a:endParaRPr altLang="bg-BG" dirty="0" lang="en-GB" smtClean="0" sz="1600"/>
          </a:p>
          <a:p>
            <a:pPr lvl="1">
              <a:lnSpc>
                <a:spcPct val="80000"/>
              </a:lnSpc>
              <a:spcAft>
                <a:spcPct val="20000"/>
              </a:spcAft>
            </a:pPr>
            <a:r>
              <a:rPr altLang="bg-BG" dirty="0" lang="bg-BG" smtClean="0" sz="1400">
                <a:latin charset="0" panose="020B0604020202020204" pitchFamily="34" typeface="Arial"/>
              </a:rPr>
              <a:t>Убиват широк спектър от бактерии, напр. пеницилин</a:t>
            </a:r>
            <a:endParaRPr altLang="bg-BG" dirty="0" lang="en-GB" smtClean="0" sz="1400">
              <a:latin charset="0" panose="020B0604020202020204" pitchFamily="34" typeface="Arial"/>
            </a:endParaRPr>
          </a:p>
          <a:p>
            <a:pPr>
              <a:lnSpc>
                <a:spcPct val="80000"/>
              </a:lnSpc>
              <a:spcAft>
                <a:spcPct val="20000"/>
              </a:spcAft>
            </a:pPr>
            <a:r>
              <a:rPr altLang="bg-BG" dirty="0" lang="bg-BG" smtClean="0" sz="1600"/>
              <a:t>Тесноспектърни</a:t>
            </a:r>
            <a:endParaRPr altLang="bg-BG" dirty="0" lang="en-GB" smtClean="0" sz="1600"/>
          </a:p>
          <a:p>
            <a:pPr lvl="1">
              <a:lnSpc>
                <a:spcPct val="80000"/>
              </a:lnSpc>
              <a:spcAft>
                <a:spcPct val="20000"/>
              </a:spcAft>
            </a:pPr>
            <a:r>
              <a:rPr altLang="bg-BG" dirty="0" lang="bg-BG" smtClean="0" sz="1400">
                <a:latin charset="0" panose="020B0604020202020204" pitchFamily="34" typeface="Arial"/>
              </a:rPr>
              <a:t>Убиват специфичен тип или група бактерии, напр. изониацид</a:t>
            </a:r>
            <a:r>
              <a:rPr altLang="bg-BG" dirty="0" lang="en-GB" smtClean="0" sz="1400">
                <a:latin charset="0" panose="020B0604020202020204" pitchFamily="34" typeface="Arial"/>
              </a:rPr>
              <a:t> </a:t>
            </a:r>
            <a:r>
              <a:rPr altLang="bg-BG" dirty="0" lang="en-GB" smtClean="0" sz="1200">
                <a:latin charset="0" panose="020B0604020202020204" pitchFamily="34" typeface="Arial"/>
              </a:rPr>
              <a:t> </a:t>
            </a:r>
            <a:r>
              <a:rPr altLang="bg-BG" dirty="0" lang="en-GB" smtClean="0" sz="1200" u="sng">
                <a:latin charset="0" panose="020B0604020202020204" pitchFamily="34" typeface="Arial"/>
              </a:rPr>
              <a:t> </a:t>
            </a:r>
          </a:p>
          <a:p>
            <a:pPr>
              <a:lnSpc>
                <a:spcPct val="80000"/>
              </a:lnSpc>
              <a:spcAft>
                <a:spcPct val="20000"/>
              </a:spcAft>
            </a:pPr>
            <a:r>
              <a:rPr altLang="bg-BG" dirty="0" lang="en-GB">
                <a:solidFill>
                  <a:srgbClr val="1F497D"/>
                </a:solidFill>
                <a:latin charset="0" panose="020B0604020202020204" pitchFamily="34" typeface="Arial"/>
              </a:rPr>
              <a:t>A</a:t>
            </a:r>
            <a:r>
              <a:rPr altLang="bg-BG" dirty="0" lang="bg-BG">
                <a:solidFill>
                  <a:srgbClr val="1F497D"/>
                </a:solidFill>
                <a:latin charset="0" panose="020B0604020202020204" pitchFamily="34" typeface="Arial"/>
              </a:rPr>
              <a:t>нтибиотиците действат по един от следните два начина:</a:t>
            </a:r>
            <a:endParaRPr altLang="bg-BG" dirty="0" lang="en-GB">
              <a:solidFill>
                <a:srgbClr val="1F497D"/>
              </a:solidFill>
              <a:latin charset="0" panose="020B0604020202020204" pitchFamily="34" typeface="Arial"/>
            </a:endParaRPr>
          </a:p>
          <a:p>
            <a:pPr>
              <a:lnSpc>
                <a:spcPct val="80000"/>
              </a:lnSpc>
              <a:spcAft>
                <a:spcPct val="20000"/>
              </a:spcAft>
            </a:pPr>
            <a:r>
              <a:rPr altLang="bg-BG" dirty="0" lang="bg-BG" smtClean="0" sz="1600"/>
              <a:t>Бактериален</a:t>
            </a:r>
            <a:endParaRPr altLang="bg-BG" dirty="0" lang="en-GB" smtClean="0" sz="1600"/>
          </a:p>
          <a:p>
            <a:pPr lvl="1">
              <a:lnSpc>
                <a:spcPct val="80000"/>
              </a:lnSpc>
              <a:spcAft>
                <a:spcPct val="20000"/>
              </a:spcAft>
            </a:pPr>
            <a:r>
              <a:rPr altLang="bg-BG" dirty="0" lang="bg-BG" smtClean="0" sz="1400">
                <a:latin charset="0" panose="020B0604020202020204" pitchFamily="34" typeface="Arial"/>
              </a:rPr>
              <a:t>Убива самата бактерия</a:t>
            </a:r>
            <a:endParaRPr altLang="bg-BG" dirty="0" lang="en-GB" smtClean="0" sz="1400">
              <a:latin charset="0" panose="020B0604020202020204" pitchFamily="34" typeface="Arial"/>
            </a:endParaRPr>
          </a:p>
          <a:p>
            <a:pPr>
              <a:lnSpc>
                <a:spcPct val="80000"/>
              </a:lnSpc>
              <a:spcAft>
                <a:spcPct val="20000"/>
              </a:spcAft>
            </a:pPr>
            <a:r>
              <a:rPr altLang="bg-BG" dirty="0" lang="bg-BG" smtClean="0" sz="1600"/>
              <a:t>бактериостатичен</a:t>
            </a:r>
            <a:endParaRPr altLang="bg-BG" dirty="0" lang="en-GB" smtClean="0" sz="1600"/>
          </a:p>
          <a:p>
            <a:pPr lvl="1">
              <a:lnSpc>
                <a:spcPct val="80000"/>
              </a:lnSpc>
              <a:spcAft>
                <a:spcPct val="20000"/>
              </a:spcAft>
            </a:pPr>
            <a:r>
              <a:rPr dirty="0" lang="ru-RU" smtClean="0" sz="1400">
                <a:latin charset="0" panose="02020603050405020304" pitchFamily="18" typeface="Times New Roman"/>
                <a:cs charset="0" panose="02020603050405020304" pitchFamily="18" typeface="Times New Roman"/>
              </a:rPr>
              <a:t>Въздействието </a:t>
            </a:r>
            <a:r>
              <a:rPr dirty="0" lang="ru-RU" sz="1400">
                <a:latin charset="0" panose="02020603050405020304" pitchFamily="18" typeface="Times New Roman"/>
                <a:cs charset="0" panose="02020603050405020304" pitchFamily="18" typeface="Times New Roman"/>
              </a:rPr>
              <a:t>върху човешкия организъм Способността на антибиотиците да се борят с инфекциозните заболявания отслабва при честата им употреба. Именно поради това лекарите не бързат да назначават подобни препарати без сериозни причини. Ако антибиотиците се употребяват непрекъснато заедно с месото, то те губят своята ефективност. Мнозина не разбират защо изведнъж е толкова сложно да излекуват ангина или бронхит по предишен начин. Налага се да се използват все по-силни препарати.</a:t>
            </a:r>
            <a:br>
              <a:rPr dirty="0" lang="ru-RU" sz="1400">
                <a:latin charset="0" panose="02020603050405020304" pitchFamily="18" typeface="Times New Roman"/>
                <a:cs charset="0" panose="02020603050405020304" pitchFamily="18" typeface="Times New Roman"/>
              </a:rPr>
            </a:br>
            <a:r>
              <a:rPr dirty="0" lang="ru-RU" sz="1400">
                <a:latin charset="0" panose="02020603050405020304" pitchFamily="18" typeface="Times New Roman"/>
                <a:cs charset="0" panose="02020603050405020304" pitchFamily="18" typeface="Times New Roman"/>
              </a:rPr>
              <a:t>Друг страничен ефект от прилагането на антибиотиците са алергичните </a:t>
            </a:r>
            <a:r>
              <a:rPr dirty="0" lang="ru-RU" smtClean="0" sz="1400">
                <a:latin charset="0" panose="02020603050405020304" pitchFamily="18" typeface="Times New Roman"/>
                <a:cs charset="0" panose="02020603050405020304" pitchFamily="18" typeface="Times New Roman"/>
              </a:rPr>
              <a:t>реакции, дерматит </a:t>
            </a:r>
            <a:r>
              <a:rPr dirty="0" lang="ru-RU" sz="1400">
                <a:latin charset="0" panose="02020603050405020304" pitchFamily="18" typeface="Times New Roman"/>
                <a:cs charset="0" panose="02020603050405020304" pitchFamily="18" typeface="Times New Roman"/>
              </a:rPr>
              <a:t>и дори отоци. При децата антибиотиците в месото може да понижат имунитета им</a:t>
            </a:r>
            <a:endParaRPr altLang="bg-BG" dirty="0" lang="en-GB" smtClean="0" sz="1400">
              <a:latin charset="0" panose="020B0604020202020204" pitchFamily="34" typeface="Arial"/>
            </a:endParaRPr>
          </a:p>
        </p:txBody>
      </p:sp>
      <p:pic>
        <p:nvPicPr>
          <p:cNvPr descr="Image:Penicillium.jpg" id="4" name="Picture 5">
            <a:hlinkClick r:id="rId2"/>
          </p:cNvPr>
          <p:cNvPicPr>
            <a:picLocks noChangeArrowheads="1" noChangeAspect="1"/>
          </p:cNvPicPr>
          <p:nvPr/>
        </p:nvPicPr>
        <p:blipFill>
          <a:blip r:embed="rId3">
            <a:lum bright="6000" contrast="-6000"/>
            <a:extLst>
              <a:ext uri="{28A0092B-C50C-407E-A947-70E740481C1C}">
                <a14:useLocalDpi xmlns:a14="http://schemas.microsoft.com/office/drawing/2010/main" val="0"/>
              </a:ext>
            </a:extLst>
          </a:blip>
          <a:stretch>
            <a:fillRect/>
          </a:stretch>
        </p:blipFill>
        <p:spPr bwMode="auto">
          <a:xfrm>
            <a:off x="7679956" y="1046885"/>
            <a:ext cx="1974683" cy="26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44023"/>
      </p:ext>
    </p:extLst>
  </p:cSld>
  <p:clrMapOvr>
    <a:masterClrMapping/>
  </p:clrMapOvr>
  <p:timing>
    <p:tnLst>
      <p:par>
        <p:cTn dur="indefinite" id="1" nodeType="tmRoot" restart="never"/>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61257"/>
            <a:ext cx="9072308" cy="6080166"/>
          </a:xfrm>
        </p:spPr>
        <p:txBody>
          <a:bodyPr>
            <a:normAutofit fontScale="90000"/>
          </a:bodyPr>
          <a:lstStyle/>
          <a:p>
            <a:r>
              <a:rPr lang="ru-RU" sz="2200" dirty="0"/>
              <a:t>Антибиотиците – в кои храни са най-много и как да се </a:t>
            </a:r>
            <a:r>
              <a:rPr lang="ru-RU" sz="2200" dirty="0" smtClean="0"/>
              <a:t>предпазим?</a:t>
            </a:r>
            <a:r>
              <a:rPr lang="ru-RU" dirty="0"/>
              <a:t/>
            </a:r>
            <a:br>
              <a:rPr lang="ru-RU" dirty="0"/>
            </a:br>
            <a:r>
              <a:rPr lang="ru-RU" sz="2000" dirty="0" smtClean="0">
                <a:solidFill>
                  <a:srgbClr val="00B0F0"/>
                </a:solidFill>
              </a:rPr>
              <a:t>- мляко: </a:t>
            </a:r>
            <a:r>
              <a:rPr lang="ru-RU" sz="1600" dirty="0" smtClean="0">
                <a:solidFill>
                  <a:schemeClr val="tx1"/>
                </a:solidFill>
                <a:latin typeface="Times New Roman" panose="02020603050405020304" pitchFamily="18" charset="0"/>
                <a:cs typeface="Times New Roman" panose="02020603050405020304" pitchFamily="18" charset="0"/>
              </a:rPr>
              <a:t>Пастьоризацията </a:t>
            </a:r>
            <a:r>
              <a:rPr lang="ru-RU" sz="1600" dirty="0">
                <a:solidFill>
                  <a:schemeClr val="tx1"/>
                </a:solidFill>
                <a:latin typeface="Times New Roman" panose="02020603050405020304" pitchFamily="18" charset="0"/>
                <a:cs typeface="Times New Roman" panose="02020603050405020304" pitchFamily="18" charset="0"/>
              </a:rPr>
              <a:t>и стерилизацията убиват около 20% от съдържащите се в млякото антибиотици. Почти пълното разрушаване на препаратите в млякото е възможно единствено след 30-минутно варене при температура 120 градуса. Но какво остава в него след това? В млякото антибиотиците попадат след прилагането на различни препарати и ваксини при кравите, а при заболяване от мастит разтворите от антибиотици се въвеждат непосредствено в поразените участъци на млечните жлези. Отрасловите норми изискват да не се пуска в мрежата млякото на наскоро ваксинирани крави, но със сигурност не всички спазват тези предписания</a:t>
            </a:r>
            <a:r>
              <a:rPr lang="ru-RU" sz="1600" dirty="0" smtClean="0">
                <a:solidFill>
                  <a:schemeClr val="tx1"/>
                </a:solidFill>
                <a:latin typeface="Times New Roman" panose="02020603050405020304" pitchFamily="18" charset="0"/>
                <a:cs typeface="Times New Roman" panose="02020603050405020304" pitchFamily="18" charset="0"/>
              </a:rPr>
              <a:t>.</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2000" dirty="0" smtClean="0">
                <a:solidFill>
                  <a:srgbClr val="0070C0"/>
                </a:solidFill>
              </a:rPr>
              <a:t>- месо</a:t>
            </a:r>
            <a:r>
              <a:rPr lang="ru-RU" sz="1200" dirty="0" smtClean="0">
                <a:solidFill>
                  <a:srgbClr val="0070C0"/>
                </a:solidFill>
              </a:rPr>
              <a:t>: </a:t>
            </a:r>
            <a:r>
              <a:rPr lang="ru-RU" sz="1600" dirty="0">
                <a:solidFill>
                  <a:schemeClr val="tx1"/>
                </a:solidFill>
                <a:latin typeface="Times New Roman" panose="02020603050405020304" pitchFamily="18" charset="0"/>
                <a:cs typeface="Times New Roman" panose="02020603050405020304" pitchFamily="18" charset="0"/>
              </a:rPr>
              <a:t>Варенето на говеждото и свинското на парчета с маса до 2 кг в продължение на 3 часа в открити съдове при достигането на температура вътре в месото до 80 градуса по Целзий и задушаването на пилешкото в продължение на час може да намали количеството антибиотици с 90%. В процеса на варене се разрушават 20% от препаратите, а около 70% отиват в бульона. При производството на колбаси съдържанието на антибиотиците не пада под 90% от изходното положение в каймата. В готовото изделие остават 93% от изходното количество от препарата</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По-зле стоят нещата с препаратите в птицевъдството: количеството лечебни и хранителни антибиотици за профилактика и стимулиране на растежа превишава допустимите норми в пъти. Отглеждането на кокошки в началото на миналия век е отнемало 122 дни и е изисквало 20 кг храна, днес с 4 кг храна кокошката пораства за 42 дни. Птиците днес растат по-интензивно, боледуват по-рядко и се хранят по-малко.</a:t>
            </a:r>
            <a:br>
              <a:rPr lang="ru-RU" sz="16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rPr>
              <a:t/>
            </a:r>
            <a:br>
              <a:rPr lang="ru-RU" sz="1200" dirty="0">
                <a:solidFill>
                  <a:schemeClr val="tx1"/>
                </a:solidFill>
              </a:rPr>
            </a:br>
            <a:r>
              <a:rPr lang="ru-RU" sz="1300" dirty="0" smtClean="0">
                <a:solidFill>
                  <a:schemeClr val="tx1"/>
                </a:solidFill>
                <a:latin typeface="Times New Roman" panose="02020603050405020304" pitchFamily="18" charset="0"/>
                <a:cs typeface="Times New Roman" panose="02020603050405020304" pitchFamily="18" charset="0"/>
              </a:rPr>
              <a:t>В много храни и  </a:t>
            </a:r>
            <a:r>
              <a:rPr lang="ru-RU" sz="1300" dirty="0">
                <a:solidFill>
                  <a:schemeClr val="tx1"/>
                </a:solidFill>
                <a:latin typeface="Times New Roman" panose="02020603050405020304" pitchFamily="18" charset="0"/>
                <a:cs typeface="Times New Roman" panose="02020603050405020304" pitchFamily="18" charset="0"/>
              </a:rPr>
              <a:t>изделия има </a:t>
            </a:r>
            <a:r>
              <a:rPr lang="ru-RU" sz="1300" dirty="0" smtClean="0">
                <a:solidFill>
                  <a:schemeClr val="tx1"/>
                </a:solidFill>
                <a:latin typeface="Times New Roman" panose="02020603050405020304" pitchFamily="18" charset="0"/>
                <a:cs typeface="Times New Roman" panose="02020603050405020304" pitchFamily="18" charset="0"/>
              </a:rPr>
              <a:t>много </a:t>
            </a:r>
            <a:r>
              <a:rPr lang="ru-RU" sz="1300" dirty="0">
                <a:solidFill>
                  <a:schemeClr val="tx1"/>
                </a:solidFill>
                <a:latin typeface="Times New Roman" panose="02020603050405020304" pitchFamily="18" charset="0"/>
                <a:cs typeface="Times New Roman" panose="02020603050405020304" pitchFamily="18" charset="0"/>
              </a:rPr>
              <a:t>антибиотици и хормони </a:t>
            </a:r>
            <a:r>
              <a:rPr lang="ru-RU" sz="1300" dirty="0" smtClean="0">
                <a:solidFill>
                  <a:schemeClr val="tx1"/>
                </a:solidFill>
                <a:latin typeface="Times New Roman" panose="02020603050405020304" pitchFamily="18" charset="0"/>
                <a:cs typeface="Times New Roman" panose="02020603050405020304" pitchFamily="18" charset="0"/>
              </a:rPr>
              <a:t> Най-високо </a:t>
            </a:r>
            <a:r>
              <a:rPr lang="ru-RU" sz="1300" dirty="0">
                <a:solidFill>
                  <a:schemeClr val="tx1"/>
                </a:solidFill>
                <a:latin typeface="Times New Roman" panose="02020603050405020304" pitchFamily="18" charset="0"/>
                <a:cs typeface="Times New Roman" panose="02020603050405020304" pitchFamily="18" charset="0"/>
              </a:rPr>
              <a:t>съдържание на антибиотици има в месото на птиците. Свинското съдържа по-малко препарати, а говеждото се смята за най-безопасното месо. Термичната обработка може да разруши структурата на антибиотиците, но месото трябва да се вари не по-малко от два часа. При птиците първият бульон трябва да се изхвърли. При купуването на месни продукти трябва да обръщате внимание на срока на годност - ако е прекалено голям, то месото най-вероятно съдържа антибиотици.</a:t>
            </a:r>
            <a:br>
              <a:rPr lang="ru-RU" sz="1300" dirty="0">
                <a:solidFill>
                  <a:schemeClr val="tx1"/>
                </a:solidFill>
                <a:latin typeface="Times New Roman" panose="02020603050405020304" pitchFamily="18" charset="0"/>
                <a:cs typeface="Times New Roman" panose="02020603050405020304" pitchFamily="18" charset="0"/>
              </a:rPr>
            </a:br>
            <a:r>
              <a:rPr lang="ru-RU" sz="1400" dirty="0"/>
              <a:t/>
            </a:r>
            <a:br>
              <a:rPr lang="ru-RU" sz="1400" dirty="0"/>
            </a:br>
            <a:r>
              <a:rPr lang="ru-RU" sz="2000" dirty="0"/>
              <a:t/>
            </a:r>
            <a:br>
              <a:rPr lang="ru-RU" sz="2000" dirty="0"/>
            </a:br>
            <a:endParaRPr lang="bg-BG" sz="2000" dirty="0"/>
          </a:p>
        </p:txBody>
      </p:sp>
    </p:spTree>
    <p:extLst>
      <p:ext uri="{BB962C8B-B14F-4D97-AF65-F5344CB8AC3E}">
        <p14:creationId xmlns:p14="http://schemas.microsoft.com/office/powerpoint/2010/main" val="2443515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081" y="217714"/>
            <a:ext cx="8609171" cy="6551221"/>
          </a:xfrm>
        </p:spPr>
        <p:txBody>
          <a:bodyPr>
            <a:normAutofit fontScale="90000"/>
          </a:bodyPr>
          <a:lstStyle/>
          <a:p>
            <a:r>
              <a:rPr lang="bg-BG" dirty="0" smtClean="0"/>
              <a:t>Растежни хормони</a:t>
            </a:r>
            <a:br>
              <a:rPr lang="bg-BG" dirty="0" smtClean="0"/>
            </a:br>
            <a:r>
              <a:rPr lang="ru-RU" sz="1600" b="1" dirty="0">
                <a:solidFill>
                  <a:schemeClr val="tx2"/>
                </a:solidFill>
              </a:rPr>
              <a:t>Растежният хормон</a:t>
            </a:r>
            <a:r>
              <a:rPr lang="ru-RU" sz="1600" dirty="0">
                <a:solidFill>
                  <a:schemeClr val="tx2"/>
                </a:solidFill>
              </a:rPr>
              <a:t> е </a:t>
            </a:r>
            <a:r>
              <a:rPr lang="ru-RU" sz="1600" b="1" dirty="0">
                <a:solidFill>
                  <a:schemeClr val="tx2"/>
                </a:solidFill>
              </a:rPr>
              <a:t>основен фактор за осъществяване на растежа при децата и метаболизма при възрастните</a:t>
            </a:r>
            <a:r>
              <a:rPr lang="ru-RU" sz="1600" dirty="0">
                <a:solidFill>
                  <a:schemeClr val="tx2"/>
                </a:solidFill>
              </a:rPr>
              <a:t>. Произвежда се в </a:t>
            </a:r>
            <a:r>
              <a:rPr lang="ru-RU" sz="1600" b="1" dirty="0">
                <a:solidFill>
                  <a:schemeClr val="tx2"/>
                </a:solidFill>
              </a:rPr>
              <a:t>хипофизната жлеза</a:t>
            </a:r>
            <a:r>
              <a:rPr lang="ru-RU" sz="1600" dirty="0">
                <a:solidFill>
                  <a:schemeClr val="tx2"/>
                </a:solidFill>
              </a:rPr>
              <a:t>, и се регулира от </a:t>
            </a:r>
            <a:r>
              <a:rPr lang="ru-RU" sz="1600" b="1" dirty="0">
                <a:solidFill>
                  <a:schemeClr val="tx2"/>
                </a:solidFill>
              </a:rPr>
              <a:t>хипоталамуса</a:t>
            </a:r>
            <a:r>
              <a:rPr lang="ru-RU" sz="1600" dirty="0">
                <a:solidFill>
                  <a:schemeClr val="tx2"/>
                </a:solidFill>
              </a:rPr>
              <a:t>. Освобождава се в отговор на физическо натоварване, стрес, дълбок сън, понижено ниво на кръвната захар и стимул от различни хормони – </a:t>
            </a:r>
            <a:r>
              <a:rPr lang="ru-RU" sz="1600" dirty="0">
                <a:solidFill>
                  <a:schemeClr val="tx2"/>
                </a:solidFill>
                <a:hlinkClick r:id="rId2"/>
              </a:rPr>
              <a:t>глюкагон</a:t>
            </a:r>
            <a:r>
              <a:rPr lang="ru-RU" sz="1600" dirty="0">
                <a:solidFill>
                  <a:schemeClr val="tx2"/>
                </a:solidFill>
              </a:rPr>
              <a:t>, </a:t>
            </a:r>
            <a:r>
              <a:rPr lang="ru-RU" sz="1600" dirty="0">
                <a:solidFill>
                  <a:schemeClr val="tx2"/>
                </a:solidFill>
                <a:hlinkClick r:id="rId3"/>
              </a:rPr>
              <a:t>инсулин</a:t>
            </a:r>
            <a:r>
              <a:rPr lang="ru-RU" sz="1600" dirty="0">
                <a:solidFill>
                  <a:schemeClr val="tx2"/>
                </a:solidFill>
              </a:rPr>
              <a:t>, </a:t>
            </a:r>
            <a:r>
              <a:rPr lang="ru-RU" sz="1600" dirty="0">
                <a:solidFill>
                  <a:schemeClr val="tx2"/>
                </a:solidFill>
                <a:hlinkClick r:id="rId4"/>
              </a:rPr>
              <a:t>щитовидни хормони</a:t>
            </a:r>
            <a:r>
              <a:rPr lang="ru-RU" sz="1600" dirty="0">
                <a:solidFill>
                  <a:schemeClr val="tx2"/>
                </a:solidFill>
              </a:rPr>
              <a:t>, естроген, </a:t>
            </a:r>
            <a:r>
              <a:rPr lang="ru-RU" sz="1600" dirty="0">
                <a:solidFill>
                  <a:schemeClr val="tx2"/>
                </a:solidFill>
                <a:hlinkClick r:id="rId5"/>
              </a:rPr>
              <a:t>тестостерон</a:t>
            </a:r>
            <a:r>
              <a:rPr lang="ru-RU" sz="1600" dirty="0">
                <a:solidFill>
                  <a:schemeClr val="tx2"/>
                </a:solidFill>
              </a:rPr>
              <a:t> и вазопресин</a:t>
            </a:r>
            <a:r>
              <a:rPr lang="ru-RU" sz="1600" dirty="0" smtClean="0">
                <a:solidFill>
                  <a:schemeClr val="tx2"/>
                </a:solidFill>
              </a:rPr>
              <a:t>.</a:t>
            </a:r>
            <a:r>
              <a:rPr lang="en-US" sz="1600" dirty="0" smtClean="0">
                <a:solidFill>
                  <a:schemeClr val="tx2"/>
                </a:solidFill>
              </a:rPr>
              <a:t/>
            </a:r>
            <a:br>
              <a:rPr lang="en-US" sz="1600" dirty="0" smtClean="0">
                <a:solidFill>
                  <a:schemeClr val="tx2"/>
                </a:solidFill>
              </a:rPr>
            </a:br>
            <a:r>
              <a:rPr lang="ru-RU" sz="1600" dirty="0">
                <a:solidFill>
                  <a:schemeClr val="tx2"/>
                </a:solidFill>
                <a:latin typeface="Times New Roman" panose="02020603050405020304" pitchFamily="18" charset="0"/>
                <a:cs typeface="Times New Roman" panose="02020603050405020304" pitchFamily="18" charset="0"/>
              </a:rPr>
              <a:t>Хормонът на растежа (соматоторопин, нордитропин, генотропин, хуматроп, соматроп и др.) се произвежда от хипофизната жлеза. Тя е овално тяло, разположено в ямка на черепната основа, наречена "турско седло". Посредством краче се свързва с областта на главния мозък, наречена хипоталамус. Жлезата има овална форма – дължина 8-10 мм., ширина 12-15 мм., височина 5-6 мм. По отношение на теглото си показва големи индивидуални различия. При мъжа тя тежи средно 0.6 г. При жените през време на бременност се увеличава и след раждането не се връща към първоначалното си състояние – поради това при жени с повече раждания тя може да тежи повече от 1 г. Жлезата се разделя на две части: аденохипофиза – предна част и неврохипофиза – задна част. Двата дяла имат различен клетъчен строеж и произвеждат различни </a:t>
            </a:r>
            <a:r>
              <a:rPr lang="ru-RU" sz="1600" dirty="0">
                <a:solidFill>
                  <a:schemeClr val="tx2"/>
                </a:solidFill>
                <a:latin typeface="Times New Roman" panose="02020603050405020304" pitchFamily="18" charset="0"/>
                <a:cs typeface="Times New Roman" panose="02020603050405020304" pitchFamily="18" charset="0"/>
                <a:hlinkClick r:id="rId6"/>
              </a:rPr>
              <a:t>хормони</a:t>
            </a:r>
            <a:r>
              <a:rPr lang="ru-RU" sz="1600" dirty="0">
                <a:solidFill>
                  <a:schemeClr val="tx2"/>
                </a:solidFill>
                <a:latin typeface="Times New Roman" panose="02020603050405020304" pitchFamily="18" charset="0"/>
                <a:cs typeface="Times New Roman" panose="02020603050405020304" pitchFamily="18" charset="0"/>
              </a:rPr>
              <a:t>. </a:t>
            </a:r>
            <a:r>
              <a:rPr lang="ru-RU" sz="1600" b="1" dirty="0">
                <a:solidFill>
                  <a:schemeClr val="tx2"/>
                </a:solidFill>
                <a:latin typeface="Times New Roman" panose="02020603050405020304" pitchFamily="18" charset="0"/>
                <a:cs typeface="Times New Roman" panose="02020603050405020304" pitchFamily="18" charset="0"/>
              </a:rPr>
              <a:t>Соматотропинът</a:t>
            </a:r>
            <a:r>
              <a:rPr lang="ru-RU" sz="1600" dirty="0">
                <a:solidFill>
                  <a:schemeClr val="tx2"/>
                </a:solidFill>
                <a:latin typeface="Times New Roman" panose="02020603050405020304" pitchFamily="18" charset="0"/>
                <a:cs typeface="Times New Roman" panose="02020603050405020304" pitchFamily="18" charset="0"/>
              </a:rPr>
              <a:t> се произвежда и отделя от аденохипофизата.</a:t>
            </a:r>
            <a:r>
              <a:rPr lang="ru-RU" sz="1600" dirty="0">
                <a:solidFill>
                  <a:schemeClr val="tx2"/>
                </a:solidFill>
                <a:latin typeface="Times New Roman" panose="02020603050405020304" pitchFamily="18" charset="0"/>
                <a:cs typeface="Times New Roman" panose="02020603050405020304" pitchFamily="18" charset="0"/>
              </a:rPr>
              <a:t/>
            </a:r>
            <a:br>
              <a:rPr lang="ru-RU" sz="1600" dirty="0">
                <a:solidFill>
                  <a:schemeClr val="tx2"/>
                </a:solidFill>
                <a:latin typeface="Times New Roman" panose="02020603050405020304" pitchFamily="18" charset="0"/>
                <a:cs typeface="Times New Roman" panose="02020603050405020304" pitchFamily="18" charset="0"/>
              </a:rPr>
            </a:br>
            <a:r>
              <a:rPr lang="ru-RU" sz="1600" dirty="0">
                <a:solidFill>
                  <a:schemeClr val="tx2"/>
                </a:solidFill>
              </a:rPr>
              <a:t>Растежният хормон стимулира производството на РНК и белтъци, подпомага мобилизирането на мазнини от мастните депа и е антагонист на инсулина. Хронично повишените му нива могат да предизвикат нарушен глюкозен толеранс.</a:t>
            </a:r>
            <a:br>
              <a:rPr lang="ru-RU" sz="1600" dirty="0">
                <a:solidFill>
                  <a:schemeClr val="tx2"/>
                </a:solidFill>
              </a:rPr>
            </a:br>
            <a:r>
              <a:rPr lang="ru-RU" sz="1600" dirty="0">
                <a:solidFill>
                  <a:schemeClr val="tx2"/>
                </a:solidFill>
              </a:rPr>
              <a:t>Ако от хипофизата се освобождават по-малки или по-големи количества растежен хормон в периода на растеж на детето, се развива съответно нанизъм (джуджешки ръст) или гигантизъм. Излишъкът на растежен хормон у възрастния човек предизвиква заболяването </a:t>
            </a:r>
            <a:r>
              <a:rPr lang="ru-RU" sz="1600" dirty="0" smtClean="0">
                <a:solidFill>
                  <a:schemeClr val="tx2"/>
                </a:solidFill>
              </a:rPr>
              <a:t>акромегалия</a:t>
            </a:r>
            <a:br>
              <a:rPr lang="ru-RU" sz="1600" dirty="0" smtClean="0">
                <a:solidFill>
                  <a:schemeClr val="tx2"/>
                </a:solidFill>
              </a:rPr>
            </a:br>
            <a:r>
              <a:rPr lang="ru-RU" sz="1600" dirty="0">
                <a:solidFill>
                  <a:schemeClr val="tx2"/>
                </a:solidFill>
              </a:rPr>
              <a:t>Растежният хормон (от англ. growth hormone или GH), познат на български още като хормон на растежа, соматотропин и соматотропен хормон, е анаболен хормон, произвеждан и секретиран от хипофизната жлеза.</a:t>
            </a:r>
            <a:br>
              <a:rPr lang="ru-RU" sz="1600" dirty="0">
                <a:solidFill>
                  <a:schemeClr val="tx2"/>
                </a:solidFill>
              </a:rPr>
            </a:br>
            <a:r>
              <a:rPr lang="ru-RU" sz="1600" dirty="0">
                <a:solidFill>
                  <a:schemeClr val="tx2"/>
                </a:solidFill>
              </a:rPr>
              <a:t>GH е едноверижен полипептид, който директно и индиректно подпомага растежа, стимулирайки отделянето на растежни фактори от черния дроб — най-вече инсулин-подобен растежен фактор 1 (IGF-1).</a:t>
            </a:r>
            <a:br>
              <a:rPr lang="ru-RU" sz="1600" dirty="0">
                <a:solidFill>
                  <a:schemeClr val="tx2"/>
                </a:solidFill>
              </a:rPr>
            </a:br>
            <a:endParaRPr lang="bg-BG" dirty="0"/>
          </a:p>
        </p:txBody>
      </p:sp>
    </p:spTree>
    <p:extLst>
      <p:ext uri="{BB962C8B-B14F-4D97-AF65-F5344CB8AC3E}">
        <p14:creationId xmlns:p14="http://schemas.microsoft.com/office/powerpoint/2010/main" val="8939841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2632364"/>
          </a:xfrm>
        </p:spPr>
        <p:txBody>
          <a:bodyPr>
            <a:noAutofit/>
          </a:bodyPr>
          <a:lstStyle/>
          <a:p>
            <a:pPr fontAlgn="base"/>
            <a:r>
              <a:rPr lang="ru-RU" sz="1400" b="1" dirty="0">
                <a:solidFill>
                  <a:schemeClr val="tx2"/>
                </a:solidFill>
                <a:latin typeface="Times New Roman" panose="02020603050405020304" pitchFamily="18" charset="0"/>
                <a:cs typeface="Times New Roman" panose="02020603050405020304" pitchFamily="18" charset="0"/>
              </a:rPr>
              <a:t>Защо растежният хормон е толкова важен?</a:t>
            </a:r>
            <a:br>
              <a:rPr lang="ru-RU" sz="1400" b="1" dirty="0">
                <a:solidFill>
                  <a:schemeClr val="tx2"/>
                </a:solidFill>
                <a:latin typeface="Times New Roman" panose="02020603050405020304" pitchFamily="18" charset="0"/>
                <a:cs typeface="Times New Roman" panose="02020603050405020304" pitchFamily="18" charset="0"/>
              </a:rPr>
            </a:br>
            <a:r>
              <a:rPr lang="ru-RU" sz="1400" dirty="0">
                <a:solidFill>
                  <a:schemeClr val="tx2"/>
                </a:solidFill>
                <a:latin typeface="Times New Roman" panose="02020603050405020304" pitchFamily="18" charset="0"/>
                <a:cs typeface="Times New Roman" panose="02020603050405020304" pitchFamily="18" charset="0"/>
              </a:rPr>
              <a:t>Растежният хормон подпомага растежа и задебеляването на костите, мускулите и други тъкани. Този хормон има мощен анаболен ефект, стимулирайки протеиновия синтез при мускулната тъкан, както и </a:t>
            </a:r>
            <a:r>
              <a:rPr lang="ru-RU" sz="1400" dirty="0">
                <a:solidFill>
                  <a:schemeClr val="tx2"/>
                </a:solidFill>
                <a:latin typeface="Times New Roman" panose="02020603050405020304" pitchFamily="18" charset="0"/>
                <a:cs typeface="Times New Roman" panose="02020603050405020304" pitchFamily="18" charset="0"/>
                <a:hlinkClick r:id="rId2"/>
              </a:rPr>
              <a:t>метаболизма на мазнини</a:t>
            </a:r>
            <a:r>
              <a:rPr lang="ru-RU" sz="1400" dirty="0">
                <a:solidFill>
                  <a:schemeClr val="tx2"/>
                </a:solidFill>
                <a:latin typeface="Times New Roman" panose="02020603050405020304" pitchFamily="18" charset="0"/>
                <a:cs typeface="Times New Roman" panose="02020603050405020304" pitchFamily="18" charset="0"/>
              </a:rPr>
              <a:t>, мобилизирайки мастните киселини от клетките като източник на енергия.</a:t>
            </a:r>
            <a:br>
              <a:rPr lang="ru-RU" sz="1400" dirty="0">
                <a:solidFill>
                  <a:schemeClr val="tx2"/>
                </a:solidFill>
                <a:latin typeface="Times New Roman" panose="02020603050405020304" pitchFamily="18" charset="0"/>
                <a:cs typeface="Times New Roman" panose="02020603050405020304" pitchFamily="18" charset="0"/>
              </a:rPr>
            </a:br>
            <a:r>
              <a:rPr lang="ru-RU" sz="1400" dirty="0">
                <a:solidFill>
                  <a:schemeClr val="tx2"/>
                </a:solidFill>
                <a:latin typeface="Times New Roman" panose="02020603050405020304" pitchFamily="18" charset="0"/>
                <a:cs typeface="Times New Roman" panose="02020603050405020304" pitchFamily="18" charset="0"/>
              </a:rPr>
              <a:t>Успоредно с мобилизирането на мазнините, растежният хормон повишава и </a:t>
            </a:r>
            <a:r>
              <a:rPr lang="ru-RU" sz="1400" dirty="0">
                <a:solidFill>
                  <a:schemeClr val="tx2"/>
                </a:solidFill>
                <a:latin typeface="Times New Roman" panose="02020603050405020304" pitchFamily="18" charset="0"/>
                <a:cs typeface="Times New Roman" panose="02020603050405020304" pitchFamily="18" charset="0"/>
                <a:hlinkClick r:id="rId3"/>
              </a:rPr>
              <a:t>нивата на кръвна захар</a:t>
            </a:r>
            <a:r>
              <a:rPr lang="ru-RU" sz="1400" dirty="0">
                <a:solidFill>
                  <a:schemeClr val="tx2"/>
                </a:solidFill>
                <a:latin typeface="Times New Roman" panose="02020603050405020304" pitchFamily="18" charset="0"/>
                <a:cs typeface="Times New Roman" panose="02020603050405020304" pitchFamily="18" charset="0"/>
              </a:rPr>
              <a:t>. Поради тази причина дългосрочният прием на соматотропин под формата на медикаменти предразполага към развиване на </a:t>
            </a:r>
            <a:r>
              <a:rPr lang="ru-RU" sz="1400" dirty="0">
                <a:solidFill>
                  <a:schemeClr val="tx2"/>
                </a:solidFill>
                <a:latin typeface="Times New Roman" panose="02020603050405020304" pitchFamily="18" charset="0"/>
                <a:cs typeface="Times New Roman" panose="02020603050405020304" pitchFamily="18" charset="0"/>
                <a:hlinkClick r:id="rId4"/>
              </a:rPr>
              <a:t>инсулинова резистентност</a:t>
            </a:r>
            <a:r>
              <a:rPr lang="ru-RU" sz="1400" dirty="0">
                <a:solidFill>
                  <a:schemeClr val="tx2"/>
                </a:solidFill>
                <a:latin typeface="Times New Roman" panose="02020603050405020304" pitchFamily="18" charset="0"/>
                <a:cs typeface="Times New Roman" panose="02020603050405020304" pitchFamily="18" charset="0"/>
              </a:rPr>
              <a:t>. </a:t>
            </a:r>
            <a:r>
              <a:rPr lang="en-US" sz="1400" dirty="0" smtClean="0">
                <a:solidFill>
                  <a:schemeClr val="tx2"/>
                </a:solidFill>
                <a:latin typeface="Times New Roman" panose="02020603050405020304" pitchFamily="18" charset="0"/>
                <a:cs typeface="Times New Roman" panose="02020603050405020304" pitchFamily="18" charset="0"/>
              </a:rPr>
              <a:t/>
            </a:r>
            <a:br>
              <a:rPr lang="en-US" sz="1400" dirty="0" smtClean="0">
                <a:solidFill>
                  <a:schemeClr val="tx2"/>
                </a:solidFill>
                <a:latin typeface="Times New Roman" panose="02020603050405020304" pitchFamily="18" charset="0"/>
                <a:cs typeface="Times New Roman" panose="02020603050405020304" pitchFamily="18" charset="0"/>
              </a:rPr>
            </a:br>
            <a:r>
              <a:rPr lang="ru-RU" sz="1400" b="1" dirty="0">
                <a:solidFill>
                  <a:schemeClr val="tx1"/>
                </a:solidFill>
                <a:latin typeface="Times New Roman" panose="02020603050405020304" pitchFamily="18" charset="0"/>
                <a:cs typeface="Times New Roman" panose="02020603050405020304" pitchFamily="18" charset="0"/>
              </a:rPr>
              <a:t>Болестни състояния</a:t>
            </a:r>
            <a:br>
              <a:rPr lang="ru-RU" sz="1400" b="1" dirty="0">
                <a:solidFill>
                  <a:schemeClr val="tx1"/>
                </a:solidFill>
                <a:latin typeface="Times New Roman" panose="02020603050405020304" pitchFamily="18" charset="0"/>
                <a:cs typeface="Times New Roman" panose="02020603050405020304" pitchFamily="18" charset="0"/>
              </a:rPr>
            </a:br>
            <a:r>
              <a:rPr lang="ru-RU" sz="1400" dirty="0">
                <a:solidFill>
                  <a:schemeClr val="tx1"/>
                </a:solidFill>
                <a:latin typeface="Times New Roman" panose="02020603050405020304" pitchFamily="18" charset="0"/>
                <a:cs typeface="Times New Roman" panose="02020603050405020304" pitchFamily="18" charset="0"/>
              </a:rPr>
              <a:t>Състоянията на дефицит и излишък на растежен хормон водят до видими ефекти, доказващи основната роля на този хормон във физиологията на човешкото тяло. Клинично недостигът се изразява в забавен растеж или нанизъм (джуджешки ръст). Проявата на дефицита зависи от възрастта, в която възниква и може да е наследствен или придобит. Засегнатите деца произвеждат много малко или никакъв собствен растежен хормон, не растат нормално и в ранна възраст са по-ниски от връстниците си. Типично имат бебешки израз на лицето, висок писклив глас и са със </a:t>
            </a:r>
            <a:r>
              <a:rPr lang="ru-RU" sz="1400" dirty="0">
                <a:solidFill>
                  <a:schemeClr val="tx1"/>
                </a:solidFill>
                <a:latin typeface="Times New Roman" panose="02020603050405020304" pitchFamily="18" charset="0"/>
                <a:cs typeface="Times New Roman" panose="02020603050405020304" pitchFamily="18" charset="0"/>
                <a:hlinkClick r:id="rId5"/>
              </a:rPr>
              <a:t>затлъстяване</a:t>
            </a:r>
            <a:r>
              <a:rPr lang="ru-RU" sz="1400" dirty="0">
                <a:solidFill>
                  <a:schemeClr val="tx1"/>
                </a:solidFill>
                <a:latin typeface="Times New Roman" panose="02020603050405020304" pitchFamily="18" charset="0"/>
                <a:cs typeface="Times New Roman" panose="02020603050405020304" pitchFamily="18" charset="0"/>
              </a:rPr>
              <a:t>. Мастната тъкан е натрупана предимно по корема. </a:t>
            </a:r>
            <a:br>
              <a:rPr lang="ru-RU" sz="1400" dirty="0">
                <a:solidFill>
                  <a:schemeClr val="tx1"/>
                </a:solidFill>
                <a:latin typeface="Times New Roman" panose="02020603050405020304" pitchFamily="18" charset="0"/>
                <a:cs typeface="Times New Roman" panose="02020603050405020304" pitchFamily="18" charset="0"/>
              </a:rPr>
            </a:br>
            <a:endParaRPr lang="bg-BG" sz="1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76665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17517"/>
            <a:ext cx="8680422" cy="5878286"/>
          </a:xfrm>
        </p:spPr>
        <p:txBody>
          <a:bodyPr>
            <a:normAutofit fontScale="90000"/>
          </a:bodyPr>
          <a:lstStyle/>
          <a:p>
            <a:pPr fontAlgn="base"/>
            <a:r>
              <a:rPr lang="bg-BG" dirty="0" smtClean="0"/>
              <a:t>ТОКСИЧНОСТ</a:t>
            </a:r>
            <a:r>
              <a:rPr lang="en-US" sz="1200" dirty="0" smtClean="0">
                <a:latin typeface="Times New Roman" panose="02020603050405020304" pitchFamily="18" charset="0"/>
                <a:cs typeface="Times New Roman" panose="02020603050405020304" pitchFamily="18" charset="0"/>
              </a:rPr>
              <a:t/>
            </a:r>
            <a:br>
              <a:rPr lang="en-US" sz="1200" dirty="0" smtClean="0">
                <a:latin typeface="Times New Roman" panose="02020603050405020304" pitchFamily="18" charset="0"/>
                <a:cs typeface="Times New Roman" panose="02020603050405020304" pitchFamily="18" charset="0"/>
              </a:rPr>
            </a:br>
            <a:r>
              <a:rPr lang="ru-RU" sz="1300" dirty="0">
                <a:solidFill>
                  <a:schemeClr val="tx1"/>
                </a:solidFill>
                <a:latin typeface="Times New Roman" panose="02020603050405020304" pitchFamily="18" charset="0"/>
                <a:cs typeface="Times New Roman" panose="02020603050405020304" pitchFamily="18" charset="0"/>
              </a:rPr>
              <a:t>Човешкото тяло е </a:t>
            </a:r>
            <a:r>
              <a:rPr lang="ru-RU" sz="1300" dirty="0" smtClean="0">
                <a:solidFill>
                  <a:schemeClr val="tx1"/>
                </a:solidFill>
                <a:latin typeface="Times New Roman" panose="02020603050405020304" pitchFamily="18" charset="0"/>
                <a:cs typeface="Times New Roman" panose="02020603050405020304" pitchFamily="18" charset="0"/>
              </a:rPr>
              <a:t>уникальна </a:t>
            </a:r>
            <a:r>
              <a:rPr lang="ru-RU" sz="1300" dirty="0">
                <a:solidFill>
                  <a:schemeClr val="tx1"/>
                </a:solidFill>
                <a:latin typeface="Times New Roman" panose="02020603050405020304" pitchFamily="18" charset="0"/>
                <a:cs typeface="Times New Roman" panose="02020603050405020304" pitchFamily="18" charset="0"/>
              </a:rPr>
              <a:t>система, която, чрез </a:t>
            </a:r>
            <a:r>
              <a:rPr lang="ru-RU" sz="1300" dirty="0" smtClean="0">
                <a:solidFill>
                  <a:schemeClr val="tx1"/>
                </a:solidFill>
                <a:latin typeface="Times New Roman" panose="02020603050405020304" pitchFamily="18" charset="0"/>
                <a:cs typeface="Times New Roman" panose="02020603050405020304" pitchFamily="18" charset="0"/>
              </a:rPr>
              <a:t>необходима та грыжа </a:t>
            </a:r>
            <a:r>
              <a:rPr lang="ru-RU" sz="1300" dirty="0">
                <a:solidFill>
                  <a:schemeClr val="tx1"/>
                </a:solidFill>
                <a:latin typeface="Times New Roman" panose="02020603050405020304" pitchFamily="18" charset="0"/>
                <a:cs typeface="Times New Roman" panose="02020603050405020304" pitchFamily="18" charset="0"/>
              </a:rPr>
              <a:t>и </a:t>
            </a:r>
            <a:r>
              <a:rPr lang="ru-RU" sz="1300" dirty="0" smtClean="0">
                <a:solidFill>
                  <a:schemeClr val="tx1"/>
                </a:solidFill>
                <a:latin typeface="Times New Roman" panose="02020603050405020304" pitchFamily="18" charset="0"/>
                <a:cs typeface="Times New Roman" panose="02020603050405020304" pitchFamily="18" charset="0"/>
              </a:rPr>
              <a:t>правильно </a:t>
            </a:r>
            <a:r>
              <a:rPr lang="ru-RU" sz="1300" dirty="0">
                <a:solidFill>
                  <a:schemeClr val="tx1"/>
                </a:solidFill>
                <a:latin typeface="Times New Roman" panose="02020603050405020304" pitchFamily="18" charset="0"/>
                <a:cs typeface="Times New Roman" panose="02020603050405020304" pitchFamily="18" charset="0"/>
              </a:rPr>
              <a:t>взаимодействие с </a:t>
            </a:r>
            <a:r>
              <a:rPr lang="ru-RU" sz="1300" dirty="0" smtClean="0">
                <a:solidFill>
                  <a:schemeClr val="tx1"/>
                </a:solidFill>
                <a:latin typeface="Times New Roman" panose="02020603050405020304" pitchFamily="18" charset="0"/>
                <a:cs typeface="Times New Roman" panose="02020603050405020304" pitchFamily="18" charset="0"/>
              </a:rPr>
              <a:t>колоната </a:t>
            </a:r>
            <a:r>
              <a:rPr lang="ru-RU" sz="1300" dirty="0">
                <a:solidFill>
                  <a:schemeClr val="tx1"/>
                </a:solidFill>
                <a:latin typeface="Times New Roman" panose="02020603050405020304" pitchFamily="18" charset="0"/>
                <a:cs typeface="Times New Roman" panose="02020603050405020304" pitchFamily="18" charset="0"/>
              </a:rPr>
              <a:t>среда, може сама да </a:t>
            </a:r>
            <a:r>
              <a:rPr lang="ru-RU" sz="1300" dirty="0" smtClean="0">
                <a:solidFill>
                  <a:schemeClr val="tx1"/>
                </a:solidFill>
                <a:latin typeface="Times New Roman" panose="02020603050405020304" pitchFamily="18" charset="0"/>
                <a:cs typeface="Times New Roman" panose="02020603050405020304" pitchFamily="18" charset="0"/>
              </a:rPr>
              <a:t>поддержу нужнее </a:t>
            </a:r>
            <a:r>
              <a:rPr lang="ru-RU" sz="1300" dirty="0">
                <a:solidFill>
                  <a:schemeClr val="tx1"/>
                </a:solidFill>
                <a:latin typeface="Times New Roman" panose="02020603050405020304" pitchFamily="18" charset="0"/>
                <a:cs typeface="Times New Roman" panose="02020603050405020304" pitchFamily="18" charset="0"/>
              </a:rPr>
              <a:t>си баланс. За </a:t>
            </a:r>
            <a:r>
              <a:rPr lang="ru-RU" sz="1300" dirty="0" smtClean="0">
                <a:solidFill>
                  <a:schemeClr val="tx1"/>
                </a:solidFill>
                <a:latin typeface="Times New Roman" panose="02020603050405020304" pitchFamily="18" charset="0"/>
                <a:cs typeface="Times New Roman" panose="02020603050405020304" pitchFamily="18" charset="0"/>
              </a:rPr>
              <a:t>сожаление, токсине вседневно атаковать </a:t>
            </a:r>
            <a:r>
              <a:rPr lang="ru-RU" sz="1300" dirty="0">
                <a:solidFill>
                  <a:schemeClr val="tx1"/>
                </a:solidFill>
                <a:latin typeface="Times New Roman" panose="02020603050405020304" pitchFamily="18" charset="0"/>
                <a:cs typeface="Times New Roman" panose="02020603050405020304" pitchFamily="18" charset="0"/>
              </a:rPr>
              <a:t>организма. Те </a:t>
            </a:r>
            <a:r>
              <a:rPr lang="ru-RU" sz="1300" dirty="0" smtClean="0">
                <a:solidFill>
                  <a:schemeClr val="tx1"/>
                </a:solidFill>
                <a:latin typeface="Times New Roman" panose="02020603050405020304" pitchFamily="18" charset="0"/>
                <a:cs typeface="Times New Roman" panose="02020603050405020304" pitchFamily="18" charset="0"/>
              </a:rPr>
              <a:t>влезет </a:t>
            </a:r>
            <a:r>
              <a:rPr lang="ru-RU" sz="1300" dirty="0">
                <a:solidFill>
                  <a:schemeClr val="tx1"/>
                </a:solidFill>
                <a:latin typeface="Times New Roman" panose="02020603050405020304" pitchFamily="18" charset="0"/>
                <a:cs typeface="Times New Roman" panose="02020603050405020304" pitchFamily="18" charset="0"/>
              </a:rPr>
              <a:t>у нас с </a:t>
            </a:r>
            <a:r>
              <a:rPr lang="ru-RU" sz="1300" dirty="0" smtClean="0">
                <a:solidFill>
                  <a:schemeClr val="tx1"/>
                </a:solidFill>
                <a:latin typeface="Times New Roman" panose="02020603050405020304" pitchFamily="18" charset="0"/>
                <a:cs typeface="Times New Roman" panose="02020603050405020304" pitchFamily="18" charset="0"/>
              </a:rPr>
              <a:t>воздуха, </a:t>
            </a:r>
            <a:r>
              <a:rPr lang="ru-RU" sz="1300" dirty="0">
                <a:solidFill>
                  <a:schemeClr val="tx1"/>
                </a:solidFill>
                <a:latin typeface="Times New Roman" panose="02020603050405020304" pitchFamily="18" charset="0"/>
                <a:cs typeface="Times New Roman" panose="02020603050405020304" pitchFamily="18" charset="0"/>
              </a:rPr>
              <a:t>чрез козметиката,  препаратите за бита, лекарствата, с храните и напитките</a:t>
            </a:r>
            <a:r>
              <a:rPr lang="en-US" sz="1300" dirty="0" smtClean="0">
                <a:solidFill>
                  <a:schemeClr val="tx1"/>
                </a:solidFill>
                <a:latin typeface="Times New Roman" panose="02020603050405020304" pitchFamily="18" charset="0"/>
                <a:cs typeface="Times New Roman" panose="02020603050405020304" pitchFamily="18" charset="0"/>
              </a:rPr>
              <a:t/>
            </a:r>
            <a:br>
              <a:rPr lang="en-US" sz="1300" dirty="0" smtClean="0">
                <a:solidFill>
                  <a:schemeClr val="tx1"/>
                </a:solidFill>
                <a:latin typeface="Times New Roman" panose="02020603050405020304" pitchFamily="18" charset="0"/>
                <a:cs typeface="Times New Roman" panose="02020603050405020304" pitchFamily="18" charset="0"/>
              </a:rPr>
            </a:br>
            <a:r>
              <a:rPr lang="ru-RU" sz="1300" b="1" dirty="0" smtClean="0">
                <a:solidFill>
                  <a:schemeClr val="tx2"/>
                </a:solidFill>
                <a:latin typeface="Times New Roman" panose="02020603050405020304" pitchFamily="18" charset="0"/>
                <a:cs typeface="Times New Roman" panose="02020603050405020304" pitchFamily="18" charset="0"/>
              </a:rPr>
              <a:t>От </a:t>
            </a:r>
            <a:r>
              <a:rPr lang="ru-RU" sz="1300" b="1" dirty="0">
                <a:solidFill>
                  <a:schemeClr val="tx2"/>
                </a:solidFill>
                <a:latin typeface="Times New Roman" panose="02020603050405020304" pitchFamily="18" charset="0"/>
                <a:cs typeface="Times New Roman" panose="02020603050405020304" pitchFamily="18" charset="0"/>
              </a:rPr>
              <a:t>къде идват токсините?</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rgbClr val="0070C0"/>
                </a:solidFill>
                <a:latin typeface="Times New Roman" panose="02020603050405020304" pitchFamily="18" charset="0"/>
                <a:cs typeface="Times New Roman" panose="02020603050405020304" pitchFamily="18" charset="0"/>
              </a:rPr>
              <a:t>Токсини от </a:t>
            </a:r>
            <a:r>
              <a:rPr lang="ru-RU" sz="1300" b="1" dirty="0" smtClean="0">
                <a:solidFill>
                  <a:srgbClr val="0070C0"/>
                </a:solidFill>
                <a:latin typeface="Times New Roman" panose="02020603050405020304" pitchFamily="18" charset="0"/>
                <a:cs typeface="Times New Roman" panose="02020603050405020304" pitchFamily="18" charset="0"/>
              </a:rPr>
              <a:t>колоната </a:t>
            </a:r>
            <a:r>
              <a:rPr lang="ru-RU" sz="1300" b="1" dirty="0">
                <a:solidFill>
                  <a:srgbClr val="0070C0"/>
                </a:solidFill>
                <a:latin typeface="Times New Roman" panose="02020603050405020304" pitchFamily="18" charset="0"/>
                <a:cs typeface="Times New Roman" panose="02020603050405020304" pitchFamily="18" charset="0"/>
              </a:rPr>
              <a:t>среда</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Замърсяването на </a:t>
            </a:r>
            <a:r>
              <a:rPr lang="ru-RU" sz="1300" dirty="0" smtClean="0">
                <a:solidFill>
                  <a:schemeClr val="tx2"/>
                </a:solidFill>
                <a:latin typeface="Times New Roman" panose="02020603050405020304" pitchFamily="18" charset="0"/>
                <a:cs typeface="Times New Roman" panose="02020603050405020304" pitchFamily="18" charset="0"/>
              </a:rPr>
              <a:t>воздуха, </a:t>
            </a:r>
            <a:r>
              <a:rPr lang="ru-RU" sz="1300" dirty="0">
                <a:solidFill>
                  <a:schemeClr val="tx2"/>
                </a:solidFill>
                <a:latin typeface="Times New Roman" panose="02020603050405020304" pitchFamily="18" charset="0"/>
                <a:cs typeface="Times New Roman" panose="02020603050405020304" pitchFamily="18" charset="0"/>
              </a:rPr>
              <a:t>почвите и водите води  до замърсяване на човешкия организъм. Токсични метали, летливи органични съставки, вторични продукти на цигарения </a:t>
            </a:r>
            <a:r>
              <a:rPr lang="ru-RU" sz="1300" dirty="0" smtClean="0">
                <a:solidFill>
                  <a:schemeClr val="tx2"/>
                </a:solidFill>
                <a:latin typeface="Times New Roman" panose="02020603050405020304" pitchFamily="18" charset="0"/>
                <a:cs typeface="Times New Roman" panose="02020603050405020304" pitchFamily="18" charset="0"/>
              </a:rPr>
              <a:t>дим</a:t>
            </a:r>
            <a:r>
              <a:rPr lang="bg-BG" sz="1300" dirty="0">
                <a:solidFill>
                  <a:schemeClr val="tx2"/>
                </a:solidFill>
                <a:latin typeface="Times New Roman" panose="02020603050405020304" pitchFamily="18" charset="0"/>
                <a:cs typeface="Times New Roman" panose="02020603050405020304" pitchFamily="18" charset="0"/>
              </a:rPr>
              <a:t> </a:t>
            </a:r>
            <a:r>
              <a:rPr lang="bg-BG" sz="1300" dirty="0" smtClean="0">
                <a:solidFill>
                  <a:schemeClr val="tx2"/>
                </a:solidFill>
                <a:latin typeface="Times New Roman" panose="02020603050405020304" pitchFamily="18" charset="0"/>
                <a:cs typeface="Times New Roman" panose="02020603050405020304" pitchFamily="18" charset="0"/>
              </a:rPr>
              <a:t>и много други</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rgbClr val="0070C0"/>
                </a:solidFill>
                <a:latin typeface="Times New Roman" panose="02020603050405020304" pitchFamily="18" charset="0"/>
                <a:cs typeface="Times New Roman" panose="02020603050405020304" pitchFamily="18" charset="0"/>
              </a:rPr>
              <a:t>Токсини от храната</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Тук спадат най-напред недоброкачествените хранителни продукти – престояли, загнили, </a:t>
            </a:r>
            <a:r>
              <a:rPr lang="ru-RU" sz="1300" dirty="0">
                <a:solidFill>
                  <a:schemeClr val="tx2"/>
                </a:solidFill>
                <a:latin typeface="Times New Roman" panose="02020603050405020304" pitchFamily="18" charset="0"/>
                <a:cs typeface="Times New Roman" panose="02020603050405020304" pitchFamily="18" charset="0"/>
              </a:rPr>
              <a:t>плесенясали</a:t>
            </a:r>
            <a:r>
              <a:rPr lang="ru-RU" sz="1300" dirty="0">
                <a:solidFill>
                  <a:schemeClr val="tx2"/>
                </a:solidFill>
                <a:latin typeface="Times New Roman" panose="02020603050405020304" pitchFamily="18" charset="0"/>
                <a:cs typeface="Times New Roman" panose="02020603050405020304" pitchFamily="18" charset="0"/>
              </a:rPr>
              <a:t>. Те водят не само до </a:t>
            </a:r>
            <a:r>
              <a:rPr lang="ru-RU" sz="1300" dirty="0">
                <a:solidFill>
                  <a:schemeClr val="tx2"/>
                </a:solidFill>
                <a:latin typeface="Times New Roman" panose="02020603050405020304" pitchFamily="18" charset="0"/>
                <a:cs typeface="Times New Roman" panose="02020603050405020304" pitchFamily="18" charset="0"/>
              </a:rPr>
              <a:t>храносмилателни</a:t>
            </a:r>
            <a:r>
              <a:rPr lang="ru-RU" sz="1300" dirty="0">
                <a:solidFill>
                  <a:schemeClr val="tx2"/>
                </a:solidFill>
                <a:latin typeface="Times New Roman" panose="02020603050405020304" pitchFamily="18" charset="0"/>
                <a:cs typeface="Times New Roman" panose="02020603050405020304" pitchFamily="18" charset="0"/>
              </a:rPr>
              <a:t> проблеми, но и </a:t>
            </a:r>
            <a:r>
              <a:rPr lang="ru-RU" sz="1300" dirty="0">
                <a:solidFill>
                  <a:schemeClr val="tx2"/>
                </a:solidFill>
                <a:latin typeface="Times New Roman" panose="02020603050405020304" pitchFamily="18" charset="0"/>
                <a:cs typeface="Times New Roman" panose="02020603050405020304" pitchFamily="18" charset="0"/>
              </a:rPr>
              <a:t>нарушават</a:t>
            </a:r>
            <a:r>
              <a:rPr lang="ru-RU" sz="1300" dirty="0">
                <a:solidFill>
                  <a:schemeClr val="tx2"/>
                </a:solidFill>
                <a:latin typeface="Times New Roman" panose="02020603050405020304" pitchFamily="18" charset="0"/>
                <a:cs typeface="Times New Roman" panose="02020603050405020304" pitchFamily="18" charset="0"/>
              </a:rPr>
              <a:t> </a:t>
            </a:r>
            <a:r>
              <a:rPr lang="ru-RU" sz="1300" dirty="0">
                <a:solidFill>
                  <a:schemeClr val="tx2"/>
                </a:solidFill>
                <a:latin typeface="Times New Roman" panose="02020603050405020304" pitchFamily="18" charset="0"/>
                <a:cs typeface="Times New Roman" panose="02020603050405020304" pitchFamily="18" charset="0"/>
              </a:rPr>
              <a:t>функциониране</a:t>
            </a:r>
            <a:r>
              <a:rPr lang="ru-RU" sz="1300" dirty="0">
                <a:solidFill>
                  <a:schemeClr val="tx2"/>
                </a:solidFill>
                <a:latin typeface="Times New Roman" panose="02020603050405020304" pitchFamily="18" charset="0"/>
                <a:cs typeface="Times New Roman" panose="02020603050405020304" pitchFamily="18" charset="0"/>
              </a:rPr>
              <a:t> на клетките. Тези </a:t>
            </a:r>
            <a:r>
              <a:rPr lang="ru-RU" sz="1300" dirty="0" smtClean="0">
                <a:solidFill>
                  <a:schemeClr val="tx2"/>
                </a:solidFill>
                <a:latin typeface="Times New Roman" panose="02020603050405020304" pitchFamily="18" charset="0"/>
                <a:cs typeface="Times New Roman" panose="02020603050405020304" pitchFamily="18" charset="0"/>
              </a:rPr>
              <a:t>токсине </a:t>
            </a:r>
            <a:r>
              <a:rPr lang="ru-RU" sz="1300" dirty="0">
                <a:solidFill>
                  <a:schemeClr val="tx2"/>
                </a:solidFill>
                <a:latin typeface="Times New Roman" panose="02020603050405020304" pitchFamily="18" charset="0"/>
                <a:cs typeface="Times New Roman" panose="02020603050405020304" pitchFamily="18" charset="0"/>
              </a:rPr>
              <a:t>могат да навредят на черния дроб, дори да бъдат канцерогенни.</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Все по-масовото присъствие на химически добавки </a:t>
            </a:r>
            <a:r>
              <a:rPr lang="ru-RU" sz="1300" dirty="0" smtClean="0">
                <a:solidFill>
                  <a:schemeClr val="tx2"/>
                </a:solidFill>
                <a:latin typeface="Times New Roman" panose="02020603050405020304" pitchFamily="18" charset="0"/>
                <a:cs typeface="Times New Roman" panose="02020603050405020304" pitchFamily="18" charset="0"/>
              </a:rPr>
              <a:t>към. </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rgbClr val="0070C0"/>
                </a:solidFill>
                <a:latin typeface="Times New Roman" panose="02020603050405020304" pitchFamily="18" charset="0"/>
                <a:cs typeface="Times New Roman" panose="02020603050405020304" pitchFamily="18" charset="0"/>
              </a:rPr>
              <a:t>Цигари, алкохол и наркотици</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От всички </a:t>
            </a:r>
            <a:r>
              <a:rPr lang="ru-RU" sz="1300" dirty="0" smtClean="0">
                <a:solidFill>
                  <a:schemeClr val="tx2"/>
                </a:solidFill>
                <a:latin typeface="Times New Roman" panose="02020603050405020304" pitchFamily="18" charset="0"/>
                <a:cs typeface="Times New Roman" panose="02020603050405020304" pitchFamily="18" charset="0"/>
              </a:rPr>
              <a:t>мещане </a:t>
            </a:r>
            <a:r>
              <a:rPr lang="ru-RU" sz="1300" dirty="0">
                <a:solidFill>
                  <a:schemeClr val="tx2"/>
                </a:solidFill>
                <a:latin typeface="Times New Roman" panose="02020603050405020304" pitchFamily="18" charset="0"/>
                <a:cs typeface="Times New Roman" panose="02020603050405020304" pitchFamily="18" charset="0"/>
              </a:rPr>
              <a:t>проучвания тютюнопушенето се поставя сред топ причинителите на белодробни, сърдечносъдови и туморни патологии. Алкохолът е основна причина за цироза и рак на черния дроб и нервнопсихични отклонения. Наркотиците са разнообразни, но си приличат по това, че увреждат мозъка (а някои – и целия организъм) и деформират социалния живот на индивида. Пристрастяващите субстанции дават своето тежко отражение и върху здравето на </a:t>
            </a:r>
            <a:r>
              <a:rPr lang="ru-RU" sz="1800" dirty="0">
                <a:solidFill>
                  <a:schemeClr val="tx2"/>
                </a:solidFill>
                <a:latin typeface="Times New Roman" panose="02020603050405020304" pitchFamily="18" charset="0"/>
                <a:cs typeface="Times New Roman" panose="02020603050405020304" pitchFamily="18" charset="0"/>
              </a:rPr>
              <a:t>потомството.</a:t>
            </a:r>
            <a:br>
              <a:rPr lang="ru-RU" sz="18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Именно след такива злоупотреби е изключително важна </a:t>
            </a:r>
            <a:r>
              <a:rPr lang="ru-RU" sz="1300" dirty="0" smtClean="0">
                <a:solidFill>
                  <a:schemeClr val="tx2"/>
                </a:solidFill>
                <a:latin typeface="Times New Roman" panose="02020603050405020304" pitchFamily="18" charset="0"/>
                <a:cs typeface="Times New Roman" panose="02020603050405020304" pitchFamily="18" charset="0"/>
              </a:rPr>
              <a:t>детоксикация</a:t>
            </a:r>
            <a:br>
              <a:rPr lang="ru-RU" sz="1300" dirty="0" smtClean="0">
                <a:solidFill>
                  <a:schemeClr val="tx2"/>
                </a:solidFill>
                <a:latin typeface="Times New Roman" panose="02020603050405020304" pitchFamily="18" charset="0"/>
                <a:cs typeface="Times New Roman" panose="02020603050405020304" pitchFamily="18" charset="0"/>
              </a:rPr>
            </a:br>
            <a:r>
              <a:rPr lang="ru-RU" sz="1300" b="1" dirty="0">
                <a:solidFill>
                  <a:srgbClr val="0070C0"/>
                </a:solidFill>
                <a:latin typeface="Times New Roman" panose="02020603050405020304" pitchFamily="18" charset="0"/>
                <a:cs typeface="Times New Roman" panose="02020603050405020304" pitchFamily="18" charset="0"/>
              </a:rPr>
              <a:t>Интоксикация през кожата</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Токсините влияят вредно директно върху кожата. Въпреки че през мастната бариера до кожата проникват относително малка част от химичните субстанции, при екстремни или продължителни въздействия това може да е значим фактор в общото обременяване с </a:t>
            </a:r>
            <a:r>
              <a:rPr lang="ru-RU" sz="1300" dirty="0" smtClean="0">
                <a:solidFill>
                  <a:schemeClr val="tx2"/>
                </a:solidFill>
                <a:latin typeface="Times New Roman" panose="02020603050405020304" pitchFamily="18" charset="0"/>
                <a:cs typeface="Times New Roman" panose="02020603050405020304" pitchFamily="18" charset="0"/>
              </a:rPr>
              <a:t>токсине. </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rgbClr val="00B0F0"/>
                </a:solidFill>
                <a:latin typeface="Times New Roman" panose="02020603050405020304" pitchFamily="18" charset="0"/>
                <a:cs typeface="Times New Roman" panose="02020603050405020304" pitchFamily="18" charset="0"/>
              </a:rPr>
              <a:t>Лекарства и токсично обременяване</a:t>
            </a:r>
            <a:r>
              <a:rPr lang="ru-RU" sz="1200" dirty="0">
                <a:solidFill>
                  <a:schemeClr val="tx2"/>
                </a:solidFill>
                <a:latin typeface="Times New Roman" panose="02020603050405020304" pitchFamily="18" charset="0"/>
                <a:cs typeface="Times New Roman" panose="02020603050405020304" pitchFamily="18" charset="0"/>
              </a:rPr>
              <a:t/>
            </a:r>
            <a:br>
              <a:rPr lang="ru-RU" sz="12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Медикаментите могат да имат от лек до много сериозен токсичен потенциал, както и различни механизми за неговото реализиране . Основен принцип в медицината, който, за </a:t>
            </a:r>
            <a:r>
              <a:rPr lang="ru-RU" sz="1300" dirty="0" smtClean="0">
                <a:solidFill>
                  <a:schemeClr val="tx2"/>
                </a:solidFill>
                <a:latin typeface="Times New Roman" panose="02020603050405020304" pitchFamily="18" charset="0"/>
                <a:cs typeface="Times New Roman" panose="02020603050405020304" pitchFamily="18" charset="0"/>
              </a:rPr>
              <a:t>сожаление, </a:t>
            </a:r>
            <a:r>
              <a:rPr lang="ru-RU" sz="1300" dirty="0">
                <a:solidFill>
                  <a:schemeClr val="tx2"/>
                </a:solidFill>
                <a:latin typeface="Times New Roman" panose="02020603050405020304" pitchFamily="18" charset="0"/>
                <a:cs typeface="Times New Roman" panose="02020603050405020304" pitchFamily="18" charset="0"/>
              </a:rPr>
              <a:t>често се нарушава, е синтетичните медикаменти да не се предписват без нужда и да не се прибягва към самолечение с тях. </a:t>
            </a:r>
            <a:r>
              <a:rPr lang="ru-RU" sz="1300" dirty="0" smtClean="0">
                <a:solidFill>
                  <a:schemeClr val="tx2"/>
                </a:solidFill>
                <a:latin typeface="Times New Roman" panose="02020603050405020304" pitchFamily="18" charset="0"/>
                <a:cs typeface="Times New Roman" panose="02020603050405020304" pitchFamily="18" charset="0"/>
              </a:rPr>
              <a:t/>
            </a:r>
            <a:br>
              <a:rPr lang="ru-RU" sz="1300" dirty="0" smtClean="0">
                <a:solidFill>
                  <a:schemeClr val="tx2"/>
                </a:solidFill>
                <a:latin typeface="Times New Roman" panose="02020603050405020304" pitchFamily="18" charset="0"/>
                <a:cs typeface="Times New Roman" panose="02020603050405020304" pitchFamily="18" charset="0"/>
              </a:rPr>
            </a:br>
            <a:r>
              <a:rPr lang="ru-RU" sz="1800" dirty="0" smtClean="0">
                <a:solidFill>
                  <a:schemeClr val="tx2"/>
                </a:solidFill>
                <a:latin typeface="Times New Roman" panose="02020603050405020304" pitchFamily="18" charset="0"/>
                <a:cs typeface="Times New Roman" panose="02020603050405020304" pitchFamily="18" charset="0"/>
              </a:rPr>
              <a:t/>
            </a:r>
            <a:br>
              <a:rPr lang="ru-RU" sz="1800" dirty="0" smtClean="0">
                <a:solidFill>
                  <a:schemeClr val="tx2"/>
                </a:solidFill>
                <a:latin typeface="Times New Roman" panose="02020603050405020304" pitchFamily="18" charset="0"/>
                <a:cs typeface="Times New Roman" panose="02020603050405020304" pitchFamily="18" charset="0"/>
              </a:rPr>
            </a:br>
            <a:r>
              <a:rPr lang="ru-RU" sz="1800" dirty="0">
                <a:solidFill>
                  <a:schemeClr val="tx2"/>
                </a:solidFill>
                <a:latin typeface="Times New Roman" panose="02020603050405020304" pitchFamily="18" charset="0"/>
                <a:cs typeface="Times New Roman" panose="02020603050405020304" pitchFamily="18" charset="0"/>
              </a:rPr>
              <a:t/>
            </a:r>
            <a:br>
              <a:rPr lang="ru-RU" sz="1800" dirty="0">
                <a:solidFill>
                  <a:schemeClr val="tx2"/>
                </a:solidFill>
                <a:latin typeface="Times New Roman" panose="02020603050405020304" pitchFamily="18" charset="0"/>
                <a:cs typeface="Times New Roman" panose="02020603050405020304" pitchFamily="18" charset="0"/>
              </a:rPr>
            </a:br>
            <a:r>
              <a:rPr lang="ru-RU" sz="1800" dirty="0" smtClean="0">
                <a:solidFill>
                  <a:schemeClr val="tx2"/>
                </a:solidFill>
                <a:latin typeface="Times New Roman" panose="02020603050405020304" pitchFamily="18" charset="0"/>
                <a:cs typeface="Times New Roman" panose="02020603050405020304" pitchFamily="18" charset="0"/>
              </a:rPr>
              <a:t>.</a:t>
            </a:r>
            <a:r>
              <a:rPr lang="ru-RU" sz="1800" dirty="0">
                <a:solidFill>
                  <a:schemeClr val="tx2"/>
                </a:solidFill>
                <a:latin typeface="Times New Roman" panose="02020603050405020304" pitchFamily="18" charset="0"/>
                <a:cs typeface="Times New Roman" panose="02020603050405020304" pitchFamily="18" charset="0"/>
              </a:rPr>
              <a:t/>
            </a:r>
            <a:br>
              <a:rPr lang="ru-RU" sz="1800" dirty="0">
                <a:solidFill>
                  <a:schemeClr val="tx2"/>
                </a:solidFill>
                <a:latin typeface="Times New Roman" panose="02020603050405020304" pitchFamily="18" charset="0"/>
                <a:cs typeface="Times New Roman" panose="02020603050405020304" pitchFamily="18" charset="0"/>
              </a:rPr>
            </a:br>
            <a:r>
              <a:rPr lang="bg-BG" sz="1800" dirty="0" smtClean="0"/>
              <a:t/>
            </a:r>
            <a:br>
              <a:rPr lang="bg-BG" sz="1800" dirty="0" smtClean="0"/>
            </a:br>
            <a:r>
              <a:rPr lang="bg-BG" sz="1800" dirty="0" smtClean="0"/>
              <a:t/>
            </a:r>
            <a:br>
              <a:rPr lang="bg-BG" sz="1800" dirty="0" smtClean="0"/>
            </a:br>
            <a:r>
              <a:rPr lang="bg-BG" sz="1800" dirty="0" smtClean="0"/>
              <a:t/>
            </a:r>
            <a:br>
              <a:rPr lang="bg-BG" sz="1800" dirty="0" smtClean="0"/>
            </a:br>
            <a:r>
              <a:rPr lang="bg-BG" sz="1800" dirty="0">
                <a:solidFill>
                  <a:schemeClr val="tx2"/>
                </a:solidFill>
              </a:rPr>
              <a:t/>
            </a:r>
            <a:br>
              <a:rPr lang="bg-BG" sz="1800" dirty="0">
                <a:solidFill>
                  <a:schemeClr val="tx2"/>
                </a:solidFill>
              </a:rPr>
            </a:br>
            <a:endParaRPr lang="bg-BG" sz="1800" dirty="0"/>
          </a:p>
        </p:txBody>
      </p:sp>
      <p:pic>
        <p:nvPicPr>
          <p:cNvPr id="7" name="Picture 6" descr="токсини"/>
          <p:cNvPicPr/>
          <p:nvPr/>
        </p:nvPicPr>
        <p:blipFill>
          <a:blip r:embed="rId2">
            <a:extLst>
              <a:ext uri="{28A0092B-C50C-407E-A947-70E740481C1C}">
                <a14:useLocalDpi xmlns:a14="http://schemas.microsoft.com/office/drawing/2010/main" val="0"/>
              </a:ext>
            </a:extLst>
          </a:blip>
          <a:srcRect/>
          <a:stretch>
            <a:fillRect/>
          </a:stretch>
        </p:blipFill>
        <p:spPr bwMode="auto">
          <a:xfrm>
            <a:off x="9274002" y="216267"/>
            <a:ext cx="2810494" cy="2651624"/>
          </a:xfrm>
          <a:prstGeom prst="rect">
            <a:avLst/>
          </a:prstGeom>
          <a:noFill/>
          <a:ln>
            <a:noFill/>
          </a:ln>
        </p:spPr>
      </p:pic>
    </p:spTree>
    <p:extLst>
      <p:ext uri="{BB962C8B-B14F-4D97-AF65-F5344CB8AC3E}">
        <p14:creationId xmlns:p14="http://schemas.microsoft.com/office/powerpoint/2010/main" val="25333770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5696197"/>
          </a:xfrm>
        </p:spPr>
        <p:txBody>
          <a:bodyPr>
            <a:normAutofit fontScale="90000"/>
          </a:bodyPr>
          <a:lstStyle/>
          <a:p>
            <a:r>
              <a:rPr lang="ru-RU" sz="1300" dirty="0" smtClean="0">
                <a:solidFill>
                  <a:schemeClr val="tx2"/>
                </a:solidFill>
                <a:latin typeface="Times New Roman" panose="02020603050405020304" pitchFamily="18" charset="0"/>
                <a:cs typeface="Times New Roman" panose="02020603050405020304" pitchFamily="18" charset="0"/>
              </a:rPr>
              <a:t>.</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rgbClr val="00B0F0"/>
                </a:solidFill>
                <a:latin typeface="Times New Roman" panose="02020603050405020304" pitchFamily="18" charset="0"/>
                <a:cs typeface="Times New Roman" panose="02020603050405020304" pitchFamily="18" charset="0"/>
              </a:rPr>
              <a:t>Спортисти и интоксикация</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Умереното спортуване, особено ако е балансирано чрез разнообразни по вид занимания, е здравословно, но с професионалния спорт не винаги е така. </a:t>
            </a:r>
            <a:r>
              <a:rPr lang="ru-RU" sz="1300" dirty="0" smtClean="0">
                <a:solidFill>
                  <a:schemeClr val="tx2"/>
                </a:solidFill>
                <a:latin typeface="Times New Roman" panose="02020603050405020304" pitchFamily="18" charset="0"/>
                <a:cs typeface="Times New Roman" panose="02020603050405020304" pitchFamily="18" charset="0"/>
              </a:rPr>
              <a:t>Инфекциозни токсине</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От една страна, при инфекциозните процеси се отделят микробни </a:t>
            </a:r>
            <a:r>
              <a:rPr lang="ru-RU" sz="1300" dirty="0" smtClean="0">
                <a:solidFill>
                  <a:schemeClr val="tx2"/>
                </a:solidFill>
                <a:latin typeface="Times New Roman" panose="02020603050405020304" pitchFamily="18" charset="0"/>
                <a:cs typeface="Times New Roman" panose="02020603050405020304" pitchFamily="18" charset="0"/>
              </a:rPr>
              <a:t>токсине, </a:t>
            </a:r>
            <a:r>
              <a:rPr lang="ru-RU" sz="1300" dirty="0">
                <a:solidFill>
                  <a:schemeClr val="tx2"/>
                </a:solidFill>
                <a:latin typeface="Times New Roman" panose="02020603050405020304" pitchFamily="18" charset="0"/>
                <a:cs typeface="Times New Roman" panose="02020603050405020304" pitchFamily="18" charset="0"/>
              </a:rPr>
              <a:t>които натоварват или пряко увреждат различни органи и системи. От друга страна, отровните вещества, постъпили по различни канали в организма, могат да потиснат имунната ни система. Това е косвен път, по който ставаме по-възприемчиви към микроорганизмите и техните </a:t>
            </a:r>
            <a:r>
              <a:rPr lang="ru-RU" sz="1300" dirty="0" smtClean="0">
                <a:solidFill>
                  <a:schemeClr val="tx2"/>
                </a:solidFill>
                <a:latin typeface="Times New Roman" panose="02020603050405020304" pitchFamily="18" charset="0"/>
                <a:cs typeface="Times New Roman" panose="02020603050405020304" pitchFamily="18" charset="0"/>
              </a:rPr>
              <a:t>токсине.</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rgbClr val="00B0F0"/>
                </a:solidFill>
                <a:latin typeface="Times New Roman" panose="02020603050405020304" pitchFamily="18" charset="0"/>
                <a:cs typeface="Times New Roman" panose="02020603050405020304" pitchFamily="18" charset="0"/>
              </a:rPr>
              <a:t>Йонизиращи лъчения</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Радиоактивните и други лъчения също водят по косвен път основно до нарушаване на ензимните клетъчни процеси.</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rgbClr val="00B0F0"/>
                </a:solidFill>
                <a:latin typeface="Times New Roman" panose="02020603050405020304" pitchFamily="18" charset="0"/>
                <a:cs typeface="Times New Roman" panose="02020603050405020304" pitchFamily="18" charset="0"/>
              </a:rPr>
              <a:t>Токсини и стареене</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Детоксиниращите ензими отслабват активността си с напредването на възрастта. Липсата на физическа активност, комбинирана с непълноценно хранене, което често се среща при по-възрастните хора, води до намаляване на капацитета на детоксикация. </a:t>
            </a:r>
            <a:r>
              <a:rPr lang="ru-RU" sz="1300" dirty="0" smtClean="0">
                <a:solidFill>
                  <a:schemeClr val="tx2"/>
                </a:solidFill>
                <a:latin typeface="Times New Roman" panose="02020603050405020304" pitchFamily="18" charset="0"/>
                <a:cs typeface="Times New Roman" panose="02020603050405020304" pitchFamily="18" charset="0"/>
              </a:rPr>
              <a:t/>
            </a:r>
            <a:br>
              <a:rPr lang="ru-RU" sz="1300" dirty="0" smtClean="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smtClean="0">
                <a:solidFill>
                  <a:schemeClr val="tx2"/>
                </a:solidFill>
                <a:latin typeface="Times New Roman" panose="02020603050405020304" pitchFamily="18" charset="0"/>
                <a:cs typeface="Times New Roman" panose="02020603050405020304" pitchFamily="18" charset="0"/>
              </a:rPr>
              <a:t/>
            </a:r>
            <a:br>
              <a:rPr lang="ru-RU" sz="1300" dirty="0" smtClean="0">
                <a:solidFill>
                  <a:schemeClr val="tx2"/>
                </a:solidFill>
                <a:latin typeface="Times New Roman" panose="02020603050405020304" pitchFamily="18" charset="0"/>
                <a:cs typeface="Times New Roman" panose="02020603050405020304" pitchFamily="18" charset="0"/>
              </a:rPr>
            </a:br>
            <a:r>
              <a:rPr lang="bg-BG" sz="1300" dirty="0" smtClean="0">
                <a:solidFill>
                  <a:schemeClr val="tx2"/>
                </a:solidFill>
                <a:latin typeface="Times New Roman" panose="02020603050405020304" pitchFamily="18" charset="0"/>
                <a:cs typeface="Times New Roman" panose="02020603050405020304" pitchFamily="18" charset="0"/>
              </a:rPr>
              <a:t>Tялoтo ни </a:t>
            </a:r>
            <a:r>
              <a:rPr lang="bg-BG" sz="1300" dirty="0">
                <a:solidFill>
                  <a:schemeClr val="tx2"/>
                </a:solidFill>
                <a:latin typeface="Times New Roman" panose="02020603050405020304" pitchFamily="18" charset="0"/>
                <a:cs typeface="Times New Roman" panose="02020603050405020304" pitchFamily="18" charset="0"/>
              </a:rPr>
              <a:t>имa cпocoбнocт дa ce ocвoбoждaвa oт oтpoвитe, нo пoняĸoгa ce cтигa дo нaтpyпвaнe в дaдeни opгaни, oтĸъдeтo пpoизлизaт и пo-cepиoзнитe oпacнocти. </a:t>
            </a:r>
            <a:br>
              <a:rPr lang="bg-BG" sz="1300" dirty="0">
                <a:solidFill>
                  <a:schemeClr val="tx2"/>
                </a:solidFill>
                <a:latin typeface="Times New Roman" panose="02020603050405020304" pitchFamily="18" charset="0"/>
                <a:cs typeface="Times New Roman" panose="02020603050405020304" pitchFamily="18" charset="0"/>
              </a:rPr>
            </a:br>
            <a:r>
              <a:rPr lang="bg-BG" sz="1300" dirty="0">
                <a:solidFill>
                  <a:schemeClr val="tx2"/>
                </a:solidFill>
                <a:latin typeface="Times New Roman" panose="02020603050405020304" pitchFamily="18" charset="0"/>
                <a:cs typeface="Times New Roman" panose="02020603050405020304" pitchFamily="18" charset="0"/>
              </a:rPr>
              <a:t>Πpи пpeнacянeтo нa вeщecтвaтa, ĸoитo нaxлyвaт в opгaнизмa, нaй-aĸтивнo paбoтят cъpдeчнo-cъдoвaтa cиcтeмa и ĸpъвтa. Cъoтвeтнo тe ca нaй-нaтoвapeни, ĸoгaтo ce cблъcĸaт c тoĸcични eлeмeнти. C тeчeниe нa вpeмeтo вepoятнocттa oт oбpaзyвaнe нa липидни плaĸи пo cтeнитe нa ĸpъвoнocнитe cъдoвe ce yвeличaвa, a cтecнявaнeтo вoди дo зaбaвянe нa ĸpъвния пoтoĸ. Toвa oт cвoя cтpaнa мoжe дa дoвeдe дo paзĸъcвaнe. И ĸoгaтo ĸъм тoзи пpoблeм ce пpибaви фaĸтopът тoĸcични вeщecтвa, здpaвeтo e дoпълнитeлнo зacтpaшeнo.</a:t>
            </a:r>
            <a:br>
              <a:rPr lang="bg-BG" sz="1300" dirty="0">
                <a:solidFill>
                  <a:schemeClr val="tx2"/>
                </a:solidFill>
                <a:latin typeface="Times New Roman" panose="02020603050405020304" pitchFamily="18" charset="0"/>
                <a:cs typeface="Times New Roman" panose="02020603050405020304" pitchFamily="18" charset="0"/>
              </a:rPr>
            </a:br>
            <a:r>
              <a:rPr lang="bg-BG" sz="1300" dirty="0">
                <a:solidFill>
                  <a:schemeClr val="tx2"/>
                </a:solidFill>
                <a:latin typeface="Times New Roman" panose="02020603050405020304" pitchFamily="18" charset="0"/>
                <a:cs typeface="Times New Roman" panose="02020603050405020304" pitchFamily="18" charset="0"/>
              </a:rPr>
              <a:t>Hapyшeния в xeмoдинaмиĸaтa нacтъпвaт пpи пecтициди, въглepoдeн oĸcид, мeтилoв и eтилoв aлĸoxoл. Бъбpeцитe игpaят пъpвocтeпeннa poля пpи филтpиpaнeтo нa ĸpъвтa, ĸaтo тяxнaтa фyнĸция e и дa извeдaт нeнyжнaтa вoдa oт opгaнизмa, в ĸoятo чecтo ca нaлицe и вoдopaзтвopими тoĸcични cъeдинeния. Πpи нaнacянe нa yвpeждaнe нa </a:t>
            </a:r>
            <a:r>
              <a:rPr lang="bg-BG" sz="1300" dirty="0" smtClean="0">
                <a:solidFill>
                  <a:schemeClr val="tx2"/>
                </a:solidFill>
                <a:latin typeface="Times New Roman" panose="02020603050405020304" pitchFamily="18" charset="0"/>
                <a:cs typeface="Times New Roman" panose="02020603050405020304" pitchFamily="18" charset="0"/>
              </a:rPr>
              <a:t>нeфpoнитe</a:t>
            </a:r>
            <a:br>
              <a:rPr lang="bg-BG" sz="1300" dirty="0" smtClean="0">
                <a:solidFill>
                  <a:schemeClr val="tx2"/>
                </a:solidFill>
                <a:latin typeface="Times New Roman" panose="02020603050405020304" pitchFamily="18" charset="0"/>
                <a:cs typeface="Times New Roman" panose="02020603050405020304" pitchFamily="18" charset="0"/>
              </a:rPr>
            </a:br>
            <a:r>
              <a:rPr lang="ru-RU" sz="1400" b="1" dirty="0">
                <a:solidFill>
                  <a:schemeClr val="tx2"/>
                </a:solidFill>
                <a:latin typeface="Times New Roman" panose="02020603050405020304" pitchFamily="18" charset="0"/>
                <a:cs typeface="Times New Roman" panose="02020603050405020304" pitchFamily="18" charset="0"/>
              </a:rPr>
              <a:t>Къде се натрупват токсините?</a:t>
            </a:r>
            <a:r>
              <a:rPr lang="ru-RU" sz="1400" dirty="0">
                <a:solidFill>
                  <a:schemeClr val="tx2"/>
                </a:solidFill>
                <a:latin typeface="Times New Roman" panose="02020603050405020304" pitchFamily="18" charset="0"/>
                <a:cs typeface="Times New Roman" panose="02020603050405020304" pitchFamily="18" charset="0"/>
              </a:rPr>
              <a:t/>
            </a:r>
            <a:br>
              <a:rPr lang="ru-RU" sz="1400" dirty="0">
                <a:solidFill>
                  <a:schemeClr val="tx2"/>
                </a:solidFill>
                <a:latin typeface="Times New Roman" panose="02020603050405020304" pitchFamily="18" charset="0"/>
                <a:cs typeface="Times New Roman" panose="02020603050405020304" pitchFamily="18" charset="0"/>
              </a:rPr>
            </a:br>
            <a:r>
              <a:rPr lang="ru-RU" sz="1400" dirty="0">
                <a:solidFill>
                  <a:schemeClr val="tx2"/>
                </a:solidFill>
                <a:latin typeface="Times New Roman" panose="02020603050405020304" pitchFamily="18" charset="0"/>
                <a:cs typeface="Times New Roman" panose="02020603050405020304" pitchFamily="18" charset="0"/>
              </a:rPr>
              <a:t>В белите дробове, черният дроб и жлъчния мехур, гънките на червата, бъбречните легенчета, ставите, кръвоносната и лимфна система, съединителната тъкан, вкл. мастните и подкожни депа. черният дроб и жлъчния мехур, гънките на червата, бъбречните легенчета, ставите, кръвоносната и лимфна система, съединителната тъкан, вкл. мастните и подкожни депа.</a:t>
            </a:r>
            <a:br>
              <a:rPr lang="ru-RU" sz="1400" dirty="0">
                <a:solidFill>
                  <a:schemeClr val="tx2"/>
                </a:solidFill>
                <a:latin typeface="Times New Roman" panose="02020603050405020304" pitchFamily="18" charset="0"/>
                <a:cs typeface="Times New Roman" panose="02020603050405020304" pitchFamily="18" charset="0"/>
              </a:rPr>
            </a:br>
            <a:endParaRPr lang="bg-BG" sz="1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0048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781798"/>
          </a:xfrm>
        </p:spPr>
        <p:txBody>
          <a:bodyPr>
            <a:normAutofit fontScale="90000"/>
          </a:bodyPr>
          <a:lstStyle/>
          <a:p>
            <a:r>
              <a:rPr lang="bg-BG" dirty="0" smtClean="0"/>
              <a:t>Метаболизъм в човека</a:t>
            </a:r>
            <a:br>
              <a:rPr lang="bg-BG" dirty="0" smtClean="0"/>
            </a:br>
            <a:r>
              <a:rPr lang="bg-BG" sz="1200" dirty="0" smtClean="0"/>
              <a:t> </a:t>
            </a:r>
            <a:r>
              <a:rPr lang="ru-RU" sz="1600" b="1" dirty="0">
                <a:solidFill>
                  <a:schemeClr val="tx2"/>
                </a:solidFill>
              </a:rPr>
              <a:t>Метаболизмът</a:t>
            </a:r>
            <a:r>
              <a:rPr lang="ru-RU" sz="1600" dirty="0">
                <a:solidFill>
                  <a:schemeClr val="tx2"/>
                </a:solidFill>
              </a:rPr>
              <a:t> (от </a:t>
            </a:r>
            <a:r>
              <a:rPr lang="ru-RU" sz="1600" dirty="0">
                <a:solidFill>
                  <a:schemeClr val="tx2"/>
                </a:solidFill>
                <a:hlinkClick r:id="rId2" tooltip="Гръцки език"/>
              </a:rPr>
              <a:t>гръцки</a:t>
            </a:r>
            <a:r>
              <a:rPr lang="ru-RU" sz="1600" dirty="0">
                <a:solidFill>
                  <a:schemeClr val="tx2"/>
                </a:solidFill>
              </a:rPr>
              <a:t>: </a:t>
            </a:r>
            <a:r>
              <a:rPr lang="ru-RU" sz="1600" i="1" dirty="0">
                <a:solidFill>
                  <a:schemeClr val="tx2"/>
                </a:solidFill>
              </a:rPr>
              <a:t>μεταβολή</a:t>
            </a:r>
            <a:r>
              <a:rPr lang="ru-RU" sz="1600" dirty="0">
                <a:solidFill>
                  <a:schemeClr val="tx2"/>
                </a:solidFill>
              </a:rPr>
              <a:t> (метаболи) – смяна, или </a:t>
            </a:r>
            <a:r>
              <a:rPr lang="ru-RU" sz="1600" i="1" dirty="0">
                <a:solidFill>
                  <a:schemeClr val="tx2"/>
                </a:solidFill>
              </a:rPr>
              <a:t>μεταβολισμός</a:t>
            </a:r>
            <a:r>
              <a:rPr lang="ru-RU" sz="1600" dirty="0">
                <a:solidFill>
                  <a:schemeClr val="tx2"/>
                </a:solidFill>
              </a:rPr>
              <a:t> – „прехвърляне“) е начинът, по който се извършва </a:t>
            </a:r>
            <a:r>
              <a:rPr lang="ru-RU" sz="1600" b="1" dirty="0">
                <a:solidFill>
                  <a:schemeClr val="tx2"/>
                </a:solidFill>
              </a:rPr>
              <a:t>обмяната на веществата</a:t>
            </a:r>
            <a:r>
              <a:rPr lang="ru-RU" sz="1600" dirty="0">
                <a:solidFill>
                  <a:schemeClr val="tx2"/>
                </a:solidFill>
              </a:rPr>
              <a:t> в </a:t>
            </a:r>
            <a:r>
              <a:rPr lang="ru-RU" sz="1600" dirty="0">
                <a:solidFill>
                  <a:schemeClr val="tx2"/>
                </a:solidFill>
                <a:hlinkClick r:id="rId3" tooltip="Организъм"/>
              </a:rPr>
              <a:t>организма</a:t>
            </a:r>
            <a:r>
              <a:rPr lang="ru-RU" sz="1600" dirty="0">
                <a:solidFill>
                  <a:schemeClr val="tx2"/>
                </a:solidFill>
              </a:rPr>
              <a:t>. Представлява съвкупност от </a:t>
            </a:r>
            <a:r>
              <a:rPr lang="ru-RU" sz="1600" dirty="0">
                <a:solidFill>
                  <a:schemeClr val="tx2"/>
                </a:solidFill>
                <a:hlinkClick r:id="rId4" tooltip="Биохимия"/>
              </a:rPr>
              <a:t>биохимични реакции</a:t>
            </a:r>
            <a:r>
              <a:rPr lang="ru-RU" sz="1600" dirty="0">
                <a:solidFill>
                  <a:schemeClr val="tx2"/>
                </a:solidFill>
              </a:rPr>
              <a:t>, които протичат в </a:t>
            </a:r>
            <a:r>
              <a:rPr lang="ru-RU" sz="1600" dirty="0">
                <a:solidFill>
                  <a:schemeClr val="tx2"/>
                </a:solidFill>
                <a:hlinkClick r:id="rId5" tooltip="Клетка"/>
              </a:rPr>
              <a:t>клетките</a:t>
            </a:r>
            <a:r>
              <a:rPr lang="ru-RU" sz="1600" dirty="0">
                <a:solidFill>
                  <a:schemeClr val="tx2"/>
                </a:solidFill>
              </a:rPr>
              <a:t> на организмите, за да ги поддържат </a:t>
            </a:r>
            <a:r>
              <a:rPr lang="ru-RU" sz="1600" dirty="0">
                <a:solidFill>
                  <a:schemeClr val="tx2"/>
                </a:solidFill>
                <a:hlinkClick r:id="rId6" tooltip="Живот"/>
              </a:rPr>
              <a:t>живи</a:t>
            </a:r>
            <a:r>
              <a:rPr lang="ru-RU" sz="1600" dirty="0" smtClean="0">
                <a:solidFill>
                  <a:schemeClr val="tx2"/>
                </a:solidFill>
              </a:rPr>
              <a:t>.</a:t>
            </a:r>
            <a:r>
              <a:rPr lang="en-US" sz="1600" dirty="0" smtClean="0">
                <a:solidFill>
                  <a:schemeClr val="tx2"/>
                </a:solidFill>
              </a:rPr>
              <a:t/>
            </a:r>
            <a:br>
              <a:rPr lang="en-US" sz="1600" dirty="0" smtClean="0">
                <a:solidFill>
                  <a:schemeClr val="tx2"/>
                </a:solidFill>
              </a:rPr>
            </a:br>
            <a:r>
              <a:rPr lang="ru-RU" sz="1300" dirty="0">
                <a:solidFill>
                  <a:schemeClr val="tx2"/>
                </a:solidFill>
                <a:latin typeface="Times New Roman" panose="02020603050405020304" pitchFamily="18" charset="0"/>
                <a:cs typeface="Times New Roman" panose="02020603050405020304" pitchFamily="18" charset="0"/>
              </a:rPr>
              <a:t> </a:t>
            </a:r>
            <a:r>
              <a:rPr lang="ru-RU" sz="1300" b="1" dirty="0">
                <a:solidFill>
                  <a:schemeClr val="tx2"/>
                </a:solidFill>
                <a:latin typeface="Times New Roman" panose="02020603050405020304" pitchFamily="18" charset="0"/>
                <a:cs typeface="Times New Roman" panose="02020603050405020304" pitchFamily="18" charset="0"/>
              </a:rPr>
              <a:t>Какво представлява нашият метаболизъм?</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Метаболизмът е съвкупност от реакции, които могат да бъдат анаболитни (конструктивни) или катаболитни (енергетични).</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Чрез тези реакции организмът ни осъществява жизнените си функции, като сърдечната функция, поддържането на телесната температура, дишането, извършване физическа дейност и др.</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Казано по друг начин </a:t>
            </a:r>
            <a:r>
              <a:rPr lang="ru-RU" sz="1300" dirty="0" err="1">
                <a:solidFill>
                  <a:schemeClr val="tx2"/>
                </a:solidFill>
                <a:latin typeface="Times New Roman" panose="02020603050405020304" pitchFamily="18" charset="0"/>
                <a:cs typeface="Times New Roman" panose="02020603050405020304" pitchFamily="18" charset="0"/>
              </a:rPr>
              <a:t>метаболизмът</a:t>
            </a:r>
            <a:r>
              <a:rPr lang="ru-RU" sz="1300" dirty="0">
                <a:solidFill>
                  <a:schemeClr val="tx2"/>
                </a:solidFill>
                <a:latin typeface="Times New Roman" panose="02020603050405020304" pitchFamily="18" charset="0"/>
                <a:cs typeface="Times New Roman" panose="02020603050405020304" pitchFamily="18" charset="0"/>
              </a:rPr>
              <a:t> е интензивността, с която организмът ни превръща съдържащите се в храната ни вещества в енергия.</a:t>
            </a:r>
            <a:br>
              <a:rPr lang="ru-RU" sz="1300" dirty="0">
                <a:solidFill>
                  <a:schemeClr val="tx2"/>
                </a:solidFill>
                <a:latin typeface="Times New Roman" panose="02020603050405020304" pitchFamily="18" charset="0"/>
                <a:cs typeface="Times New Roman" panose="02020603050405020304" pitchFamily="18" charset="0"/>
              </a:rPr>
            </a:br>
            <a:r>
              <a:rPr lang="ru-RU" sz="1300" b="1" dirty="0">
                <a:solidFill>
                  <a:schemeClr val="tx2"/>
                </a:solidFill>
                <a:latin typeface="Times New Roman" panose="02020603050405020304" pitchFamily="18" charset="0"/>
                <a:cs typeface="Times New Roman" panose="02020603050405020304" pitchFamily="18" charset="0"/>
              </a:rPr>
              <a:t>Какво влияе на нашия метаболизъм и какво определя колко бърз ще е той?</a:t>
            </a: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Метаболизмът е свързан с теглото, </a:t>
            </a:r>
            <a:r>
              <a:rPr lang="ru-RU" sz="1300" dirty="0" err="1">
                <a:solidFill>
                  <a:schemeClr val="tx2"/>
                </a:solidFill>
                <a:latin typeface="Times New Roman" panose="02020603050405020304" pitchFamily="18" charset="0"/>
                <a:cs typeface="Times New Roman" panose="02020603050405020304" pitchFamily="18" charset="0"/>
              </a:rPr>
              <a:t>тъй</a:t>
            </a:r>
            <a:r>
              <a:rPr lang="ru-RU" sz="1300" dirty="0">
                <a:solidFill>
                  <a:schemeClr val="tx2"/>
                </a:solidFill>
                <a:latin typeface="Times New Roman" panose="02020603050405020304" pitchFamily="18" charset="0"/>
                <a:cs typeface="Times New Roman" panose="02020603050405020304" pitchFamily="18" charset="0"/>
              </a:rPr>
              <a:t> като влияе на количеството енергия, от която тялото се нуждае във всеки един момент. В случай, че приемате повече енергия, отколкото тялото изразходва, то част от излишъка ще бъде складиран като мазнина.</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Въпреки това много хора бързат да обвинят „бавния метаболизъм“ за тяхното увеличаване на теглото, а в действителност те се нуждаят от по-добър подбор на храната и </a:t>
            </a:r>
            <a:r>
              <a:rPr lang="ru-RU" sz="1300" dirty="0">
                <a:solidFill>
                  <a:schemeClr val="tx2"/>
                </a:solidFill>
                <a:latin typeface="Times New Roman" panose="02020603050405020304" pitchFamily="18" charset="0"/>
                <a:cs typeface="Times New Roman" panose="02020603050405020304" pitchFamily="18" charset="0"/>
                <a:hlinkClick r:id="rId7"/>
              </a:rPr>
              <a:t>подходящи за тях тренировки</a:t>
            </a:r>
            <a:r>
              <a:rPr lang="ru-RU" sz="1300" dirty="0">
                <a:solidFill>
                  <a:schemeClr val="tx2"/>
                </a:solidFill>
                <a:latin typeface="Times New Roman" panose="02020603050405020304" pitchFamily="18" charset="0"/>
                <a:cs typeface="Times New Roman" panose="02020603050405020304" pitchFamily="18" charset="0"/>
              </a:rPr>
              <a:t>.</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Макар че има много хапчета, добавки и храни, които претендират да стимулират метаболизма и да изгорят мазнините, повечето от тези твърдения са недоказани, мнение на Тим Кроу (доцент по хранене в Университета Деакин).</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Дори и да работят, те най-вероятно имат и непредвидени странични ефекти, например увеличаване на сърдечната честота, казва той.</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Още нещо свързано с хапчетата и хранителните добавки. Трябва да се има предвид, че някои биха били ефективни във </a:t>
            </a:r>
            <a:r>
              <a:rPr lang="ru-RU" sz="1300" dirty="0" err="1">
                <a:solidFill>
                  <a:schemeClr val="tx2"/>
                </a:solidFill>
                <a:latin typeface="Times New Roman" panose="02020603050405020304" pitchFamily="18" charset="0"/>
                <a:cs typeface="Times New Roman" panose="02020603050405020304" pitchFamily="18" charset="0"/>
              </a:rPr>
              <a:t>времето</a:t>
            </a:r>
            <a:r>
              <a:rPr lang="ru-RU" sz="1300" dirty="0">
                <a:solidFill>
                  <a:schemeClr val="tx2"/>
                </a:solidFill>
                <a:latin typeface="Times New Roman" panose="02020603050405020304" pitchFamily="18" charset="0"/>
                <a:cs typeface="Times New Roman" panose="02020603050405020304" pitchFamily="18" charset="0"/>
              </a:rPr>
              <a:t>, в което се приемат, но след като ограничим приема им и се върнем към старите си навици, се връщаме и към забавения си метаболизъм, в допълнение към възможни нежелани странични ефекти.</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Въпреки това е полезно да се знае кои фактори влияят на метаболизма, </a:t>
            </a:r>
            <a:r>
              <a:rPr lang="ru-RU" sz="1300" dirty="0" err="1">
                <a:solidFill>
                  <a:schemeClr val="tx2"/>
                </a:solidFill>
                <a:latin typeface="Times New Roman" panose="02020603050405020304" pitchFamily="18" charset="0"/>
                <a:cs typeface="Times New Roman" panose="02020603050405020304" pitchFamily="18" charset="0"/>
              </a:rPr>
              <a:t>тъй</a:t>
            </a:r>
            <a:r>
              <a:rPr lang="ru-RU" sz="1300" dirty="0">
                <a:solidFill>
                  <a:schemeClr val="tx2"/>
                </a:solidFill>
                <a:latin typeface="Times New Roman" panose="02020603050405020304" pitchFamily="18" charset="0"/>
                <a:cs typeface="Times New Roman" panose="02020603050405020304" pitchFamily="18" charset="0"/>
              </a:rPr>
              <a:t> като някои могат да бъдат под ваш контрол.  Ето и някои от тях.</a:t>
            </a:r>
            <a:br>
              <a:rPr lang="ru-RU" sz="1300" dirty="0">
                <a:solidFill>
                  <a:schemeClr val="tx2"/>
                </a:solidFill>
                <a:latin typeface="Times New Roman" panose="02020603050405020304" pitchFamily="18" charset="0"/>
                <a:cs typeface="Times New Roman" panose="02020603050405020304" pitchFamily="18" charset="0"/>
              </a:rPr>
            </a:br>
            <a:r>
              <a:rPr lang="ru-RU" sz="1300" dirty="0">
                <a:solidFill>
                  <a:schemeClr val="tx2"/>
                </a:solidFill>
                <a:latin typeface="Times New Roman" panose="02020603050405020304" pitchFamily="18" charset="0"/>
                <a:cs typeface="Times New Roman" panose="02020603050405020304" pitchFamily="18" charset="0"/>
              </a:rPr>
              <a:t/>
            </a:r>
            <a:br>
              <a:rPr lang="ru-RU" sz="1300" dirty="0">
                <a:solidFill>
                  <a:schemeClr val="tx2"/>
                </a:solidFill>
                <a:latin typeface="Times New Roman" panose="02020603050405020304" pitchFamily="18" charset="0"/>
                <a:cs typeface="Times New Roman" panose="02020603050405020304" pitchFamily="18" charset="0"/>
              </a:rPr>
            </a:br>
            <a:endParaRPr lang="bg-BG" sz="13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025834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257</TotalTime>
  <Words>256</Words>
  <Application>Microsoft Office PowerPoint</Application>
  <PresentationFormat>Widescreen</PresentationFormat>
  <Paragraphs>38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Black</vt:lpstr>
      <vt:lpstr>Times New Roman</vt:lpstr>
      <vt:lpstr>Trebuchet MS</vt:lpstr>
      <vt:lpstr>Wingdings 3</vt:lpstr>
      <vt:lpstr>Facet</vt:lpstr>
      <vt:lpstr>PowerPoint Presentation</vt:lpstr>
      <vt:lpstr>Антибиотици и  растежни хормони </vt:lpstr>
      <vt:lpstr>Как действат антибиотиците?</vt:lpstr>
      <vt:lpstr>Антибиотиците – в кои храни са най-много и как да се предпазим? - мляко: Пастьоризацията и стерилизацията убиват около 20% от съдържащите се в млякото антибиотици. Почти пълното разрушаване на препаратите в млякото е възможно единствено след 30-минутно варене при температура 120 градуса. Но какво остава в него след това? В млякото антибиотиците попадат след прилагането на различни препарати и ваксини при кравите, а при заболяване от мастит разтворите от антибиотици се въвеждат непосредствено в поразените участъци на млечните жлези. Отрасловите норми изискват да не се пуска в мрежата млякото на наскоро ваксинирани крави, но със сигурност не всички спазват тези предписания. - месо: Варенето на говеждото и свинското на парчета с маса до 2 кг в продължение на 3 часа в открити съдове при достигането на температура вътре в месото до 80 градуса по Целзий и задушаването на пилешкото в продължение на час може да намали количеството антибиотици с 90%. В процеса на варене се разрушават 20% от препаратите, а около 70% отиват в бульона. При производството на колбаси съдържанието на антибиотиците не пада под 90% от изходното положение в каймата. В готовото изделие остават 93% от изходното количество от препарата. По-зле стоят нещата с препаратите в птицевъдството: количеството лечебни и хранителни антибиотици за профилактика и стимулиране на растежа превишава допустимите норми в пъти. Отглеждането на кокошки в началото на миналия век е отнемало 122 дни и е изисквало 20 кг храна, днес с 4 кг храна кокошката пораства за 42 дни. Птиците днес растат по-интензивно, боледуват по-рядко и се хранят по-малко.  В много храни и  изделия има много антибиотици и хормони  Най-високо съдържание на антибиотици има в месото на птиците. Свинското съдържа по-малко препарати, а говеждото се смята за най-безопасното месо. Термичната обработка може да разруши структурата на антибиотиците, но месото трябва да се вари не по-малко от два часа. При птиците първият бульон трябва да се изхвърли. При купуването на месни продукти трябва да обръщате внимание на срока на годност - ако е прекалено голям, то месото най-вероятно съдържа антибиотици.   </vt:lpstr>
      <vt:lpstr>Растежни хормони Растежният хормон е основен фактор за осъществяване на растежа при децата и метаболизма при възрастните. Произвежда се в хипофизната жлеза, и се регулира от хипоталамуса. Освобождава се в отговор на физическо натоварване, стрес, дълбок сън, понижено ниво на кръвната захар и стимул от различни хормони – глюкагон, инсулин, щитовидни хормони, естроген, тестостерон и вазопресин. Хормонът на растежа (соматоторопин, нордитропин, генотропин, хуматроп, соматроп и др.) се произвежда от хипофизната жлеза. Тя е овално тяло, разположено в ямка на черепната основа, наречена "турско седло". Посредством краче се свързва с областта на главния мозък, наречена хипоталамус. Жлезата има овална форма – дължина 8-10 мм., ширина 12-15 мм., височина 5-6 мм. По отношение на теглото си показва големи индивидуални различия. При мъжа тя тежи средно 0.6 г. При жените през време на бременност се увеличава и след раждането не се връща към първоначалното си състояние – поради това при жени с повече раждания тя може да тежи повече от 1 г. Жлезата се разделя на две части: аденохипофиза – предна част и неврохипофиза – задна част. Двата дяла имат различен клетъчен строеж и произвеждат различни хормони. Соматотропинът се произвежда и отделя от аденохипофизата. Растежният хормон стимулира производството на РНК и белтъци, подпомага мобилизирането на мазнини от мастните депа и е антагонист на инсулина. Хронично повишените му нива могат да предизвикат нарушен глюкозен толеранс. Ако от хипофизата се освобождават по-малки или по-големи количества растежен хормон в периода на растеж на детето, се развива съответно нанизъм (джуджешки ръст) или гигантизъм. Излишъкът на растежен хормон у възрастния човек предизвиква заболяването акромегалия Растежният хормон (от англ. growth hormone или GH), познат на български още като хормон на растежа, соматотропин и соматотропен хормон, е анаболен хормон, произвеждан и секретиран от хипофизната жлеза. GH е едноверижен полипептид, който директно и индиректно подпомага растежа, стимулирайки отделянето на растежни фактори от черния дроб — най-вече инсулин-подобен растежен фактор 1 (IGF-1). </vt:lpstr>
      <vt:lpstr>Защо растежният хормон е толкова важен? Растежният хормон подпомага растежа и задебеляването на костите, мускулите и други тъкани. Този хормон има мощен анаболен ефект, стимулирайки протеиновия синтез при мускулната тъкан, както и метаболизма на мазнини, мобилизирайки мастните киселини от клетките като източник на енергия. Успоредно с мобилизирането на мазнините, растежният хормон повишава и нивата на кръвна захар. Поради тази причина дългосрочният прием на соматотропин под формата на медикаменти предразполага към развиване на инсулинова резистентност.  Болестни състояния Състоянията на дефицит и излишък на растежен хормон водят до видими ефекти, доказващи основната роля на този хормон във физиологията на човешкото тяло. Клинично недостигът се изразява в забавен растеж или нанизъм (джуджешки ръст). Проявата на дефицита зависи от възрастта, в която възниква и може да е наследствен или придобит. Засегнатите деца произвеждат много малко или никакъв собствен растежен хормон, не растат нормално и в ранна възраст са по-ниски от връстниците си. Типично имат бебешки израз на лицето, висок писклив глас и са със затлъстяване. Мастната тъкан е натрупана предимно по корема.  </vt:lpstr>
      <vt:lpstr>ТОКСИЧНОСТ Човешкото тяло е уникальна система, която, чрез необходима та грыжа и правильно взаимодействие с колоната среда, може сама да поддержу нужнее си баланс. За сожаление, токсине вседневно атаковать организма. Те влезет у нас с воздуха, чрез козметиката,  препаратите за бита, лекарствата, с храните и напитките От къде идват токсините? Токсини от колоната среда Замърсяването на воздуха, почвите и водите води  до замърсяване на човешкия организъм. Токсични метали, летливи органични съставки, вторични продукти на цигарения дим и много други Токсини от храната Тук спадат най-напред недоброкачествените хранителни продукти – престояли, загнили, плесенясали. Те водят не само до храносмилателни проблеми, но и нарушават функциониране на клетките. Тези токсине могат да навредят на черния дроб, дори да бъдат канцерогенни. Все по-масовото присъствие на химически добавки към.  Цигари, алкохол и наркотици От всички мещане проучвания тютюнопушенето се поставя сред топ причинителите на белодробни, сърдечносъдови и туморни патологии. Алкохолът е основна причина за цироза и рак на черния дроб и нервнопсихични отклонения. Наркотиците са разнообразни, но си приличат по това, че увреждат мозъка (а някои – и целия организъм) и деформират социалния живот на индивида. Пристрастяващите субстанции дават своето тежко отражение и върху здравето на потомството. Именно след такива злоупотреби е изключително важна детоксикация Интоксикация през кожата Токсините влияят вредно директно върху кожата. Въпреки че през мастната бариера до кожата проникват относително малка част от химичните субстанции, при екстремни или продължителни въздействия това може да е значим фактор в общото обременяване с токсине.  Лекарства и токсично обременяване Медикаментите могат да имат от лек до много сериозен токсичен потенциал, както и различни механизми за неговото реализиране . Основен принцип в медицината, който, за сожаление, често се нарушава, е синтетичните медикаменти да не се предписват без нужда и да не се прибягва към самолечение с тях.    .     </vt:lpstr>
      <vt:lpstr>. Спортисти и интоксикация Умереното спортуване, особено ако е балансирано чрез разнообразни по вид занимания, е здравословно, но с професионалния спорт не винаги е така. Инфекциозни токсине От една страна, при инфекциозните процеси се отделят микробни токсине, които натоварват или пряко увреждат различни органи и системи. От друга страна, отровните вещества, постъпили по различни канали в организма, могат да потиснат имунната ни система. Това е косвен път, по който ставаме по-възприемчиви към микроорганизмите и техните токсине. Йонизиращи лъчения Радиоактивните и други лъчения също водят по косвен път основно до нарушаване на ензимните клетъчни процеси. Токсини и стареене Детоксиниращите ензими отслабват активността си с напредването на възрастта. Липсата на физическа активност, комбинирана с непълноценно хранене, което често се среща при по-възрастните хора, води до намаляване на капацитета на детоксикация.    Tялoтo ни имa cпocoбнocт дa ce ocвoбoждaвa oт oтpoвитe, нo пoняĸoгa ce cтигa дo нaтpyпвaнe в дaдeни opгaни, oтĸъдeтo пpoизлизaт и пo-cepиoзнитe oпacнocти.  Πpи пpeнacянeтo нa вeщecтвaтa, ĸoитo нaxлyвaт в opгaнизмa, нaй-aĸтивнo paбoтят cъpдeчнo-cъдoвaтa cиcтeмa и ĸpъвтa. Cъoтвeтнo тe ca нaй-нaтoвapeни, ĸoгaтo ce cблъcĸaт c тoĸcични eлeмeнти. C тeчeниe нa вpeмeтo вepoятнocттa oт oбpaзyвaнe нa липидни плaĸи пo cтeнитe нa ĸpъвoнocнитe cъдoвe ce yвeличaвa, a cтecнявaнeтo вoди дo зaбaвянe нa ĸpъвния пoтoĸ. Toвa oт cвoя cтpaнa мoжe дa дoвeдe дo paзĸъcвaнe. И ĸoгaтo ĸъм тoзи пpoблeм ce пpибaви фaĸтopът тoĸcични вeщecтвa, здpaвeтo e дoпълнитeлнo зacтpaшeнo. Hapyшeния в xeмoдинaмиĸaтa нacтъпвaт пpи пecтициди, въглepoдeн oĸcид, мeтилoв и eтилoв aлĸoxoл. Бъбpeцитe игpaят пъpвocтeпeннa poля пpи филтpиpaнeтo нa ĸpъвтa, ĸaтo тяxнaтa фyнĸция e и дa извeдaт нeнyжнaтa вoдa oт opгaнизмa, в ĸoятo чecтo ca нaлицe и вoдopaзтвopими тoĸcични cъeдинeния. Πpи нaнacянe нa yвpeждaнe нa нeфpoнитe Къде се натрупват токсините? В белите дробове, черният дроб и жлъчния мехур, гънките на червата, бъбречните легенчета, ставите, кръвоносната и лимфна система, съединителната тъкан, вкл. мастните и подкожни депа. черният дроб и жлъчния мехур, гънките на червата, бъбречните легенчета, ставите, кръвоносната и лимфна система, съединителната тъкан, вкл. мастните и подкожни депа. </vt:lpstr>
      <vt:lpstr>Метаболизъм в човека  Метаболизмът (от гръцки: μεταβολή (метаболи) – смяна, или μεταβολισμός – „прехвърляне“) е начинът, по който се извършва обмяната на веществата в организма. Представлява съвкупност от биохимични реакции, които протичат в клетките на организмите, за да ги поддържат живи.  Какво представлява нашият метаболизъм? Метаболизмът е съвкупност от реакции, които могат да бъдат анаболитни (конструктивни) или катаболитни (енергетични). Чрез тези реакции организмът ни осъществява жизнените си функции, като сърдечната функция, поддържането на телесната температура, дишането, извършване физическа дейност и др. Казано по друг начин метаболизмът е интензивността, с която организмът ни превръща съдържащите се в храната ни вещества в енергия. Какво влияе на нашия метаболизъм и какво определя колко бърз ще е той? Метаболизмът е свързан с теглото, тъй като влияе на количеството енергия, от която тялото се нуждае във всеки един момент. В случай, че приемате повече енергия, отколкото тялото изразходва, то част от излишъка ще бъде складиран като мазнина. Въпреки това много хора бързат да обвинят „бавния метаболизъм“ за тяхното увеличаване на теглото, а в действителност те се нуждаят от по-добър подбор на храната и подходящи за тях тренировки. Макар че има много хапчета, добавки и храни, които претендират да стимулират метаболизма и да изгорят мазнините, повечето от тези твърдения са недоказани, мнение на Тим Кроу (доцент по хранене в Университета Деакин). Дори и да работят, те най-вероятно имат и непредвидени странични ефекти, например увеличаване на сърдечната честота, казва той. Още нещо свързано с хапчетата и хранителните добавки. Трябва да се има предвид, че някои биха били ефективни във времето, в което се приемат, но след като ограничим приема им и се върнем към старите си навици, се връщаме и към забавения си метаболизъм, в допълнение към възможни нежелани странични ефекти. Въпреки това е полезно да се знае кои фактори влияят на метаболизма, тъй като някои могат да бъдат под ваш контрол.  Ето и някои от тях.  </vt:lpstr>
      <vt:lpstr>Метаболизмът основно може да бъде повлиян от няколко фактора: Мускулна маса – Това е количеството мускулна тъкан по тялото. Мускулът изисква повече енергия, за да функционира в сравнение с мазнините. Така че колкото повече мускулна тъкан имате, от толкова повече енергия се нуждае тялото ви, за да съществува. Възраст – Колкото повече остарява един човек, толкова повече се забавя неговият метаболизъм. Това отчасти се дължи на загубата на мускулна тъкан, а също и поради хормонални и неврологични промени. Когато бебетата и децата растат, то техният метаболизъм се ускорява. Пол – Тъй като мъжете принципно са по-едри от жените, обикновено имат и по-бърз метаболизъм. За по-бързия метаболизъм при мъжете допринася и по-голямото количество на хормона тестостерон в тялото. Генетика – Тя, както и някои генетични заболявания, също могат да играят роля в това дали имате по-бърз или по-бавен метаболизъм. (Прекалено често се обвинява генетиката преди да се потърсят истинските проблеми, не бъдете от тези хора.) Физическа активност – Редовните тренировки увеличават мускулната маса и подтикват тялото да гори повече калории и по-бързо, дори когато то е в покой. Хормонални фактори– Хормоналният дисбаланс, който често е причинен от определени фактори и условия, също оказва влияние върху бързината на метаболизма. Фактори на колоната среда – Времето също може да има ефект върху метаболизма ви. Например, ако е много студено или топло, вашето тяло се нуждае от усилена работа за поддържането на нормална температура и така скоростта на метаболизма се увеличава. Стимуланти – Определени стимуланти като кофеин и никотин могат да увеличат скоростта на метаболизма, но ефектът е временен, както при лекарствата и хранителните добавки. Диета / Хранителен режим – Някои аспекти на добре балансиран хранителен режим имат положително влияние върху скоростта на метаболизма. Например, ако не доставяте на тялото нужната енергия, за да функционира нормално, това може да е сериозна предпоставка да забавите допълнително метаболизма си. Най-добрият и дългосрочен начин да ускорите метаболизма си е чрез балансирано хранене и редовна физическа дейност.</vt:lpstr>
      <vt:lpstr>БЛАГОДАРЯ ЗА ВНИМАНИЕТО!</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Spc</dc:creator>
  <cp:lastModifiedBy>Spc</cp:lastModifiedBy>
  <cp:revision>34</cp:revision>
  <dcterms:created xsi:type="dcterms:W3CDTF">2021-04-13T06:40:41Z</dcterms:created>
  <dcterms:modified xsi:type="dcterms:W3CDTF">2021-04-13T13:49:48Z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5181047</vt:lpwstr>
  </property>
  <property fmtid="{D5CDD505-2E9C-101B-9397-08002B2CF9AE}" name="NXPowerLiteSettings" pid="3">
    <vt:lpwstr>F7000400038000</vt:lpwstr>
  </property>
  <property fmtid="{D5CDD505-2E9C-101B-9397-08002B2CF9AE}" name="NXPowerLiteVersion" pid="4">
    <vt:lpwstr>D7.0.1</vt:lpwstr>
  </property>
</Properties>
</file>