
<file path=[Content_Types].xml><?xml version="1.0" encoding="utf-8"?>
<Types xmlns="http://schemas.openxmlformats.org/package/2006/content-types"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Default ContentType="image/png" Extension="png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theme+xml" PartName="/ppt/theme/theme1.xml"/>
  <Default ContentType="image/jpeg" Extension="jpeg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Default ContentType="image/gif" Extension="gif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5" r:id="rId8"/>
    <p:sldId id="262" r:id="rId9"/>
    <p:sldId id="263" r:id="rId10"/>
    <p:sldId id="266" r:id="rId11"/>
  </p:sldIdLst>
  <p:sldSz cx="9144000" cy="6858000" type="screen4x3"/>
  <p:notesSz cx="6858000" cy="9144000"/>
  <p:defaultTextStyle>
    <a:defPPr>
      <a:defRPr lang="bg-BG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6765" autoAdjust="0"/>
    <p:restoredTop sz="94624" autoAdjust="0"/>
  </p:normalViewPr>
  <p:slideViewPr>
    <p:cSldViewPr>
      <p:cViewPr>
        <p:scale>
          <a:sx n="100" d="100"/>
          <a:sy n="100" d="100"/>
        </p:scale>
        <p:origin x="84" y="62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Заглавен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авоъгълник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Правоъгълник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Правоъгълник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авоъгълник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7" name="Правоъгълник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 useBgFill="1">
        <p:nvSpPr>
          <p:cNvPr id="30" name="Закръглен правоъгълник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 useBgFill="1">
        <p:nvSpPr>
          <p:cNvPr id="31" name="Закръглен правоъгълник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7" name="Правоъгълник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0" name="Правоъгълник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1" name="Правоъгълник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Правоъгълник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8" name="Заглавие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bg-BG" smtClean="0"/>
              <a:t>Щракнете, за да редактирате стила на заглавието в образеца</a:t>
            </a:r>
            <a:endParaRPr kumimoji="0" lang="en-US"/>
          </a:p>
        </p:txBody>
      </p:sp>
      <p:sp>
        <p:nvSpPr>
          <p:cNvPr id="9" name="Подзаглавие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bg-BG" smtClean="0"/>
              <a:t>Щракнете, за да редактирате стила на подзаглавията в образеца</a:t>
            </a:r>
            <a:endParaRPr kumimoji="0" lang="en-US"/>
          </a:p>
        </p:txBody>
      </p:sp>
      <p:sp>
        <p:nvSpPr>
          <p:cNvPr id="28" name="Контейнер за дата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680A9160-DC45-46ED-818F-C802822BBC95}" type="datetimeFigureOut">
              <a:rPr lang="bg-BG" smtClean="0"/>
              <a:pPr/>
              <a:t>24.1.2016 г.</a:t>
            </a:fld>
            <a:endParaRPr lang="bg-BG" dirty="0"/>
          </a:p>
        </p:txBody>
      </p:sp>
      <p:sp>
        <p:nvSpPr>
          <p:cNvPr id="17" name="Контейнер за долния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bg-BG" dirty="0"/>
          </a:p>
        </p:txBody>
      </p:sp>
      <p:sp>
        <p:nvSpPr>
          <p:cNvPr id="29" name="Контейнер за номер на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268A82EB-049A-485D-A6D0-988A4CD5FE3B}" type="slidenum">
              <a:rPr lang="bg-BG" smtClean="0"/>
              <a:pPr/>
              <a:t>‹#›</a:t>
            </a:fld>
            <a:endParaRPr lang="bg-BG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лавие и вертикален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bg-BG" smtClean="0"/>
              <a:t>Щракнете, за да редактирате стила на заглавието в образеца</a:t>
            </a:r>
            <a:endParaRPr kumimoji="0" lang="en-US"/>
          </a:p>
        </p:txBody>
      </p:sp>
      <p:sp>
        <p:nvSpPr>
          <p:cNvPr id="3" name="Контейнер за вертикален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bg-BG" smtClean="0"/>
              <a:t>Щракн., за да ред. стил на загл. в обр.</a:t>
            </a:r>
          </a:p>
          <a:p>
            <a:pPr lvl="1" eaLnBrk="1" latinLnBrk="0" hangingPunct="1"/>
            <a:r>
              <a:rPr lang="bg-BG" smtClean="0"/>
              <a:t>Второ ниво</a:t>
            </a:r>
          </a:p>
          <a:p>
            <a:pPr lvl="2" eaLnBrk="1" latinLnBrk="0" hangingPunct="1"/>
            <a:r>
              <a:rPr lang="bg-BG" smtClean="0"/>
              <a:t>Трето ниво</a:t>
            </a:r>
          </a:p>
          <a:p>
            <a:pPr lvl="3" eaLnBrk="1" latinLnBrk="0" hangingPunct="1"/>
            <a:r>
              <a:rPr lang="bg-BG" smtClean="0"/>
              <a:t>Четвърто ниво</a:t>
            </a:r>
          </a:p>
          <a:p>
            <a:pPr lvl="4" eaLnBrk="1" latinLnBrk="0" hangingPunct="1"/>
            <a:r>
              <a:rPr lang="bg-BG" smtClean="0"/>
              <a:t>Пето ниво</a:t>
            </a:r>
            <a:endParaRPr kumimoji="0" lang="en-US"/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0A9160-DC45-46ED-818F-C802822BBC95}" type="datetimeFigureOut">
              <a:rPr lang="bg-BG" smtClean="0"/>
              <a:pPr/>
              <a:t>24.1.2016 г.</a:t>
            </a:fld>
            <a:endParaRPr lang="bg-BG" dirty="0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8A82EB-049A-485D-A6D0-988A4CD5FE3B}" type="slidenum">
              <a:rPr lang="bg-BG" smtClean="0"/>
              <a:pPr/>
              <a:t>‹#›</a:t>
            </a:fld>
            <a:endParaRPr lang="bg-BG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но заглавие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но заглавие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bg-BG" smtClean="0"/>
              <a:t>Щракнете, за да редактирате стила на заглавието в образеца</a:t>
            </a:r>
            <a:endParaRPr kumimoji="0" lang="en-US"/>
          </a:p>
        </p:txBody>
      </p:sp>
      <p:sp>
        <p:nvSpPr>
          <p:cNvPr id="3" name="Контейнер за вертикален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bg-BG" smtClean="0"/>
              <a:t>Щракн., за да ред. стил на загл. в обр.</a:t>
            </a:r>
          </a:p>
          <a:p>
            <a:pPr lvl="1" eaLnBrk="1" latinLnBrk="0" hangingPunct="1"/>
            <a:r>
              <a:rPr lang="bg-BG" smtClean="0"/>
              <a:t>Второ ниво</a:t>
            </a:r>
          </a:p>
          <a:p>
            <a:pPr lvl="2" eaLnBrk="1" latinLnBrk="0" hangingPunct="1"/>
            <a:r>
              <a:rPr lang="bg-BG" smtClean="0"/>
              <a:t>Трето ниво</a:t>
            </a:r>
          </a:p>
          <a:p>
            <a:pPr lvl="3" eaLnBrk="1" latinLnBrk="0" hangingPunct="1"/>
            <a:r>
              <a:rPr lang="bg-BG" smtClean="0"/>
              <a:t>Четвърто ниво</a:t>
            </a:r>
          </a:p>
          <a:p>
            <a:pPr lvl="4" eaLnBrk="1" latinLnBrk="0" hangingPunct="1"/>
            <a:r>
              <a:rPr lang="bg-BG" smtClean="0"/>
              <a:t>Пето ниво</a:t>
            </a:r>
            <a:endParaRPr kumimoji="0" lang="en-US"/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0A9160-DC45-46ED-818F-C802822BBC95}" type="datetimeFigureOut">
              <a:rPr lang="bg-BG" smtClean="0"/>
              <a:pPr/>
              <a:t>24.1.2016 г.</a:t>
            </a:fld>
            <a:endParaRPr lang="bg-BG" dirty="0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8A82EB-049A-485D-A6D0-988A4CD5FE3B}" type="slidenum">
              <a:rPr lang="bg-BG" smtClean="0"/>
              <a:pPr/>
              <a:t>‹#›</a:t>
            </a:fld>
            <a:endParaRPr lang="bg-BG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лавие и съдържа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bg-BG" smtClean="0"/>
              <a:t>Щракнете, за да редактирате стила на заглавието в образеца</a:t>
            </a:r>
            <a:endParaRPr kumimoji="0" lang="en-US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bg-BG" smtClean="0"/>
              <a:t>Щракн., за да ред. стил на загл. в обр.</a:t>
            </a:r>
          </a:p>
          <a:p>
            <a:pPr lvl="1" eaLnBrk="1" latinLnBrk="0" hangingPunct="1"/>
            <a:r>
              <a:rPr lang="bg-BG" smtClean="0"/>
              <a:t>Второ ниво</a:t>
            </a:r>
          </a:p>
          <a:p>
            <a:pPr lvl="2" eaLnBrk="1" latinLnBrk="0" hangingPunct="1"/>
            <a:r>
              <a:rPr lang="bg-BG" smtClean="0"/>
              <a:t>Трето ниво</a:t>
            </a:r>
          </a:p>
          <a:p>
            <a:pPr lvl="3" eaLnBrk="1" latinLnBrk="0" hangingPunct="1"/>
            <a:r>
              <a:rPr lang="bg-BG" smtClean="0"/>
              <a:t>Четвърто ниво</a:t>
            </a:r>
          </a:p>
          <a:p>
            <a:pPr lvl="4" eaLnBrk="1" latinLnBrk="0" hangingPunct="1"/>
            <a:r>
              <a:rPr lang="bg-BG" smtClean="0"/>
              <a:t>Пето ниво</a:t>
            </a:r>
            <a:endParaRPr kumimoji="0" lang="en-US"/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0A9160-DC45-46ED-818F-C802822BBC95}" type="datetimeFigureOut">
              <a:rPr lang="bg-BG" smtClean="0"/>
              <a:pPr/>
              <a:t>24.1.2016 г.</a:t>
            </a:fld>
            <a:endParaRPr lang="bg-BG" dirty="0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8A82EB-049A-485D-A6D0-988A4CD5FE3B}" type="slidenum">
              <a:rPr lang="bg-BG" smtClean="0"/>
              <a:pPr/>
              <a:t>‹#›</a:t>
            </a:fld>
            <a:endParaRPr lang="bg-BG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лавка на секци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bg-BG" smtClean="0"/>
              <a:t>Щракнете, за да редактирате стила на заглавието в образеца</a:t>
            </a:r>
            <a:endParaRPr kumimoji="0" lang="en-US"/>
          </a:p>
        </p:txBody>
      </p:sp>
      <p:sp>
        <p:nvSpPr>
          <p:cNvPr id="3" name="Текстов контейнер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bg-BG" smtClean="0"/>
              <a:t>Щракн., за да ред. стил на загл. в обр.</a:t>
            </a:r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0A9160-DC45-46ED-818F-C802822BBC95}" type="datetimeFigureOut">
              <a:rPr lang="bg-BG" smtClean="0"/>
              <a:pPr/>
              <a:t>24.1.2016 г.</a:t>
            </a:fld>
            <a:endParaRPr lang="bg-BG" dirty="0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8A82EB-049A-485D-A6D0-988A4CD5FE3B}" type="slidenum">
              <a:rPr lang="bg-BG" smtClean="0"/>
              <a:pPr/>
              <a:t>‹#›</a:t>
            </a:fld>
            <a:endParaRPr lang="bg-BG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е съдържани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bg-BG" smtClean="0"/>
              <a:t>Щракнете, за да редактирате стила на заглавието в образеца</a:t>
            </a:r>
            <a:endParaRPr kumimoji="0" lang="en-US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bg-BG" smtClean="0"/>
              <a:t>Щракн., за да ред. стил на загл. в обр.</a:t>
            </a:r>
          </a:p>
          <a:p>
            <a:pPr lvl="1" eaLnBrk="1" latinLnBrk="0" hangingPunct="1"/>
            <a:r>
              <a:rPr lang="bg-BG" smtClean="0"/>
              <a:t>Второ ниво</a:t>
            </a:r>
          </a:p>
          <a:p>
            <a:pPr lvl="2" eaLnBrk="1" latinLnBrk="0" hangingPunct="1"/>
            <a:r>
              <a:rPr lang="bg-BG" smtClean="0"/>
              <a:t>Трето ниво</a:t>
            </a:r>
          </a:p>
          <a:p>
            <a:pPr lvl="3" eaLnBrk="1" latinLnBrk="0" hangingPunct="1"/>
            <a:r>
              <a:rPr lang="bg-BG" smtClean="0"/>
              <a:t>Четвърто ниво</a:t>
            </a:r>
          </a:p>
          <a:p>
            <a:pPr lvl="4" eaLnBrk="1" latinLnBrk="0" hangingPunct="1"/>
            <a:r>
              <a:rPr lang="bg-BG" smtClean="0"/>
              <a:t>Пето ниво</a:t>
            </a:r>
            <a:endParaRPr kumimoji="0" lang="en-US"/>
          </a:p>
        </p:txBody>
      </p:sp>
      <p:sp>
        <p:nvSpPr>
          <p:cNvPr id="4" name="Контейнер за съдържание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bg-BG" smtClean="0"/>
              <a:t>Щракн., за да ред. стил на загл. в обр.</a:t>
            </a:r>
          </a:p>
          <a:p>
            <a:pPr lvl="1" eaLnBrk="1" latinLnBrk="0" hangingPunct="1"/>
            <a:r>
              <a:rPr lang="bg-BG" smtClean="0"/>
              <a:t>Второ ниво</a:t>
            </a:r>
          </a:p>
          <a:p>
            <a:pPr lvl="2" eaLnBrk="1" latinLnBrk="0" hangingPunct="1"/>
            <a:r>
              <a:rPr lang="bg-BG" smtClean="0"/>
              <a:t>Трето ниво</a:t>
            </a:r>
          </a:p>
          <a:p>
            <a:pPr lvl="3" eaLnBrk="1" latinLnBrk="0" hangingPunct="1"/>
            <a:r>
              <a:rPr lang="bg-BG" smtClean="0"/>
              <a:t>Четвърто ниво</a:t>
            </a:r>
          </a:p>
          <a:p>
            <a:pPr lvl="4" eaLnBrk="1" latinLnBrk="0" hangingPunct="1"/>
            <a:r>
              <a:rPr lang="bg-BG" smtClean="0"/>
              <a:t>Пето ниво</a:t>
            </a:r>
            <a:endParaRPr kumimoji="0" lang="en-US"/>
          </a:p>
        </p:txBody>
      </p:sp>
      <p:sp>
        <p:nvSpPr>
          <p:cNvPr id="5" name="Контейнер за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0A9160-DC45-46ED-818F-C802822BBC95}" type="datetimeFigureOut">
              <a:rPr lang="bg-BG" smtClean="0"/>
              <a:pPr/>
              <a:t>24.1.2016 г.</a:t>
            </a:fld>
            <a:endParaRPr lang="bg-BG" dirty="0"/>
          </a:p>
        </p:txBody>
      </p:sp>
      <p:sp>
        <p:nvSpPr>
          <p:cNvPr id="6" name="Контейнер за долния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7" name="Контейнер за номер н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8A82EB-049A-485D-A6D0-988A4CD5FE3B}" type="slidenum">
              <a:rPr lang="bg-BG" smtClean="0"/>
              <a:pPr/>
              <a:t>‹#›</a:t>
            </a:fld>
            <a:endParaRPr lang="bg-BG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bg-BG" smtClean="0"/>
              <a:t>Щракнете, за да редактирате стила на заглавието в образеца</a:t>
            </a:r>
            <a:endParaRPr kumimoji="0" lang="en-US"/>
          </a:p>
        </p:txBody>
      </p:sp>
      <p:sp>
        <p:nvSpPr>
          <p:cNvPr id="3" name="Текстов контейнер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bg-BG" smtClean="0"/>
              <a:t>Щракн., за да ред. стил на загл. в обр.</a:t>
            </a:r>
          </a:p>
        </p:txBody>
      </p:sp>
      <p:sp>
        <p:nvSpPr>
          <p:cNvPr id="4" name="Текстов контейнер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bg-BG" smtClean="0"/>
              <a:t>Щракн., за да ред. стил на загл. в обр.</a:t>
            </a:r>
          </a:p>
        </p:txBody>
      </p:sp>
      <p:sp>
        <p:nvSpPr>
          <p:cNvPr id="5" name="Контейнер за съдържание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bg-BG" smtClean="0"/>
              <a:t>Щракн., за да ред. стил на загл. в обр.</a:t>
            </a:r>
          </a:p>
          <a:p>
            <a:pPr lvl="1" eaLnBrk="1" latinLnBrk="0" hangingPunct="1"/>
            <a:r>
              <a:rPr lang="bg-BG" smtClean="0"/>
              <a:t>Второ ниво</a:t>
            </a:r>
          </a:p>
          <a:p>
            <a:pPr lvl="2" eaLnBrk="1" latinLnBrk="0" hangingPunct="1"/>
            <a:r>
              <a:rPr lang="bg-BG" smtClean="0"/>
              <a:t>Трето ниво</a:t>
            </a:r>
          </a:p>
          <a:p>
            <a:pPr lvl="3" eaLnBrk="1" latinLnBrk="0" hangingPunct="1"/>
            <a:r>
              <a:rPr lang="bg-BG" smtClean="0"/>
              <a:t>Четвърто ниво</a:t>
            </a:r>
          </a:p>
          <a:p>
            <a:pPr lvl="4" eaLnBrk="1" latinLnBrk="0" hangingPunct="1"/>
            <a:r>
              <a:rPr lang="bg-BG" smtClean="0"/>
              <a:t>Пето ниво</a:t>
            </a:r>
            <a:endParaRPr kumimoji="0" lang="en-US"/>
          </a:p>
        </p:txBody>
      </p:sp>
      <p:sp>
        <p:nvSpPr>
          <p:cNvPr id="6" name="Контейнер за съдържание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bg-BG" smtClean="0"/>
              <a:t>Щракн., за да ред. стил на загл. в обр.</a:t>
            </a:r>
          </a:p>
          <a:p>
            <a:pPr lvl="1" eaLnBrk="1" latinLnBrk="0" hangingPunct="1"/>
            <a:r>
              <a:rPr lang="bg-BG" smtClean="0"/>
              <a:t>Второ ниво</a:t>
            </a:r>
          </a:p>
          <a:p>
            <a:pPr lvl="2" eaLnBrk="1" latinLnBrk="0" hangingPunct="1"/>
            <a:r>
              <a:rPr lang="bg-BG" smtClean="0"/>
              <a:t>Трето ниво</a:t>
            </a:r>
          </a:p>
          <a:p>
            <a:pPr lvl="3" eaLnBrk="1" latinLnBrk="0" hangingPunct="1"/>
            <a:r>
              <a:rPr lang="bg-BG" smtClean="0"/>
              <a:t>Четвърто ниво</a:t>
            </a:r>
          </a:p>
          <a:p>
            <a:pPr lvl="4" eaLnBrk="1" latinLnBrk="0" hangingPunct="1"/>
            <a:r>
              <a:rPr lang="bg-BG" smtClean="0"/>
              <a:t>Пето ниво</a:t>
            </a:r>
            <a:endParaRPr kumimoji="0" lang="en-US"/>
          </a:p>
        </p:txBody>
      </p:sp>
      <p:sp>
        <p:nvSpPr>
          <p:cNvPr id="26" name="Контейнер за 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680A9160-DC45-46ED-818F-C802822BBC95}" type="datetimeFigureOut">
              <a:rPr lang="bg-BG" smtClean="0"/>
              <a:pPr/>
              <a:t>24.1.2016 г.</a:t>
            </a:fld>
            <a:endParaRPr lang="bg-BG" dirty="0"/>
          </a:p>
        </p:txBody>
      </p:sp>
      <p:sp>
        <p:nvSpPr>
          <p:cNvPr id="27" name="Контейнер за номер на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268A82EB-049A-485D-A6D0-988A4CD5FE3B}" type="slidenum">
              <a:rPr lang="bg-BG" smtClean="0"/>
              <a:pPr/>
              <a:t>‹#›</a:t>
            </a:fld>
            <a:endParaRPr lang="bg-BG" dirty="0"/>
          </a:p>
        </p:txBody>
      </p:sp>
      <p:sp>
        <p:nvSpPr>
          <p:cNvPr id="28" name="Контейнер за долния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bg-BG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Само заглав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bg-BG" smtClean="0"/>
              <a:t>Щракнете, за да редактирате стила на заглавието в образеца</a:t>
            </a:r>
            <a:endParaRPr kumimoji="0" lang="en-US"/>
          </a:p>
        </p:txBody>
      </p:sp>
      <p:sp>
        <p:nvSpPr>
          <p:cNvPr id="3" name="Контейнер за дата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680A9160-DC45-46ED-818F-C802822BBC95}" type="datetimeFigureOut">
              <a:rPr lang="bg-BG" smtClean="0"/>
              <a:pPr/>
              <a:t>24.1.2016 г.</a:t>
            </a:fld>
            <a:endParaRPr lang="bg-BG" dirty="0"/>
          </a:p>
        </p:txBody>
      </p:sp>
      <p:sp>
        <p:nvSpPr>
          <p:cNvPr id="4" name="Контейнер за долния колонтитул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bg-BG" dirty="0"/>
          </a:p>
        </p:txBody>
      </p:sp>
      <p:sp>
        <p:nvSpPr>
          <p:cNvPr id="5" name="Контейнер за номер на слайда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268A82EB-049A-485D-A6D0-988A4CD5FE3B}" type="slidenum">
              <a:rPr lang="bg-BG" smtClean="0"/>
              <a:pPr/>
              <a:t>‹#›</a:t>
            </a:fld>
            <a:endParaRPr lang="bg-BG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разе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Контейнер за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0A9160-DC45-46ED-818F-C802822BBC95}" type="datetimeFigureOut">
              <a:rPr lang="bg-BG" smtClean="0"/>
              <a:pPr/>
              <a:t>24.1.2016 г.</a:t>
            </a:fld>
            <a:endParaRPr lang="bg-BG" dirty="0"/>
          </a:p>
        </p:txBody>
      </p:sp>
      <p:sp>
        <p:nvSpPr>
          <p:cNvPr id="3" name="Контейнер за долния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4" name="Контейнер за номер н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8A82EB-049A-485D-A6D0-988A4CD5FE3B}" type="slidenum">
              <a:rPr lang="bg-BG" smtClean="0"/>
              <a:pPr/>
              <a:t>‹#›</a:t>
            </a:fld>
            <a:endParaRPr lang="bg-BG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Съдържание с надпи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bg-BG" smtClean="0"/>
              <a:t>Щракнете, за да редактирате стила на заглавието в образеца</a:t>
            </a:r>
            <a:endParaRPr kumimoji="0" lang="en-US"/>
          </a:p>
        </p:txBody>
      </p:sp>
      <p:sp>
        <p:nvSpPr>
          <p:cNvPr id="3" name="Текстов контейнер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bg-BG" smtClean="0"/>
              <a:t>Щракн., за да ред. стил на загл. в обр.</a:t>
            </a:r>
          </a:p>
        </p:txBody>
      </p:sp>
      <p:sp>
        <p:nvSpPr>
          <p:cNvPr id="4" name="Контейнер за съдържание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bg-BG" smtClean="0"/>
              <a:t>Щракн., за да ред. стил на загл. в обр.</a:t>
            </a:r>
          </a:p>
          <a:p>
            <a:pPr lvl="1" eaLnBrk="1" latinLnBrk="0" hangingPunct="1"/>
            <a:r>
              <a:rPr lang="bg-BG" smtClean="0"/>
              <a:t>Второ ниво</a:t>
            </a:r>
          </a:p>
          <a:p>
            <a:pPr lvl="2" eaLnBrk="1" latinLnBrk="0" hangingPunct="1"/>
            <a:r>
              <a:rPr lang="bg-BG" smtClean="0"/>
              <a:t>Трето ниво</a:t>
            </a:r>
          </a:p>
          <a:p>
            <a:pPr lvl="3" eaLnBrk="1" latinLnBrk="0" hangingPunct="1"/>
            <a:r>
              <a:rPr lang="bg-BG" smtClean="0"/>
              <a:t>Четвърто ниво</a:t>
            </a:r>
          </a:p>
          <a:p>
            <a:pPr lvl="4" eaLnBrk="1" latinLnBrk="0" hangingPunct="1"/>
            <a:r>
              <a:rPr lang="bg-BG" smtClean="0"/>
              <a:t>Пето ниво</a:t>
            </a:r>
            <a:endParaRPr kumimoji="0" lang="en-US"/>
          </a:p>
        </p:txBody>
      </p:sp>
      <p:sp>
        <p:nvSpPr>
          <p:cNvPr id="5" name="Контейнер за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0A9160-DC45-46ED-818F-C802822BBC95}" type="datetimeFigureOut">
              <a:rPr lang="bg-BG" smtClean="0"/>
              <a:pPr/>
              <a:t>24.1.2016 г.</a:t>
            </a:fld>
            <a:endParaRPr lang="bg-BG" dirty="0"/>
          </a:p>
        </p:txBody>
      </p:sp>
      <p:sp>
        <p:nvSpPr>
          <p:cNvPr id="6" name="Контейнер за долния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7" name="Контейнер за номер н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8A82EB-049A-485D-A6D0-988A4CD5FE3B}" type="slidenum">
              <a:rPr lang="bg-BG" smtClean="0"/>
              <a:pPr/>
              <a:t>‹#›</a:t>
            </a:fld>
            <a:endParaRPr lang="bg-BG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Картина с надпи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bg-BG" smtClean="0"/>
              <a:t>Щракнете, за да редактирате стила на заглавието в образеца</a:t>
            </a:r>
            <a:endParaRPr kumimoji="0" lang="en-US"/>
          </a:p>
        </p:txBody>
      </p:sp>
      <p:sp>
        <p:nvSpPr>
          <p:cNvPr id="3" name="Контейнер за картина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bg-BG" dirty="0" smtClean="0"/>
              <a:t>Щракнете върху иконата, за да добавите картина</a:t>
            </a:r>
            <a:endParaRPr kumimoji="0" lang="en-US" dirty="0"/>
          </a:p>
        </p:txBody>
      </p:sp>
      <p:sp>
        <p:nvSpPr>
          <p:cNvPr id="4" name="Текстов контейнер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bg-BG" smtClean="0"/>
              <a:t>Щракн., за да ред. стил на загл. в обр.</a:t>
            </a:r>
          </a:p>
        </p:txBody>
      </p:sp>
      <p:sp>
        <p:nvSpPr>
          <p:cNvPr id="5" name="Контейнер за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0A9160-DC45-46ED-818F-C802822BBC95}" type="datetimeFigureOut">
              <a:rPr lang="bg-BG" smtClean="0"/>
              <a:pPr/>
              <a:t>24.1.2016 г.</a:t>
            </a:fld>
            <a:endParaRPr lang="bg-BG" dirty="0"/>
          </a:p>
        </p:txBody>
      </p:sp>
      <p:sp>
        <p:nvSpPr>
          <p:cNvPr id="6" name="Контейнер за долния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7" name="Контейнер за номер н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8A82EB-049A-485D-A6D0-988A4CD5FE3B}" type="slidenum">
              <a:rPr lang="bg-BG" smtClean="0"/>
              <a:pPr/>
              <a:t>‹#›</a:t>
            </a:fld>
            <a:endParaRPr lang="bg-BG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авоъгълник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Правоъгълник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0" name="Правоъгълник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1" name="Правоъгълник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2" name="Правоъгълник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 useBgFill="1">
        <p:nvSpPr>
          <p:cNvPr id="33" name="Закръглен правоъгълник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 useBgFill="1">
        <p:nvSpPr>
          <p:cNvPr id="34" name="Закръглен правоъгълник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5" name="Правоъгълник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Правоъгълник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Правоъгълник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8" name="Правоъгълник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9" name="Правоъгълник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40" name="Правоъгълник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Контейнер за заглавие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bg-BG" smtClean="0"/>
              <a:t>Щракнете, за да редактирате стила на заглавието в образеца</a:t>
            </a:r>
            <a:endParaRPr kumimoji="0" lang="en-US"/>
          </a:p>
        </p:txBody>
      </p:sp>
      <p:sp>
        <p:nvSpPr>
          <p:cNvPr id="13" name="Текстов контейнер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bg-BG" smtClean="0"/>
              <a:t>Щракн., за да ред. стил на загл. в обр.</a:t>
            </a:r>
          </a:p>
          <a:p>
            <a:pPr lvl="1" eaLnBrk="1" latinLnBrk="0" hangingPunct="1"/>
            <a:r>
              <a:rPr kumimoji="0" lang="bg-BG" smtClean="0"/>
              <a:t>Второ ниво</a:t>
            </a:r>
          </a:p>
          <a:p>
            <a:pPr lvl="2" eaLnBrk="1" latinLnBrk="0" hangingPunct="1"/>
            <a:r>
              <a:rPr kumimoji="0" lang="bg-BG" smtClean="0"/>
              <a:t>Трето ниво</a:t>
            </a:r>
          </a:p>
          <a:p>
            <a:pPr lvl="3" eaLnBrk="1" latinLnBrk="0" hangingPunct="1"/>
            <a:r>
              <a:rPr kumimoji="0" lang="bg-BG" smtClean="0"/>
              <a:t>Четвърто ниво</a:t>
            </a:r>
          </a:p>
          <a:p>
            <a:pPr lvl="4" eaLnBrk="1" latinLnBrk="0" hangingPunct="1"/>
            <a:r>
              <a:rPr kumimoji="0" lang="bg-BG" smtClean="0"/>
              <a:t>Пето ниво</a:t>
            </a:r>
            <a:endParaRPr kumimoji="0" lang="en-US"/>
          </a:p>
        </p:txBody>
      </p:sp>
      <p:sp>
        <p:nvSpPr>
          <p:cNvPr id="14" name="Контейнер за дата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680A9160-DC45-46ED-818F-C802822BBC95}" type="datetimeFigureOut">
              <a:rPr lang="bg-BG" smtClean="0"/>
              <a:pPr/>
              <a:t>24.1.2016 г.</a:t>
            </a:fld>
            <a:endParaRPr lang="bg-BG" dirty="0"/>
          </a:p>
        </p:txBody>
      </p:sp>
      <p:sp>
        <p:nvSpPr>
          <p:cNvPr id="3" name="Контейнер за долния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bg-BG" dirty="0"/>
          </a:p>
        </p:txBody>
      </p:sp>
      <p:sp>
        <p:nvSpPr>
          <p:cNvPr id="23" name="Контейнер за номер на слайда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268A82EB-049A-485D-A6D0-988A4CD5FE3B}" type="slidenum">
              <a:rPr lang="bg-BG" smtClean="0"/>
              <a:pPr/>
              <a:t>‹#›</a:t>
            </a:fld>
            <a:endParaRPr lang="bg-BG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bg-BG" b="1" dirty="0" smtClean="0"/>
              <a:t>ЕДНАКВОСТИ</a:t>
            </a:r>
            <a:endParaRPr lang="bg-BG" b="1" dirty="0"/>
          </a:p>
        </p:txBody>
      </p:sp>
      <p:sp>
        <p:nvSpPr>
          <p:cNvPr id="3" name="Подзаглавие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bg-BG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bg-BG" sz="3600" dirty="0" smtClean="0"/>
              <a:t>Ротация. Свойства</a:t>
            </a:r>
            <a:endParaRPr lang="bg-BG" sz="3600" dirty="0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bg-BG" sz="1800" dirty="0" smtClean="0"/>
              <a:t>Геометричното преобразувание, при което на всяка точка </a:t>
            </a:r>
            <a:r>
              <a:rPr lang="bg-BG" sz="1800" b="1" i="1" dirty="0" smtClean="0"/>
              <a:t>Х</a:t>
            </a:r>
            <a:r>
              <a:rPr lang="bg-BG" sz="1800" dirty="0" smtClean="0"/>
              <a:t>, различна от </a:t>
            </a:r>
            <a:r>
              <a:rPr lang="bg-BG" sz="1800" b="1" i="1" dirty="0" smtClean="0"/>
              <a:t>О</a:t>
            </a:r>
            <a:r>
              <a:rPr lang="bg-BG" sz="1800" dirty="0" smtClean="0"/>
              <a:t>, съответства точка </a:t>
            </a:r>
            <a:r>
              <a:rPr lang="bg-BG" sz="1800" b="1" dirty="0" smtClean="0"/>
              <a:t>Х</a:t>
            </a:r>
            <a:r>
              <a:rPr lang="bg-BG" sz="1800" b="1" dirty="0" smtClean="0">
                <a:latin typeface="Comic Sans MS" pitchFamily="66" charset="0"/>
              </a:rPr>
              <a:t>’</a:t>
            </a:r>
            <a:r>
              <a:rPr lang="bg-BG" sz="1800" dirty="0" smtClean="0"/>
              <a:t> такава, че </a:t>
            </a:r>
            <a:r>
              <a:rPr lang="bg-BG" sz="1800" b="1" i="1" dirty="0" smtClean="0"/>
              <a:t>ОХ = ОХ</a:t>
            </a:r>
            <a:r>
              <a:rPr lang="bg-BG" sz="1800" b="1" dirty="0" smtClean="0">
                <a:latin typeface="Comic Sans MS" pitchFamily="66" charset="0"/>
              </a:rPr>
              <a:t>’</a:t>
            </a:r>
            <a:r>
              <a:rPr lang="bg-BG" sz="1800" dirty="0" smtClean="0"/>
              <a:t> и </a:t>
            </a:r>
            <a:r>
              <a:rPr lang="bg-BG" sz="1800" b="1" i="1" dirty="0" smtClean="0"/>
              <a:t>ХОХ</a:t>
            </a:r>
            <a:r>
              <a:rPr lang="bg-BG" sz="1800" b="1" dirty="0" smtClean="0">
                <a:latin typeface="Comic Sans MS" pitchFamily="66" charset="0"/>
              </a:rPr>
              <a:t>’</a:t>
            </a:r>
            <a:r>
              <a:rPr lang="bg-BG" sz="1800" b="1" i="1" dirty="0" smtClean="0"/>
              <a:t> =    </a:t>
            </a:r>
            <a:r>
              <a:rPr lang="bg-BG" sz="1800" dirty="0" smtClean="0"/>
              <a:t>, а на точката </a:t>
            </a:r>
            <a:r>
              <a:rPr lang="bg-BG" sz="1800" b="1" i="1" dirty="0" smtClean="0"/>
              <a:t>О</a:t>
            </a:r>
            <a:r>
              <a:rPr lang="bg-BG" sz="1800" dirty="0" smtClean="0"/>
              <a:t> съответства самата точка </a:t>
            </a:r>
            <a:r>
              <a:rPr lang="bg-BG" sz="1800" b="1" i="1" dirty="0" smtClean="0"/>
              <a:t>О</a:t>
            </a:r>
            <a:r>
              <a:rPr lang="bg-BG" sz="1800" dirty="0" smtClean="0"/>
              <a:t>, се нарича ротация (въртене) с център </a:t>
            </a:r>
            <a:r>
              <a:rPr lang="bg-BG" sz="1800" b="1" i="1" dirty="0" smtClean="0"/>
              <a:t>О</a:t>
            </a:r>
            <a:r>
              <a:rPr lang="bg-BG" sz="1800" dirty="0" smtClean="0"/>
              <a:t> на ъгъл     .</a:t>
            </a:r>
          </a:p>
          <a:p>
            <a:endParaRPr lang="bg-BG" sz="1800" dirty="0" smtClean="0"/>
          </a:p>
          <a:p>
            <a:r>
              <a:rPr lang="bg-BG" sz="2000" b="1" i="1" u="sng" dirty="0" smtClean="0"/>
              <a:t>Свойства:</a:t>
            </a:r>
          </a:p>
          <a:p>
            <a:pPr marL="745236" lvl="1" indent="-342900">
              <a:buFont typeface="+mj-lt"/>
              <a:buAutoNum type="arabicPeriod"/>
            </a:pPr>
            <a:r>
              <a:rPr lang="bg-BG" sz="1600" dirty="0" smtClean="0"/>
              <a:t>Права се изобразява в права.</a:t>
            </a:r>
          </a:p>
          <a:p>
            <a:pPr marL="745236" lvl="1" indent="-342900">
              <a:buFont typeface="+mj-lt"/>
              <a:buAutoNum type="arabicPeriod"/>
            </a:pPr>
            <a:r>
              <a:rPr lang="bg-BG" sz="1600" dirty="0" smtClean="0"/>
              <a:t>Отсечка се изобразява в отсечка.</a:t>
            </a:r>
          </a:p>
          <a:p>
            <a:pPr marL="745236" lvl="1" indent="-342900">
              <a:buFont typeface="+mj-lt"/>
              <a:buAutoNum type="arabicPeriod"/>
            </a:pPr>
            <a:r>
              <a:rPr lang="bg-BG" sz="1600" dirty="0" smtClean="0"/>
              <a:t>Лъч се изобразява в лъч.</a:t>
            </a:r>
          </a:p>
          <a:p>
            <a:pPr marL="745236" lvl="1" indent="-342900">
              <a:buFont typeface="+mj-lt"/>
              <a:buAutoNum type="arabicPeriod"/>
            </a:pPr>
            <a:r>
              <a:rPr lang="bg-BG" sz="1600" dirty="0" smtClean="0"/>
              <a:t>Окръжност се изобразява в окръжност.</a:t>
            </a:r>
            <a:endParaRPr lang="bg-BG" sz="1600" dirty="0"/>
          </a:p>
        </p:txBody>
      </p:sp>
      <p:pic>
        <p:nvPicPr>
          <p:cNvPr id="4" name="Картина 3" descr="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14942" y="3143248"/>
            <a:ext cx="3214710" cy="2686646"/>
          </a:xfrm>
          <a:prstGeom prst="rect">
            <a:avLst/>
          </a:prstGeom>
        </p:spPr>
      </p:pic>
      <p:pic>
        <p:nvPicPr>
          <p:cNvPr id="5" name="Картина 4" descr="alf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286644" y="4000504"/>
            <a:ext cx="214313" cy="218578"/>
          </a:xfrm>
          <a:prstGeom prst="rect">
            <a:avLst/>
          </a:prstGeom>
        </p:spPr>
      </p:pic>
      <p:pic>
        <p:nvPicPr>
          <p:cNvPr id="9" name="Картина 8" descr="alf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358082" y="4572008"/>
            <a:ext cx="214313" cy="218578"/>
          </a:xfrm>
          <a:prstGeom prst="rect">
            <a:avLst/>
          </a:prstGeom>
        </p:spPr>
      </p:pic>
      <p:pic>
        <p:nvPicPr>
          <p:cNvPr id="13" name="Картина 12" descr="Без име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43768" y="4643446"/>
            <a:ext cx="214314" cy="85329"/>
          </a:xfrm>
          <a:prstGeom prst="rect">
            <a:avLst/>
          </a:prstGeom>
        </p:spPr>
      </p:pic>
      <p:pic>
        <p:nvPicPr>
          <p:cNvPr id="14" name="Картина 13" descr="alfa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857488" y="3214686"/>
            <a:ext cx="142876" cy="145719"/>
          </a:xfrm>
          <a:prstGeom prst="rect">
            <a:avLst/>
          </a:prstGeom>
        </p:spPr>
      </p:pic>
      <p:pic>
        <p:nvPicPr>
          <p:cNvPr id="15" name="Картина 14" descr="alfa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072330" y="2643182"/>
            <a:ext cx="140088" cy="1428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0"/>
                            </p:stCondLst>
                            <p:childTnLst>
                              <p:par>
                                <p:cTn id="4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7000"/>
                            </p:stCondLst>
                            <p:childTnLst>
                              <p:par>
                                <p:cTn id="5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bg-BG" sz="3600" dirty="0" smtClean="0"/>
              <a:t>Съдържание</a:t>
            </a:r>
            <a:endParaRPr lang="bg-BG" sz="3600" dirty="0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bg-BG" sz="2000" dirty="0" smtClean="0"/>
              <a:t>Осева симетрия</a:t>
            </a:r>
          </a:p>
          <a:p>
            <a:r>
              <a:rPr lang="bg-BG" sz="2000" dirty="0" smtClean="0"/>
              <a:t>Свойства и теорема</a:t>
            </a:r>
            <a:endParaRPr lang="bg-BG" sz="1800" dirty="0" smtClean="0"/>
          </a:p>
          <a:p>
            <a:r>
              <a:rPr lang="bg-BG" sz="1800" dirty="0" smtClean="0"/>
              <a:t>Централна симетрия</a:t>
            </a:r>
          </a:p>
          <a:p>
            <a:r>
              <a:rPr lang="bg-BG" sz="2000" dirty="0" smtClean="0"/>
              <a:t>Теория</a:t>
            </a:r>
          </a:p>
          <a:p>
            <a:r>
              <a:rPr lang="bg-BG" sz="2000" dirty="0" smtClean="0"/>
              <a:t>Свойства</a:t>
            </a:r>
          </a:p>
          <a:p>
            <a:r>
              <a:rPr lang="bg-BG" sz="2000" dirty="0" smtClean="0"/>
              <a:t>Транслация</a:t>
            </a:r>
          </a:p>
          <a:p>
            <a:r>
              <a:rPr lang="bg-BG" sz="2000" dirty="0" smtClean="0"/>
              <a:t>Свойства и теорема</a:t>
            </a:r>
          </a:p>
          <a:p>
            <a:r>
              <a:rPr lang="bg-BG" sz="2000" dirty="0" smtClean="0"/>
              <a:t>Ротация. Свойства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000"/>
                            </p:stCondLst>
                            <p:childTnLst>
                              <p:par>
                                <p:cTn id="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8000"/>
                            </p:stCondLst>
                            <p:childTnLst>
                              <p:par>
                                <p:cTn id="5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bg-BG" sz="3600" dirty="0" smtClean="0"/>
              <a:t>Осева </a:t>
            </a:r>
            <a:r>
              <a:rPr lang="bg-BG" sz="3600" dirty="0" smtClean="0"/>
              <a:t>симетрия</a:t>
            </a:r>
            <a:endParaRPr lang="bg-BG" sz="3600" dirty="0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1800" i="1" dirty="0" smtClean="0"/>
              <a:t>Преобразувание</a:t>
            </a:r>
            <a:r>
              <a:rPr lang="ru-RU" sz="1800" dirty="0" smtClean="0"/>
              <a:t> на равнината в себе си, при което на всяка точка </a:t>
            </a:r>
            <a:r>
              <a:rPr lang="ru-RU" sz="1800" b="1" i="1" dirty="0" smtClean="0"/>
              <a:t>А</a:t>
            </a:r>
            <a:r>
              <a:rPr lang="ru-RU" sz="1800" dirty="0" smtClean="0"/>
              <a:t> се съпоставя </a:t>
            </a:r>
            <a:r>
              <a:rPr lang="ru-RU" sz="1800" i="1" dirty="0" smtClean="0"/>
              <a:t>симетричната</a:t>
            </a:r>
            <a:r>
              <a:rPr lang="ru-RU" sz="1800" dirty="0" smtClean="0"/>
              <a:t> й – </a:t>
            </a:r>
            <a:r>
              <a:rPr lang="ru-RU" sz="1800" b="1" i="1" dirty="0" smtClean="0"/>
              <a:t>А</a:t>
            </a:r>
            <a:r>
              <a:rPr lang="ru-RU" sz="1800" b="1" dirty="0" smtClean="0">
                <a:latin typeface="Comic Sans MS" pitchFamily="66" charset="0"/>
              </a:rPr>
              <a:t>’ </a:t>
            </a:r>
            <a:r>
              <a:rPr lang="ru-RU" sz="1800" dirty="0" smtClean="0"/>
              <a:t>относно дадена права </a:t>
            </a:r>
            <a:r>
              <a:rPr lang="en-US" sz="1800" b="1" i="1" dirty="0" smtClean="0"/>
              <a:t>g</a:t>
            </a:r>
            <a:r>
              <a:rPr lang="en-US" sz="1800" dirty="0" smtClean="0"/>
              <a:t> </a:t>
            </a:r>
            <a:r>
              <a:rPr lang="ru-RU" sz="1800" dirty="0" smtClean="0"/>
              <a:t>се нарича осева симетрия и се означава</a:t>
            </a:r>
            <a:r>
              <a:rPr lang="en-US" sz="1800" dirty="0" smtClean="0"/>
              <a:t> </a:t>
            </a:r>
          </a:p>
          <a:p>
            <a:pPr>
              <a:buNone/>
            </a:pPr>
            <a:r>
              <a:rPr lang="en-US" sz="1800" dirty="0" smtClean="0"/>
              <a:t>    </a:t>
            </a:r>
            <a:r>
              <a:rPr lang="bg-BG" sz="1800" dirty="0" smtClean="0"/>
              <a:t>с        .</a:t>
            </a:r>
          </a:p>
          <a:p>
            <a:endParaRPr lang="bg-BG" sz="2000" dirty="0"/>
          </a:p>
          <a:p>
            <a:endParaRPr lang="bg-BG" sz="2000" dirty="0" smtClean="0"/>
          </a:p>
          <a:p>
            <a:pPr>
              <a:buNone/>
            </a:pPr>
            <a:r>
              <a:rPr lang="bg-BG" sz="2000" dirty="0"/>
              <a:t> </a:t>
            </a:r>
            <a:r>
              <a:rPr lang="bg-BG" sz="2000" dirty="0" smtClean="0"/>
              <a:t>                                                        </a:t>
            </a:r>
            <a:r>
              <a:rPr lang="bg-BG" sz="2000" b="1" i="1" dirty="0" smtClean="0"/>
              <a:t>А</a:t>
            </a:r>
            <a:r>
              <a:rPr lang="bg-BG" sz="2000" b="1" dirty="0" smtClean="0">
                <a:latin typeface="Comic Sans MS" pitchFamily="66" charset="0"/>
              </a:rPr>
              <a:t>’</a:t>
            </a:r>
            <a:r>
              <a:rPr lang="bg-BG" sz="2000" dirty="0" smtClean="0"/>
              <a:t> е симетрична на </a:t>
            </a:r>
            <a:r>
              <a:rPr lang="bg-BG" sz="2000" b="1" i="1" dirty="0" smtClean="0"/>
              <a:t>А</a:t>
            </a:r>
            <a:r>
              <a:rPr lang="bg-BG" sz="2000" dirty="0" smtClean="0"/>
              <a:t>,</a:t>
            </a:r>
            <a:r>
              <a:rPr lang="en-US" sz="2000" dirty="0" smtClean="0"/>
              <a:t> </a:t>
            </a:r>
            <a:r>
              <a:rPr lang="bg-BG" sz="2000" dirty="0" smtClean="0"/>
              <a:t>относно </a:t>
            </a:r>
            <a:r>
              <a:rPr lang="en-US" sz="2000" b="1" i="1" dirty="0" smtClean="0"/>
              <a:t>g</a:t>
            </a:r>
          </a:p>
          <a:p>
            <a:pPr>
              <a:buNone/>
            </a:pPr>
            <a:r>
              <a:rPr lang="en-US" sz="2000" dirty="0" smtClean="0"/>
              <a:t>                                                        </a:t>
            </a:r>
            <a:r>
              <a:rPr lang="bg-BG" sz="2000" dirty="0" smtClean="0"/>
              <a:t> </a:t>
            </a:r>
            <a:r>
              <a:rPr lang="en-US" sz="2000" b="1" i="1" dirty="0" smtClean="0"/>
              <a:t>A</a:t>
            </a:r>
            <a:r>
              <a:rPr lang="en-US" sz="2000" b="1" dirty="0" smtClean="0">
                <a:latin typeface="Comic Sans MS" pitchFamily="66" charset="0"/>
              </a:rPr>
              <a:t>’ </a:t>
            </a:r>
            <a:r>
              <a:rPr lang="en-US" sz="2000" dirty="0" smtClean="0"/>
              <a:t>– </a:t>
            </a:r>
            <a:r>
              <a:rPr lang="bg-BG" sz="2000" dirty="0" smtClean="0"/>
              <a:t>образ, </a:t>
            </a:r>
            <a:r>
              <a:rPr lang="bg-BG" sz="2000" b="1" i="1" dirty="0" smtClean="0"/>
              <a:t>А</a:t>
            </a:r>
            <a:r>
              <a:rPr lang="bg-BG" sz="2000" dirty="0" smtClean="0"/>
              <a:t> – първообраз</a:t>
            </a:r>
          </a:p>
          <a:p>
            <a:pPr>
              <a:buNone/>
            </a:pPr>
            <a:r>
              <a:rPr lang="bg-BG" sz="2000" dirty="0" smtClean="0"/>
              <a:t>                                                        </a:t>
            </a:r>
            <a:r>
              <a:rPr lang="bg-BG" sz="2000" dirty="0" smtClean="0"/>
              <a:t> </a:t>
            </a:r>
            <a:r>
              <a:rPr lang="bg-BG" sz="2000" b="1" i="1" dirty="0" smtClean="0"/>
              <a:t>АА</a:t>
            </a:r>
            <a:r>
              <a:rPr lang="bg-BG" sz="2000" b="1" dirty="0" smtClean="0">
                <a:latin typeface="Comic Sans MS" pitchFamily="66" charset="0"/>
              </a:rPr>
              <a:t>’</a:t>
            </a:r>
            <a:r>
              <a:rPr lang="bg-BG" sz="2000" dirty="0" smtClean="0">
                <a:latin typeface="Comic Sans MS" pitchFamily="66" charset="0"/>
              </a:rPr>
              <a:t> </a:t>
            </a:r>
            <a:r>
              <a:rPr lang="bg-BG" sz="2000" dirty="0" smtClean="0"/>
              <a:t>  </a:t>
            </a:r>
            <a:r>
              <a:rPr lang="en-US" sz="2000" dirty="0" smtClean="0"/>
              <a:t> </a:t>
            </a:r>
            <a:r>
              <a:rPr lang="bg-BG" sz="2000" dirty="0" smtClean="0"/>
              <a:t>  </a:t>
            </a:r>
            <a:r>
              <a:rPr lang="en-US" sz="2000" b="1" i="1" dirty="0" smtClean="0"/>
              <a:t>g</a:t>
            </a:r>
            <a:r>
              <a:rPr lang="en-US" sz="2000" dirty="0" smtClean="0"/>
              <a:t>, </a:t>
            </a:r>
            <a:r>
              <a:rPr lang="en-US" sz="2000" b="1" i="1" dirty="0" smtClean="0"/>
              <a:t>AA</a:t>
            </a:r>
            <a:r>
              <a:rPr lang="en-US" sz="2000" b="1" i="1" baseline="-25000" dirty="0" smtClean="0"/>
              <a:t>0</a:t>
            </a:r>
            <a:r>
              <a:rPr lang="en-US" sz="2000" b="1" i="1" dirty="0" smtClean="0"/>
              <a:t> = A</a:t>
            </a:r>
            <a:r>
              <a:rPr lang="en-US" sz="2000" b="1" dirty="0" smtClean="0">
                <a:latin typeface="Comic Sans MS" pitchFamily="66" charset="0"/>
              </a:rPr>
              <a:t>’</a:t>
            </a:r>
            <a:r>
              <a:rPr lang="en-US" sz="2000" b="1" i="1" dirty="0" smtClean="0"/>
              <a:t>A</a:t>
            </a:r>
            <a:r>
              <a:rPr lang="en-US" sz="2000" b="1" i="1" baseline="-25000" dirty="0" smtClean="0"/>
              <a:t>0</a:t>
            </a:r>
            <a:endParaRPr lang="ru-RU" sz="2000" b="1" i="1" baseline="-25000" dirty="0" smtClean="0"/>
          </a:p>
          <a:p>
            <a:pPr>
              <a:buNone/>
            </a:pPr>
            <a:r>
              <a:rPr lang="bg-BG" sz="2000" dirty="0" smtClean="0"/>
              <a:t>   </a:t>
            </a:r>
            <a:endParaRPr lang="ru-RU" sz="1800" b="1" i="1" baseline="-25000" dirty="0" smtClean="0"/>
          </a:p>
        </p:txBody>
      </p:sp>
      <p:pic>
        <p:nvPicPr>
          <p:cNvPr id="4" name="Картина 3" descr="image008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1538" y="3143248"/>
            <a:ext cx="292246" cy="357190"/>
          </a:xfrm>
          <a:prstGeom prst="rect">
            <a:avLst/>
          </a:prstGeom>
        </p:spPr>
      </p:pic>
      <p:pic>
        <p:nvPicPr>
          <p:cNvPr id="6" name="Картина 5" descr="Без име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14876" y="4857760"/>
            <a:ext cx="255756" cy="285752"/>
          </a:xfrm>
          <a:prstGeom prst="rect">
            <a:avLst/>
          </a:prstGeom>
        </p:spPr>
      </p:pic>
      <p:pic>
        <p:nvPicPr>
          <p:cNvPr id="7" name="Картина 6" descr="opredelenie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1538" y="3500438"/>
            <a:ext cx="2857520" cy="236056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500"/>
                            </p:stCondLst>
                            <p:childTnLst>
                              <p:par>
                                <p:cTn id="5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428596" y="857232"/>
            <a:ext cx="8229600" cy="1066800"/>
          </a:xfrm>
        </p:spPr>
        <p:txBody>
          <a:bodyPr>
            <a:normAutofit/>
          </a:bodyPr>
          <a:lstStyle/>
          <a:p>
            <a:r>
              <a:rPr lang="bg-BG" sz="3600" dirty="0" smtClean="0"/>
              <a:t>Свойства и теорема</a:t>
            </a:r>
            <a:endParaRPr lang="bg-BG" sz="3600" dirty="0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>
          <a:xfrm>
            <a:off x="428596" y="1928802"/>
            <a:ext cx="8229600" cy="4325112"/>
          </a:xfrm>
        </p:spPr>
        <p:txBody>
          <a:bodyPr>
            <a:normAutofit/>
          </a:bodyPr>
          <a:lstStyle/>
          <a:p>
            <a:pPr marL="457200" indent="-457200"/>
            <a:r>
              <a:rPr lang="bg-BG" sz="2000" b="1" i="1" u="sng" dirty="0" smtClean="0"/>
              <a:t>Теорема:</a:t>
            </a:r>
            <a:r>
              <a:rPr lang="bg-BG" sz="2400" b="1" i="1" dirty="0" smtClean="0"/>
              <a:t>  </a:t>
            </a:r>
            <a:r>
              <a:rPr lang="bg-BG" sz="1800" dirty="0" smtClean="0"/>
              <a:t>Ако </a:t>
            </a:r>
            <a:r>
              <a:rPr lang="bg-BG" sz="1800" b="1" i="1" dirty="0" smtClean="0"/>
              <a:t>А</a:t>
            </a:r>
            <a:r>
              <a:rPr lang="bg-BG" sz="1800" b="1" dirty="0" smtClean="0">
                <a:latin typeface="Comic Sans MS" pitchFamily="66" charset="0"/>
              </a:rPr>
              <a:t>’</a:t>
            </a:r>
            <a:r>
              <a:rPr lang="bg-BG" sz="1800" b="1" i="1" dirty="0" smtClean="0"/>
              <a:t> </a:t>
            </a:r>
            <a:r>
              <a:rPr lang="bg-BG" sz="1800" dirty="0" smtClean="0"/>
              <a:t>и </a:t>
            </a:r>
            <a:r>
              <a:rPr lang="bg-BG" sz="1800" b="1" i="1" dirty="0" smtClean="0"/>
              <a:t>В</a:t>
            </a:r>
            <a:r>
              <a:rPr lang="bg-BG" sz="1800" b="1" dirty="0" smtClean="0">
                <a:latin typeface="Comic Sans MS" pitchFamily="66" charset="0"/>
              </a:rPr>
              <a:t>’ </a:t>
            </a:r>
            <a:r>
              <a:rPr lang="bg-BG" sz="1800" dirty="0" smtClean="0"/>
              <a:t>са </a:t>
            </a:r>
            <a:r>
              <a:rPr lang="bg-BG" sz="1800" dirty="0" smtClean="0"/>
              <a:t>образите на точките </a:t>
            </a:r>
            <a:r>
              <a:rPr lang="bg-BG" sz="1800" b="1" i="1" dirty="0" smtClean="0"/>
              <a:t>А</a:t>
            </a:r>
            <a:r>
              <a:rPr lang="bg-BG" sz="1800" dirty="0" smtClean="0"/>
              <a:t> и </a:t>
            </a:r>
            <a:r>
              <a:rPr lang="bg-BG" sz="1800" b="1" i="1" dirty="0" smtClean="0"/>
              <a:t>В</a:t>
            </a:r>
            <a:r>
              <a:rPr lang="bg-BG" sz="1800" dirty="0" smtClean="0"/>
              <a:t> при осева симетрия, то </a:t>
            </a:r>
            <a:r>
              <a:rPr lang="bg-BG" sz="1800" b="1" i="1" dirty="0" smtClean="0"/>
              <a:t>АВ = А</a:t>
            </a:r>
            <a:r>
              <a:rPr lang="bg-BG" sz="1800" b="1" dirty="0" smtClean="0">
                <a:latin typeface="Comic Sans MS" pitchFamily="66" charset="0"/>
              </a:rPr>
              <a:t>’</a:t>
            </a:r>
            <a:r>
              <a:rPr lang="bg-BG" sz="1800" b="1" i="1" dirty="0" smtClean="0"/>
              <a:t>В</a:t>
            </a:r>
            <a:r>
              <a:rPr lang="bg-BG" sz="1800" b="1" dirty="0" smtClean="0">
                <a:latin typeface="Comic Sans MS" pitchFamily="66" charset="0"/>
              </a:rPr>
              <a:t>’</a:t>
            </a:r>
            <a:r>
              <a:rPr lang="bg-BG" sz="1800" dirty="0" smtClean="0"/>
              <a:t>.</a:t>
            </a:r>
          </a:p>
          <a:p>
            <a:pPr marL="457200" indent="-457200">
              <a:buFont typeface="+mj-lt"/>
              <a:buAutoNum type="arabicPeriod"/>
            </a:pPr>
            <a:endParaRPr lang="en-US" sz="2400" b="1" i="1" u="sng" dirty="0" smtClean="0"/>
          </a:p>
          <a:p>
            <a:pPr marL="457200" indent="-457200"/>
            <a:r>
              <a:rPr lang="bg-BG" sz="2000" b="1" i="1" u="sng" dirty="0" smtClean="0"/>
              <a:t>Свойства:</a:t>
            </a:r>
            <a:endParaRPr lang="bg-BG" sz="2000" b="1" i="1" u="sng" dirty="0"/>
          </a:p>
          <a:p>
            <a:pPr marL="749808" lvl="1" indent="-457200">
              <a:buFont typeface="+mj-lt"/>
              <a:buAutoNum type="arabicPeriod"/>
            </a:pPr>
            <a:r>
              <a:rPr lang="bg-BG" sz="1600" dirty="0" smtClean="0"/>
              <a:t>Отсечка се изобразява в равна на нея отсечка.</a:t>
            </a:r>
          </a:p>
          <a:p>
            <a:pPr marL="749808" lvl="1" indent="-457200">
              <a:buFont typeface="+mj-lt"/>
              <a:buAutoNum type="arabicPeriod"/>
            </a:pPr>
            <a:r>
              <a:rPr lang="bg-BG" sz="1600" dirty="0" smtClean="0"/>
              <a:t>Ъгъл се изобразява в равен на него </a:t>
            </a:r>
            <a:r>
              <a:rPr lang="bg-BG" sz="1600" dirty="0" smtClean="0"/>
              <a:t>ъгъл.</a:t>
            </a:r>
          </a:p>
          <a:p>
            <a:pPr marL="749808" lvl="1" indent="-457200">
              <a:buFont typeface="+mj-lt"/>
              <a:buAutoNum type="arabicPeriod"/>
            </a:pPr>
            <a:r>
              <a:rPr lang="bg-BG" sz="1600" dirty="0" smtClean="0"/>
              <a:t>Ако </a:t>
            </a:r>
            <a:r>
              <a:rPr lang="bg-BG" sz="1600" dirty="0" smtClean="0"/>
              <a:t>точка лежи върху права</a:t>
            </a:r>
            <a:r>
              <a:rPr lang="bg-BG" sz="1600" dirty="0" smtClean="0"/>
              <a:t>, </a:t>
            </a:r>
          </a:p>
          <a:p>
            <a:pPr marL="745236" lvl="1" indent="-342900">
              <a:buNone/>
            </a:pPr>
            <a:r>
              <a:rPr lang="bg-BG" sz="1800" dirty="0" smtClean="0"/>
              <a:t>      </a:t>
            </a:r>
            <a:r>
              <a:rPr lang="bg-BG" sz="1600" dirty="0" smtClean="0"/>
              <a:t>то </a:t>
            </a:r>
            <a:r>
              <a:rPr lang="bg-BG" sz="1600" dirty="0" smtClean="0"/>
              <a:t>нейният образ лежи върху образа </a:t>
            </a:r>
            <a:endParaRPr lang="bg-BG" sz="1600" dirty="0" smtClean="0"/>
          </a:p>
          <a:p>
            <a:pPr marL="745236" lvl="1" indent="-342900">
              <a:buNone/>
            </a:pPr>
            <a:r>
              <a:rPr lang="bg-BG" sz="1600" dirty="0" smtClean="0"/>
              <a:t>       на правата.</a:t>
            </a:r>
          </a:p>
          <a:p>
            <a:pPr marL="745236" lvl="1" indent="-342900">
              <a:buNone/>
            </a:pPr>
            <a:r>
              <a:rPr lang="bg-BG" sz="1600" dirty="0" smtClean="0"/>
              <a:t>4.</a:t>
            </a:r>
            <a:r>
              <a:rPr lang="bg-BG" sz="1600" dirty="0" smtClean="0"/>
              <a:t>    Фигура </a:t>
            </a:r>
            <a:r>
              <a:rPr lang="bg-BG" sz="1600" dirty="0" smtClean="0"/>
              <a:t>и нейният образ при </a:t>
            </a:r>
            <a:endParaRPr lang="bg-BG" sz="1600" dirty="0" smtClean="0"/>
          </a:p>
          <a:p>
            <a:pPr marL="745236" lvl="1" indent="-342900">
              <a:buNone/>
            </a:pPr>
            <a:r>
              <a:rPr lang="bg-BG" sz="1600" dirty="0" smtClean="0"/>
              <a:t>осева </a:t>
            </a:r>
            <a:r>
              <a:rPr lang="bg-BG" sz="1600" dirty="0" smtClean="0"/>
              <a:t>симетрия са еднакви.</a:t>
            </a:r>
          </a:p>
          <a:p>
            <a:endParaRPr lang="bg-BG" sz="2400" dirty="0"/>
          </a:p>
        </p:txBody>
      </p:sp>
      <p:pic>
        <p:nvPicPr>
          <p:cNvPr id="6" name="Картина 5" descr="triygylnik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8" y="4000504"/>
            <a:ext cx="3834864" cy="25003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000"/>
                            </p:stCondLst>
                            <p:childTnLst>
                              <p:par>
                                <p:cTn id="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8000"/>
                            </p:stCondLst>
                            <p:childTnLst>
                              <p:par>
                                <p:cTn id="5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9000"/>
                            </p:stCondLst>
                            <p:childTnLst>
                              <p:par>
                                <p:cTn id="5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0000"/>
                            </p:stCondLst>
                            <p:childTnLst>
                              <p:par>
                                <p:cTn id="6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bg-BG" sz="3600" dirty="0" smtClean="0"/>
              <a:t>Централна симетрия</a:t>
            </a:r>
            <a:endParaRPr lang="bg-BG" sz="3600" dirty="0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bg-BG" sz="1800" i="1" dirty="0" smtClean="0"/>
              <a:t>     Преобразувание</a:t>
            </a:r>
            <a:r>
              <a:rPr lang="bg-BG" sz="1800" dirty="0" smtClean="0"/>
              <a:t> </a:t>
            </a:r>
            <a:r>
              <a:rPr lang="bg-BG" sz="1800" dirty="0" smtClean="0"/>
              <a:t>на равнината в себе си, при което на всяка точка </a:t>
            </a:r>
            <a:r>
              <a:rPr lang="bg-BG" sz="1800" b="1" i="1" dirty="0" smtClean="0"/>
              <a:t>А</a:t>
            </a:r>
            <a:r>
              <a:rPr lang="bg-BG" sz="1800" dirty="0" smtClean="0"/>
              <a:t> </a:t>
            </a:r>
            <a:r>
              <a:rPr lang="bg-BG" sz="1800" dirty="0" smtClean="0"/>
              <a:t>се съпоставя </a:t>
            </a:r>
            <a:r>
              <a:rPr lang="bg-BG" sz="1800" dirty="0" smtClean="0"/>
              <a:t>точка </a:t>
            </a:r>
            <a:r>
              <a:rPr lang="bg-BG" sz="1800" b="1" i="1" dirty="0" smtClean="0"/>
              <a:t>А</a:t>
            </a:r>
            <a:r>
              <a:rPr lang="bg-BG" sz="1800" b="1" dirty="0" smtClean="0">
                <a:latin typeface="Comic Sans MS" pitchFamily="66" charset="0"/>
              </a:rPr>
              <a:t>’</a:t>
            </a:r>
            <a:r>
              <a:rPr lang="bg-BG" sz="1800" dirty="0" smtClean="0">
                <a:latin typeface="Comic Sans MS" pitchFamily="66" charset="0"/>
              </a:rPr>
              <a:t> </a:t>
            </a:r>
            <a:r>
              <a:rPr lang="bg-BG" sz="1800" dirty="0" smtClean="0"/>
              <a:t>такава, че точка </a:t>
            </a:r>
            <a:r>
              <a:rPr lang="en-US" sz="1800" b="1" i="1" dirty="0" smtClean="0"/>
              <a:t>O</a:t>
            </a:r>
            <a:r>
              <a:rPr lang="en-US" sz="1800" dirty="0" smtClean="0"/>
              <a:t> </a:t>
            </a:r>
            <a:r>
              <a:rPr lang="bg-BG" sz="1800" dirty="0" smtClean="0"/>
              <a:t>е </a:t>
            </a:r>
            <a:r>
              <a:rPr lang="bg-BG" sz="1800" i="1" dirty="0" smtClean="0"/>
              <a:t>среда</a:t>
            </a:r>
            <a:r>
              <a:rPr lang="bg-BG" sz="1800" dirty="0" smtClean="0"/>
              <a:t> на отсечката </a:t>
            </a:r>
            <a:r>
              <a:rPr lang="bg-BG" sz="1800" b="1" i="1" dirty="0" smtClean="0"/>
              <a:t>АА</a:t>
            </a:r>
            <a:r>
              <a:rPr lang="bg-BG" sz="1800" b="1" dirty="0" smtClean="0">
                <a:latin typeface="Comic Sans MS" pitchFamily="66" charset="0"/>
              </a:rPr>
              <a:t>’ </a:t>
            </a:r>
            <a:r>
              <a:rPr lang="bg-BG" sz="1800" dirty="0" smtClean="0"/>
              <a:t>се нарича </a:t>
            </a:r>
            <a:r>
              <a:rPr lang="bg-BG" sz="1800" i="1" dirty="0" smtClean="0"/>
              <a:t>централна симетрия </a:t>
            </a:r>
            <a:r>
              <a:rPr lang="bg-BG" sz="1800" dirty="0" smtClean="0"/>
              <a:t>и се означава с</a:t>
            </a:r>
            <a:r>
              <a:rPr lang="bg-BG" sz="1800" b="1" dirty="0" smtClean="0"/>
              <a:t> </a:t>
            </a:r>
            <a:r>
              <a:rPr lang="en-US" sz="1800" b="1" i="1" dirty="0" smtClean="0"/>
              <a:t>S</a:t>
            </a:r>
            <a:r>
              <a:rPr lang="en-US" sz="1800" b="1" i="1" baseline="-25000" dirty="0" smtClean="0"/>
              <a:t>0</a:t>
            </a:r>
            <a:r>
              <a:rPr lang="en-US" sz="1800" b="1" i="1" dirty="0" smtClean="0"/>
              <a:t> </a:t>
            </a:r>
            <a:r>
              <a:rPr lang="en-US" sz="1800" dirty="0" smtClean="0"/>
              <a:t>.</a:t>
            </a:r>
          </a:p>
          <a:p>
            <a:endParaRPr lang="en-US" sz="2200" dirty="0" smtClean="0"/>
          </a:p>
          <a:p>
            <a:pPr>
              <a:buNone/>
            </a:pPr>
            <a:r>
              <a:rPr lang="en-US" sz="2200" dirty="0" smtClean="0"/>
              <a:t>                                                         </a:t>
            </a:r>
            <a:r>
              <a:rPr lang="bg-BG" sz="2200" dirty="0" smtClean="0"/>
              <a:t> </a:t>
            </a:r>
            <a:r>
              <a:rPr lang="en-US" sz="2200" dirty="0" smtClean="0"/>
              <a:t> </a:t>
            </a:r>
            <a:endParaRPr lang="bg-BG" sz="2200" dirty="0" smtClean="0"/>
          </a:p>
          <a:p>
            <a:pPr>
              <a:buNone/>
            </a:pPr>
            <a:r>
              <a:rPr lang="bg-BG" sz="2200" b="1" i="1" dirty="0" smtClean="0"/>
              <a:t> </a:t>
            </a:r>
            <a:r>
              <a:rPr lang="bg-BG" sz="2200" b="1" i="1" dirty="0" smtClean="0"/>
              <a:t>                                                         </a:t>
            </a:r>
            <a:r>
              <a:rPr lang="en-US" sz="1800" b="1" i="1" dirty="0" smtClean="0"/>
              <a:t>OA = OA</a:t>
            </a:r>
            <a:r>
              <a:rPr lang="en-US" sz="1800" b="1" dirty="0" smtClean="0">
                <a:latin typeface="Comic Sans MS" pitchFamily="66" charset="0"/>
              </a:rPr>
              <a:t>’</a:t>
            </a:r>
          </a:p>
          <a:p>
            <a:pPr>
              <a:buNone/>
            </a:pPr>
            <a:r>
              <a:rPr lang="en-US" sz="1800" dirty="0" smtClean="0"/>
              <a:t>                                                         </a:t>
            </a:r>
            <a:r>
              <a:rPr lang="bg-BG" sz="1800" dirty="0" smtClean="0"/>
              <a:t>                  </a:t>
            </a:r>
            <a:r>
              <a:rPr lang="en-US" sz="1800" b="1" i="1" dirty="0" smtClean="0"/>
              <a:t>O</a:t>
            </a:r>
            <a:r>
              <a:rPr lang="en-US" sz="1800" dirty="0" smtClean="0"/>
              <a:t> – </a:t>
            </a:r>
            <a:r>
              <a:rPr lang="bg-BG" sz="1800" dirty="0" smtClean="0"/>
              <a:t>среда на </a:t>
            </a:r>
            <a:r>
              <a:rPr lang="bg-BG" sz="1800" b="1" i="1" dirty="0" smtClean="0"/>
              <a:t>АА</a:t>
            </a:r>
            <a:r>
              <a:rPr lang="bg-BG" sz="1800" b="1" dirty="0" smtClean="0">
                <a:latin typeface="Comic Sans MS" pitchFamily="66" charset="0"/>
              </a:rPr>
              <a:t>’</a:t>
            </a:r>
          </a:p>
          <a:p>
            <a:pPr>
              <a:buNone/>
            </a:pPr>
            <a:r>
              <a:rPr lang="bg-BG" sz="1800" dirty="0" smtClean="0"/>
              <a:t> </a:t>
            </a:r>
            <a:r>
              <a:rPr lang="bg-BG" sz="1800" dirty="0" smtClean="0"/>
              <a:t>                                                                          </a:t>
            </a:r>
            <a:r>
              <a:rPr lang="bg-BG" sz="1800" b="1" i="1" dirty="0" smtClean="0"/>
              <a:t>О</a:t>
            </a:r>
            <a:r>
              <a:rPr lang="bg-BG" sz="1800" dirty="0" smtClean="0"/>
              <a:t> – център на симетрия</a:t>
            </a:r>
          </a:p>
          <a:p>
            <a:endParaRPr lang="en-US" sz="2200" dirty="0" smtClean="0"/>
          </a:p>
          <a:p>
            <a:endParaRPr lang="en-US" sz="2200" dirty="0" smtClean="0"/>
          </a:p>
        </p:txBody>
      </p:sp>
      <p:pic>
        <p:nvPicPr>
          <p:cNvPr id="4" name="Картина 3" descr="opredeleni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10" y="4143380"/>
            <a:ext cx="3606072" cy="21431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bg-BG" sz="3600" dirty="0" smtClean="0"/>
              <a:t>Теорема</a:t>
            </a:r>
            <a:endParaRPr lang="bg-BG" sz="3600" dirty="0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bg-BG" sz="2000" b="1" i="1" u="sng" dirty="0" smtClean="0"/>
              <a:t>Теорема:</a:t>
            </a:r>
            <a:r>
              <a:rPr lang="bg-BG" sz="2200" b="1" i="1" dirty="0" smtClean="0"/>
              <a:t> </a:t>
            </a:r>
            <a:r>
              <a:rPr lang="bg-BG" sz="1800" dirty="0" smtClean="0"/>
              <a:t>При централната симетрия образът на всяка права, която не минава през центъра, е права, успоредна на дадената, а правите през центъра се изобразяват в себе си.</a:t>
            </a:r>
          </a:p>
          <a:p>
            <a:endParaRPr lang="bg-BG" sz="2200" dirty="0" smtClean="0"/>
          </a:p>
          <a:p>
            <a:endParaRPr lang="bg-BG" sz="2200" dirty="0"/>
          </a:p>
        </p:txBody>
      </p:sp>
      <p:pic>
        <p:nvPicPr>
          <p:cNvPr id="4" name="Картина 3" descr="prava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1538" y="3929065"/>
            <a:ext cx="2857520" cy="2103133"/>
          </a:xfrm>
          <a:prstGeom prst="rect">
            <a:avLst/>
          </a:prstGeom>
        </p:spPr>
      </p:pic>
      <p:pic>
        <p:nvPicPr>
          <p:cNvPr id="5" name="Картина 4" descr="prava_prezc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29124" y="4429132"/>
            <a:ext cx="3837687" cy="4758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bg-BG" sz="3600" dirty="0" smtClean="0"/>
              <a:t>Свойства</a:t>
            </a:r>
            <a:endParaRPr lang="bg-BG" sz="3600" dirty="0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745236" lvl="1" indent="-342900">
              <a:buFont typeface="+mj-lt"/>
              <a:buAutoNum type="arabicPeriod"/>
            </a:pPr>
            <a:r>
              <a:rPr lang="ru-RU" sz="1600" dirty="0" smtClean="0"/>
              <a:t>Отсечка се изобразява в равна на нея.</a:t>
            </a:r>
          </a:p>
          <a:p>
            <a:pPr marL="745236" lvl="1" indent="-342900">
              <a:buFont typeface="+mj-lt"/>
              <a:buAutoNum type="arabicPeriod"/>
            </a:pPr>
            <a:r>
              <a:rPr lang="ru-RU" sz="1600" dirty="0" smtClean="0"/>
              <a:t>Всяка права, която не минава през центъра, се изобразява в права, успоредна на дадената.</a:t>
            </a:r>
          </a:p>
          <a:p>
            <a:pPr marL="745236" lvl="1" indent="-342900">
              <a:buFont typeface="+mj-lt"/>
              <a:buAutoNum type="arabicPeriod"/>
            </a:pPr>
            <a:r>
              <a:rPr lang="ru-RU" sz="1600" dirty="0" smtClean="0"/>
              <a:t>Ъгъл се изобразява в равен на него.</a:t>
            </a:r>
          </a:p>
          <a:p>
            <a:pPr marL="745236" lvl="1" indent="-342900">
              <a:buFont typeface="+mj-lt"/>
              <a:buAutoNum type="arabicPeriod"/>
            </a:pPr>
            <a:r>
              <a:rPr lang="ru-RU" sz="1600" dirty="0" smtClean="0"/>
              <a:t>Фигура и нейният образ при централна симетрия са еднакви.</a:t>
            </a:r>
          </a:p>
          <a:p>
            <a:endParaRPr lang="bg-BG" sz="2200" dirty="0"/>
          </a:p>
        </p:txBody>
      </p:sp>
      <p:pic>
        <p:nvPicPr>
          <p:cNvPr id="4" name="Картина 3" descr="okryjnost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728" y="4143380"/>
            <a:ext cx="3071834" cy="2432890"/>
          </a:xfrm>
          <a:prstGeom prst="rect">
            <a:avLst/>
          </a:prstGeom>
        </p:spPr>
      </p:pic>
      <p:pic>
        <p:nvPicPr>
          <p:cNvPr id="5" name="Картина 4" descr="triygylnik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0628" y="4071941"/>
            <a:ext cx="3214710" cy="24688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500"/>
                            </p:stCondLst>
                            <p:childTnLst>
                              <p:par>
                                <p:cTn id="4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Картина 12" descr="ROMB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7290" y="3286124"/>
            <a:ext cx="3653878" cy="2857520"/>
          </a:xfrm>
          <a:prstGeom prst="rect">
            <a:avLst/>
          </a:prstGeom>
        </p:spPr>
      </p:pic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bg-BG" sz="3600" dirty="0" smtClean="0"/>
              <a:t>Транслация</a:t>
            </a:r>
            <a:endParaRPr lang="bg-BG" sz="3600" dirty="0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>
          <a:ln>
            <a:solidFill>
              <a:schemeClr val="bg1"/>
            </a:solidFill>
          </a:ln>
        </p:spPr>
        <p:txBody>
          <a:bodyPr/>
          <a:lstStyle/>
          <a:p>
            <a:pPr>
              <a:buNone/>
            </a:pPr>
            <a:r>
              <a:rPr lang="bg-BG" sz="1800" dirty="0" smtClean="0"/>
              <a:t>     Геометричното преобразувание</a:t>
            </a:r>
            <a:r>
              <a:rPr lang="bg-BG" sz="1800" dirty="0" smtClean="0"/>
              <a:t>, при което на всяка точка </a:t>
            </a:r>
            <a:r>
              <a:rPr lang="bg-BG" sz="1800" b="1" i="1" dirty="0" smtClean="0"/>
              <a:t>Х</a:t>
            </a:r>
            <a:r>
              <a:rPr lang="bg-BG" sz="1800" dirty="0" smtClean="0"/>
              <a:t> съпоставяме точка </a:t>
            </a:r>
            <a:r>
              <a:rPr lang="bg-BG" sz="1800" b="1" i="1" dirty="0" smtClean="0"/>
              <a:t>Х</a:t>
            </a:r>
            <a:r>
              <a:rPr lang="bg-BG" sz="1800" b="1" dirty="0" smtClean="0">
                <a:latin typeface="Comic Sans MS" pitchFamily="66" charset="0"/>
              </a:rPr>
              <a:t>’</a:t>
            </a:r>
            <a:r>
              <a:rPr lang="bg-BG" sz="1800" b="1" dirty="0" smtClean="0"/>
              <a:t> </a:t>
            </a:r>
            <a:r>
              <a:rPr lang="bg-BG" sz="1800" dirty="0" smtClean="0"/>
              <a:t>такава, че </a:t>
            </a:r>
            <a:r>
              <a:rPr lang="bg-BG" sz="1800" b="1" i="1" dirty="0" smtClean="0"/>
              <a:t>ХХ</a:t>
            </a:r>
            <a:r>
              <a:rPr lang="bg-BG" sz="1800" b="1" dirty="0" smtClean="0">
                <a:latin typeface="Comic Sans MS" pitchFamily="66" charset="0"/>
              </a:rPr>
              <a:t>’</a:t>
            </a:r>
            <a:r>
              <a:rPr lang="bg-BG" sz="1800" dirty="0" smtClean="0"/>
              <a:t> </a:t>
            </a:r>
            <a:r>
              <a:rPr lang="bg-BG" sz="1800" b="1" i="1" dirty="0" smtClean="0"/>
              <a:t>= а </a:t>
            </a:r>
            <a:r>
              <a:rPr lang="bg-BG" sz="1800" dirty="0" smtClean="0"/>
              <a:t>, се нарича транслация (успоредно пренасяне) на вектор </a:t>
            </a:r>
            <a:r>
              <a:rPr lang="bg-BG" sz="1800" b="1" i="1" dirty="0" smtClean="0"/>
              <a:t>а</a:t>
            </a:r>
            <a:r>
              <a:rPr lang="bg-BG" sz="1800" dirty="0" smtClean="0"/>
              <a:t>.</a:t>
            </a:r>
          </a:p>
          <a:p>
            <a:endParaRPr lang="bg-BG" dirty="0"/>
          </a:p>
        </p:txBody>
      </p:sp>
      <p:cxnSp>
        <p:nvCxnSpPr>
          <p:cNvPr id="8" name="Съединител &quot;права стрелка&quot; 7"/>
          <p:cNvCxnSpPr/>
          <p:nvPr/>
        </p:nvCxnSpPr>
        <p:spPr>
          <a:xfrm>
            <a:off x="4286248" y="2571744"/>
            <a:ext cx="571504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Съединител &quot;права стрелка&quot; 9"/>
          <p:cNvCxnSpPr/>
          <p:nvPr/>
        </p:nvCxnSpPr>
        <p:spPr>
          <a:xfrm>
            <a:off x="5000628" y="2643182"/>
            <a:ext cx="285752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Съединител &quot;права стрелка&quot; 11"/>
          <p:cNvCxnSpPr/>
          <p:nvPr/>
        </p:nvCxnSpPr>
        <p:spPr>
          <a:xfrm>
            <a:off x="4429124" y="2928934"/>
            <a:ext cx="285752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Картина 3" descr="Без име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64" y="4857736"/>
            <a:ext cx="3821591" cy="2000264"/>
          </a:xfrm>
          <a:prstGeom prst="rect">
            <a:avLst/>
          </a:prstGeom>
        </p:spPr>
      </p:pic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bg-BG" sz="3600" dirty="0" smtClean="0"/>
              <a:t>Свойства и теорема</a:t>
            </a:r>
            <a:endParaRPr lang="bg-BG" sz="3600" dirty="0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bg-BG" sz="2000" b="1" i="1" u="sng" dirty="0" smtClean="0"/>
              <a:t>Теорема:</a:t>
            </a:r>
            <a:r>
              <a:rPr lang="bg-BG" sz="2000" b="1" i="1" dirty="0" smtClean="0"/>
              <a:t> </a:t>
            </a:r>
            <a:r>
              <a:rPr lang="bg-BG" sz="1800" dirty="0" smtClean="0"/>
              <a:t>Ако </a:t>
            </a:r>
            <a:r>
              <a:rPr lang="bg-BG" sz="1800" b="1" i="1" dirty="0" smtClean="0"/>
              <a:t>А</a:t>
            </a:r>
            <a:r>
              <a:rPr lang="bg-BG" sz="1800" b="1" dirty="0" smtClean="0">
                <a:latin typeface="Comic Sans MS" pitchFamily="66" charset="0"/>
              </a:rPr>
              <a:t>’ </a:t>
            </a:r>
            <a:r>
              <a:rPr lang="bg-BG" sz="1800" dirty="0" smtClean="0"/>
              <a:t>и </a:t>
            </a:r>
            <a:r>
              <a:rPr lang="bg-BG" sz="1800" b="1" i="1" dirty="0" smtClean="0"/>
              <a:t>В</a:t>
            </a:r>
            <a:r>
              <a:rPr lang="bg-BG" sz="1800" b="1" dirty="0" smtClean="0">
                <a:latin typeface="Comic Sans MS" pitchFamily="66" charset="0"/>
              </a:rPr>
              <a:t>’</a:t>
            </a:r>
            <a:r>
              <a:rPr lang="bg-BG" sz="1800" b="1" i="1" dirty="0" smtClean="0"/>
              <a:t> </a:t>
            </a:r>
            <a:r>
              <a:rPr lang="bg-BG" sz="1800" dirty="0" smtClean="0"/>
              <a:t>са образите на точките </a:t>
            </a:r>
            <a:r>
              <a:rPr lang="bg-BG" sz="1800" b="1" i="1" dirty="0" smtClean="0"/>
              <a:t>А</a:t>
            </a:r>
            <a:r>
              <a:rPr lang="bg-BG" sz="1800" dirty="0" smtClean="0"/>
              <a:t> и </a:t>
            </a:r>
            <a:r>
              <a:rPr lang="bg-BG" sz="1800" b="1" i="1" dirty="0" smtClean="0"/>
              <a:t>В</a:t>
            </a:r>
            <a:r>
              <a:rPr lang="bg-BG" sz="1800" dirty="0" smtClean="0"/>
              <a:t> при транслация, то </a:t>
            </a:r>
            <a:r>
              <a:rPr lang="bg-BG" sz="1800" b="1" i="1" dirty="0" smtClean="0"/>
              <a:t>АВ = А</a:t>
            </a:r>
            <a:r>
              <a:rPr lang="bg-BG" sz="1800" b="1" dirty="0" smtClean="0">
                <a:latin typeface="Comic Sans MS" pitchFamily="66" charset="0"/>
              </a:rPr>
              <a:t>’</a:t>
            </a:r>
            <a:r>
              <a:rPr lang="bg-BG" sz="1800" b="1" i="1" dirty="0" smtClean="0"/>
              <a:t>В</a:t>
            </a:r>
            <a:r>
              <a:rPr lang="bg-BG" sz="1800" b="1" dirty="0" smtClean="0">
                <a:latin typeface="Comic Sans MS" pitchFamily="66" charset="0"/>
              </a:rPr>
              <a:t>’</a:t>
            </a:r>
            <a:r>
              <a:rPr lang="bg-BG" sz="1800" dirty="0" smtClean="0"/>
              <a:t>.</a:t>
            </a:r>
          </a:p>
          <a:p>
            <a:endParaRPr lang="bg-BG" sz="2200" dirty="0" smtClean="0"/>
          </a:p>
          <a:p>
            <a:r>
              <a:rPr lang="bg-BG" sz="2000" b="1" i="1" u="sng" dirty="0" smtClean="0"/>
              <a:t>Свойства:</a:t>
            </a:r>
          </a:p>
          <a:p>
            <a:pPr marL="745236" lvl="1" indent="-342900">
              <a:buFont typeface="+mj-lt"/>
              <a:buAutoNum type="arabicPeriod"/>
            </a:pPr>
            <a:r>
              <a:rPr lang="bg-BG" sz="1600" dirty="0" smtClean="0"/>
              <a:t>Две съответни отсечки са равни и успоредни или лежат на една права.</a:t>
            </a:r>
          </a:p>
          <a:p>
            <a:pPr marL="745236" lvl="1" indent="-342900">
              <a:buFont typeface="+mj-lt"/>
              <a:buAutoNum type="arabicPeriod"/>
            </a:pPr>
            <a:r>
              <a:rPr lang="bg-BG" sz="1600" dirty="0" smtClean="0"/>
              <a:t>Две съответни прави са успоредни или съвпадат.</a:t>
            </a:r>
          </a:p>
          <a:p>
            <a:pPr marL="745236" lvl="1" indent="-342900">
              <a:buFont typeface="+mj-lt"/>
              <a:buAutoNum type="arabicPeriod"/>
            </a:pPr>
            <a:r>
              <a:rPr lang="bg-BG" sz="1600" dirty="0" smtClean="0"/>
              <a:t>Два съответни ъгъла имат съответно успоредни рамене.</a:t>
            </a:r>
          </a:p>
          <a:p>
            <a:pPr marL="745236" lvl="1" indent="-342900">
              <a:buFont typeface="+mj-lt"/>
              <a:buAutoNum type="arabicPeriod"/>
            </a:pPr>
            <a:r>
              <a:rPr lang="bg-BG" sz="1600" dirty="0" smtClean="0"/>
              <a:t>Два съответни триъгълника са еднакви и имат съответно успоредни страни.</a:t>
            </a:r>
            <a:endParaRPr lang="bg-BG" sz="1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000"/>
                            </p:stCondLst>
                            <p:childTnLst>
                              <p:par>
                                <p:cTn id="47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радски">
  <a:themeElements>
    <a:clrScheme name="Градски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Градски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Градски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347</TotalTime>
  <Words>480</Words>
  <Application>Microsoft Office PowerPoint</Application>
  <PresentationFormat>Презентация на цял екран (4:3)</PresentationFormat>
  <Paragraphs>62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Заглавия на слайдовете</vt:lpstr>
      </vt:variant>
      <vt:variant>
        <vt:i4>10</vt:i4>
      </vt:variant>
    </vt:vector>
  </HeadingPairs>
  <TitlesOfParts>
    <vt:vector size="11" baseType="lpstr">
      <vt:lpstr>Градски</vt:lpstr>
      <vt:lpstr>ЕДНАКВОСТИ</vt:lpstr>
      <vt:lpstr>Съдържание</vt:lpstr>
      <vt:lpstr>Осева симетрия</vt:lpstr>
      <vt:lpstr>Свойства и теорема</vt:lpstr>
      <vt:lpstr>Централна симетрия</vt:lpstr>
      <vt:lpstr>Теорема</vt:lpstr>
      <vt:lpstr>Свойства</vt:lpstr>
      <vt:lpstr>Транслация</vt:lpstr>
      <vt:lpstr>Свойства и теорема</vt:lpstr>
      <vt:lpstr>Ротация. Свойства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ЕДНАКВОСТИ</dc:title>
  <dc:creator>User</dc:creator>
  <cp:lastModifiedBy>User</cp:lastModifiedBy>
  <cp:revision>37</cp:revision>
  <dcterms:created xsi:type="dcterms:W3CDTF">2016-01-23T16:48:23Z</dcterms:created>
  <dcterms:modified xsi:type="dcterms:W3CDTF">2016-01-24T19:02:12Z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111249</vt:lpwstr>
  </property>
  <property fmtid="{D5CDD505-2E9C-101B-9397-08002B2CF9AE}" name="NXPowerLiteSettings" pid="3">
    <vt:lpwstr>C700052003A000</vt:lpwstr>
  </property>
  <property fmtid="{D5CDD505-2E9C-101B-9397-08002B2CF9AE}" name="NXPowerLiteVersion" pid="4">
    <vt:lpwstr>D9.0.4</vt:lpwstr>
  </property>
</Properties>
</file>