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3" r:id="rId4"/>
    <p:sldId id="260" r:id="rId5"/>
    <p:sldId id="259" r:id="rId6"/>
    <p:sldId id="256" r:id="rId7"/>
    <p:sldId id="261" r:id="rId8"/>
    <p:sldId id="262" r:id="rId9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CC536-4F3D-4E22-A9F1-A3C6D40310AC}" type="datetimeFigureOut">
              <a:rPr lang="bg-BG" smtClean="0"/>
              <a:t>29.10.2020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9024"/>
            <a:ext cx="1907704" cy="1907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ово поле 3"/>
          <p:cNvSpPr txBox="1"/>
          <p:nvPr/>
        </p:nvSpPr>
        <p:spPr>
          <a:xfrm rot="21030943">
            <a:off x="5896741" y="4103257"/>
            <a:ext cx="39604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Вашето внимание… една виртуална </a:t>
            </a:r>
          </a:p>
          <a:p>
            <a:r>
              <a:rPr lang="bg-B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разходка до </a:t>
            </a:r>
            <a:r>
              <a:rPr lang="bg-B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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589240"/>
            <a:ext cx="3322340" cy="166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8144">
            <a:off x="6324461" y="-191321"/>
            <a:ext cx="3105000" cy="41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3708">
            <a:off x="1307756" y="1421024"/>
            <a:ext cx="3889667" cy="3889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ово поле 4"/>
          <p:cNvSpPr txBox="1"/>
          <p:nvPr/>
        </p:nvSpPr>
        <p:spPr>
          <a:xfrm>
            <a:off x="2279414" y="219144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Някога задавали ли сте си въпроса „Как са живеели хора като тези от снимките?“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множение 5"/>
          <p:cNvSpPr/>
          <p:nvPr/>
        </p:nvSpPr>
        <p:spPr>
          <a:xfrm rot="1355936">
            <a:off x="4888221" y="384873"/>
            <a:ext cx="2171910" cy="2457137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52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6">
                <a:lumMod val="5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36673"/>
            <a:ext cx="5615905" cy="533079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авоъгълник 1"/>
          <p:cNvSpPr/>
          <p:nvPr/>
        </p:nvSpPr>
        <p:spPr>
          <a:xfrm>
            <a:off x="472088" y="113343"/>
            <a:ext cx="7635425" cy="923330"/>
          </a:xfrm>
          <a:prstGeom prst="rect">
            <a:avLst/>
          </a:prstGeom>
          <a:noFill/>
          <a:scene3d>
            <a:camera prst="obliqueTop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 contourW="12700">
              <a:extrusionClr>
                <a:schemeClr val="tx1"/>
              </a:extrusionClr>
              <a:contourClr>
                <a:srgbClr val="C00000"/>
              </a:contourClr>
            </a:sp3d>
          </a:bodyPr>
          <a:lstStyle/>
          <a:p>
            <a:pPr algn="ctr"/>
            <a:r>
              <a:rPr lang="bg-BG" sz="5400" b="1" spc="50" dirty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27000">
                    <a:srgbClr val="C00000">
                      <a:alpha val="9000"/>
                    </a:srgb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21000" endPos="45500" dir="5400000" sy="-100000" algn="bl" rotWithShape="0"/>
                </a:effectLst>
              </a:rPr>
              <a:t>К</a:t>
            </a:r>
            <a:r>
              <a:rPr lang="bg-BG" sz="5400" b="1" cap="none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27000">
                    <a:srgbClr val="C00000">
                      <a:alpha val="9000"/>
                    </a:srgb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21000" endPos="45500" dir="5400000" sy="-100000" algn="bl" rotWithShape="0"/>
                </a:effectLst>
              </a:rPr>
              <a:t>азанлъшката гробница</a:t>
            </a:r>
            <a:endParaRPr lang="bg-BG" sz="5400" b="1" cap="none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glow rad="127000">
                  <a:srgbClr val="C00000">
                    <a:alpha val="9000"/>
                  </a:srgb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210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154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51" y="620688"/>
            <a:ext cx="8258718" cy="561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577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62000"/>
            <a:ext cx="4022832" cy="489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Текстово поле 1"/>
          <p:cNvSpPr txBox="1"/>
          <p:nvPr/>
        </p:nvSpPr>
        <p:spPr>
          <a:xfrm>
            <a:off x="0" y="5288340"/>
            <a:ext cx="716428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bg-BG" sz="4800" b="1" cap="all" dirty="0" smtClean="0">
                <a:ln/>
                <a:solidFill>
                  <a:schemeClr val="accent6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itchFamily="34" charset="0"/>
                <a:cs typeface="Arial" pitchFamily="34" charset="0"/>
              </a:rPr>
              <a:t>ИНТЕРЕСНИ ФАКТИ ЗА ГРОБНИЦАТА …</a:t>
            </a:r>
            <a:endParaRPr lang="en-US" sz="4800" b="1" cap="all" dirty="0">
              <a:ln/>
              <a:solidFill>
                <a:schemeClr val="accent6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13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6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32656"/>
            <a:ext cx="6497843" cy="4616176"/>
          </a:xfrm>
          <a:prstGeom prst="rect">
            <a:avLst/>
          </a:prstGeom>
        </p:spPr>
      </p:pic>
      <p:sp>
        <p:nvSpPr>
          <p:cNvPr id="2" name="Правоъгълник 1"/>
          <p:cNvSpPr/>
          <p:nvPr/>
        </p:nvSpPr>
        <p:spPr>
          <a:xfrm>
            <a:off x="467544" y="4797152"/>
            <a:ext cx="4572000" cy="175432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b="1" dirty="0" err="1">
                <a:solidFill>
                  <a:schemeClr val="tx1"/>
                </a:solidFill>
              </a:rPr>
              <a:t>Казанлъшката</a:t>
            </a:r>
            <a:r>
              <a:rPr lang="ru-RU" b="1" dirty="0">
                <a:solidFill>
                  <a:schemeClr val="tx1"/>
                </a:solidFill>
              </a:rPr>
              <a:t> гробница е </a:t>
            </a:r>
            <a:r>
              <a:rPr lang="ru-RU" b="1" dirty="0" err="1">
                <a:solidFill>
                  <a:schemeClr val="tx1"/>
                </a:solidFill>
              </a:rPr>
              <a:t>първият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български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обект</a:t>
            </a:r>
            <a:r>
              <a:rPr lang="ru-RU" b="1" dirty="0">
                <a:solidFill>
                  <a:schemeClr val="tx1"/>
                </a:solidFill>
              </a:rPr>
              <a:t>, включен в </a:t>
            </a:r>
            <a:r>
              <a:rPr lang="ru-RU" b="1" dirty="0" err="1">
                <a:solidFill>
                  <a:schemeClr val="tx1"/>
                </a:solidFill>
              </a:rPr>
              <a:t>Световния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списък</a:t>
            </a:r>
            <a:r>
              <a:rPr lang="ru-RU" b="1" dirty="0">
                <a:solidFill>
                  <a:schemeClr val="tx1"/>
                </a:solidFill>
              </a:rPr>
              <a:t> на </a:t>
            </a:r>
            <a:r>
              <a:rPr lang="ru-RU" b="1" dirty="0" err="1">
                <a:solidFill>
                  <a:schemeClr val="tx1"/>
                </a:solidFill>
              </a:rPr>
              <a:t>паметници</a:t>
            </a:r>
            <a:r>
              <a:rPr lang="ru-RU" b="1" dirty="0">
                <a:solidFill>
                  <a:schemeClr val="tx1"/>
                </a:solidFill>
              </a:rPr>
              <a:t> на ЮНЕСКО. </a:t>
            </a:r>
            <a:r>
              <a:rPr lang="ru-RU" b="1" dirty="0" err="1">
                <a:solidFill>
                  <a:schemeClr val="tx1"/>
                </a:solidFill>
              </a:rPr>
              <a:t>Открита</a:t>
            </a:r>
            <a:r>
              <a:rPr lang="ru-RU" b="1" dirty="0">
                <a:solidFill>
                  <a:schemeClr val="tx1"/>
                </a:solidFill>
              </a:rPr>
              <a:t> е случайно </a:t>
            </a:r>
            <a:r>
              <a:rPr lang="ru-RU" b="1" dirty="0" err="1">
                <a:solidFill>
                  <a:schemeClr val="tx1"/>
                </a:solidFill>
              </a:rPr>
              <a:t>през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далечната</a:t>
            </a:r>
            <a:r>
              <a:rPr lang="ru-RU" b="1" dirty="0">
                <a:solidFill>
                  <a:schemeClr val="tx1"/>
                </a:solidFill>
              </a:rPr>
              <a:t> 1944 г. </a:t>
            </a:r>
            <a:r>
              <a:rPr lang="ru-RU" b="1" dirty="0" err="1">
                <a:solidFill>
                  <a:schemeClr val="tx1"/>
                </a:solidFill>
              </a:rPr>
              <a:t>Археолозите</a:t>
            </a:r>
            <a:r>
              <a:rPr lang="ru-RU" b="1" dirty="0">
                <a:solidFill>
                  <a:schemeClr val="tx1"/>
                </a:solidFill>
              </a:rPr>
              <a:t> я </a:t>
            </a:r>
            <a:r>
              <a:rPr lang="ru-RU" b="1" dirty="0" err="1">
                <a:solidFill>
                  <a:schemeClr val="tx1"/>
                </a:solidFill>
              </a:rPr>
              <a:t>датират</a:t>
            </a:r>
            <a:r>
              <a:rPr lang="ru-RU" b="1" dirty="0">
                <a:solidFill>
                  <a:schemeClr val="tx1"/>
                </a:solidFill>
              </a:rPr>
              <a:t> от края на IV и </a:t>
            </a:r>
            <a:r>
              <a:rPr lang="ru-RU" b="1" dirty="0" err="1">
                <a:solidFill>
                  <a:schemeClr val="tx1"/>
                </a:solidFill>
              </a:rPr>
              <a:t>началото</a:t>
            </a:r>
            <a:r>
              <a:rPr lang="ru-RU" b="1" dirty="0">
                <a:solidFill>
                  <a:schemeClr val="tx1"/>
                </a:solidFill>
              </a:rPr>
              <a:t> на III в </a:t>
            </a:r>
            <a:r>
              <a:rPr lang="ru-RU" b="1" dirty="0" err="1">
                <a:solidFill>
                  <a:schemeClr val="tx1"/>
                </a:solidFill>
              </a:rPr>
              <a:t>пр.Хр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43" y="980728"/>
            <a:ext cx="3494087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4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"/>
          <a:stretch/>
        </p:blipFill>
        <p:spPr>
          <a:xfrm>
            <a:off x="15077" y="260648"/>
            <a:ext cx="6615107" cy="3287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Картина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8"/>
          <a:stretch/>
        </p:blipFill>
        <p:spPr>
          <a:xfrm>
            <a:off x="3322237" y="3356992"/>
            <a:ext cx="5940152" cy="3709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авоъгълник 3"/>
          <p:cNvSpPr/>
          <p:nvPr/>
        </p:nvSpPr>
        <p:spPr>
          <a:xfrm>
            <a:off x="205493" y="3641955"/>
            <a:ext cx="3096344" cy="31393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b="1" dirty="0" lang="ru-RU">
                <a:solidFill>
                  <a:srgbClr val="C00000"/>
                </a:solidFill>
              </a:rPr>
              <a:t>В </a:t>
            </a:r>
            <a:r>
              <a:rPr b="1" dirty="0" err="1" lang="ru-RU">
                <a:solidFill>
                  <a:srgbClr val="C00000"/>
                </a:solidFill>
              </a:rPr>
              <a:t>камерата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са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открити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останките</a:t>
            </a:r>
            <a:r>
              <a:rPr b="1" dirty="0" lang="ru-RU">
                <a:solidFill>
                  <a:srgbClr val="C00000"/>
                </a:solidFill>
              </a:rPr>
              <a:t> на </a:t>
            </a:r>
            <a:r>
              <a:rPr b="1" dirty="0" err="1" lang="ru-RU">
                <a:solidFill>
                  <a:srgbClr val="C00000"/>
                </a:solidFill>
              </a:rPr>
              <a:t>мъж</a:t>
            </a:r>
            <a:r>
              <a:rPr b="1" dirty="0" lang="ru-RU">
                <a:solidFill>
                  <a:srgbClr val="C00000"/>
                </a:solidFill>
              </a:rPr>
              <a:t> и жена, </a:t>
            </a:r>
            <a:r>
              <a:rPr b="1" dirty="0" err="1" lang="ru-RU">
                <a:solidFill>
                  <a:srgbClr val="C00000"/>
                </a:solidFill>
              </a:rPr>
              <a:t>които</a:t>
            </a:r>
            <a:r>
              <a:rPr b="1" dirty="0" lang="ru-RU">
                <a:solidFill>
                  <a:srgbClr val="C00000"/>
                </a:solidFill>
              </a:rPr>
              <a:t> вероятно </a:t>
            </a:r>
            <a:r>
              <a:rPr b="1" dirty="0" err="1" lang="ru-RU">
                <a:solidFill>
                  <a:srgbClr val="C00000"/>
                </a:solidFill>
              </a:rPr>
              <a:t>са</a:t>
            </a:r>
            <a:r>
              <a:rPr b="1" dirty="0" lang="ru-RU">
                <a:solidFill>
                  <a:srgbClr val="C00000"/>
                </a:solidFill>
              </a:rPr>
              <a:t> били </a:t>
            </a:r>
            <a:r>
              <a:rPr b="1" dirty="0" err="1" lang="ru-RU">
                <a:solidFill>
                  <a:srgbClr val="C00000"/>
                </a:solidFill>
              </a:rPr>
              <a:t>местни</a:t>
            </a:r>
            <a:r>
              <a:rPr b="1" dirty="0" lang="ru-RU">
                <a:solidFill>
                  <a:srgbClr val="C00000"/>
                </a:solidFill>
              </a:rPr>
              <a:t> владетели. За </a:t>
            </a:r>
            <a:r>
              <a:rPr b="1" dirty="0" err="1" lang="ru-RU">
                <a:solidFill>
                  <a:srgbClr val="C00000"/>
                </a:solidFill>
              </a:rPr>
              <a:t>това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свидетелстват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рисунките</a:t>
            </a:r>
            <a:r>
              <a:rPr b="1" dirty="0" lang="ru-RU">
                <a:solidFill>
                  <a:srgbClr val="C00000"/>
                </a:solidFill>
              </a:rPr>
              <a:t> в </a:t>
            </a:r>
            <a:r>
              <a:rPr b="1" dirty="0" err="1" lang="ru-RU">
                <a:solidFill>
                  <a:srgbClr val="C00000"/>
                </a:solidFill>
              </a:rPr>
              <a:t>камерата</a:t>
            </a:r>
            <a:r>
              <a:rPr b="1" dirty="0" lang="ru-RU">
                <a:solidFill>
                  <a:srgbClr val="C00000"/>
                </a:solidFill>
              </a:rPr>
              <a:t>, </a:t>
            </a:r>
            <a:r>
              <a:rPr b="1" dirty="0" err="1" lang="ru-RU">
                <a:solidFill>
                  <a:srgbClr val="C00000"/>
                </a:solidFill>
              </a:rPr>
              <a:t>които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изобразяват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мъж</a:t>
            </a:r>
            <a:r>
              <a:rPr b="1" dirty="0" lang="ru-RU">
                <a:solidFill>
                  <a:srgbClr val="C00000"/>
                </a:solidFill>
              </a:rPr>
              <a:t> и жена </a:t>
            </a:r>
            <a:r>
              <a:rPr b="1" dirty="0" err="1" lang="ru-RU">
                <a:solidFill>
                  <a:srgbClr val="C00000"/>
                </a:solidFill>
              </a:rPr>
              <a:t>със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златни</a:t>
            </a:r>
            <a:r>
              <a:rPr b="1" dirty="0" lang="ru-RU">
                <a:solidFill>
                  <a:srgbClr val="C00000"/>
                </a:solidFill>
              </a:rPr>
              <a:t> украшения. В </a:t>
            </a:r>
            <a:r>
              <a:rPr b="1" dirty="0" err="1" lang="ru-RU">
                <a:solidFill>
                  <a:srgbClr val="C00000"/>
                </a:solidFill>
              </a:rPr>
              <a:t>могилния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насип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са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открити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керамични</a:t>
            </a:r>
            <a:r>
              <a:rPr b="1" dirty="0" lang="ru-RU">
                <a:solidFill>
                  <a:srgbClr val="C00000"/>
                </a:solidFill>
              </a:rPr>
              <a:t> и </a:t>
            </a:r>
            <a:r>
              <a:rPr b="1" dirty="0" err="1" lang="ru-RU">
                <a:solidFill>
                  <a:srgbClr val="C00000"/>
                </a:solidFill>
              </a:rPr>
              <a:t>обредни</a:t>
            </a:r>
            <a:r>
              <a:rPr b="1" dirty="0" lang="ru-RU">
                <a:solidFill>
                  <a:srgbClr val="C00000"/>
                </a:solidFill>
              </a:rPr>
              <a:t> </a:t>
            </a:r>
            <a:r>
              <a:rPr b="1" dirty="0" err="1" lang="ru-RU">
                <a:solidFill>
                  <a:srgbClr val="C00000"/>
                </a:solidFill>
              </a:rPr>
              <a:t>съдове</a:t>
            </a:r>
            <a:r>
              <a:rPr b="1" dirty="0" lang="ru-RU">
                <a:solidFill>
                  <a:srgbClr val="C00000"/>
                </a:solidFill>
              </a:rPr>
              <a:t>, </a:t>
            </a:r>
            <a:r>
              <a:rPr b="1" dirty="0" err="1" lang="ru-RU">
                <a:solidFill>
                  <a:srgbClr val="C00000"/>
                </a:solidFill>
              </a:rPr>
              <a:t>както</a:t>
            </a:r>
            <a:r>
              <a:rPr b="1" dirty="0" lang="ru-RU">
                <a:solidFill>
                  <a:srgbClr val="C00000"/>
                </a:solidFill>
              </a:rPr>
              <a:t> и части от </a:t>
            </a:r>
            <a:r>
              <a:rPr b="1" dirty="0" err="1" lang="ru-RU">
                <a:solidFill>
                  <a:srgbClr val="C00000"/>
                </a:solidFill>
              </a:rPr>
              <a:t>златни</a:t>
            </a:r>
            <a:r>
              <a:rPr b="1" dirty="0" lang="ru-RU">
                <a:solidFill>
                  <a:srgbClr val="C00000"/>
                </a:solidFill>
              </a:rPr>
              <a:t> украшения.</a:t>
            </a:r>
            <a:endParaRPr b="1" dirty="0" lang="en-US">
              <a:solidFill>
                <a:srgbClr val="C00000"/>
              </a:solidFill>
            </a:endParaRPr>
          </a:p>
        </p:txBody>
      </p:sp>
      <p:sp>
        <p:nvSpPr>
          <p:cNvPr id="5" name="Правоъгълник 4"/>
          <p:cNvSpPr/>
          <p:nvPr/>
        </p:nvSpPr>
        <p:spPr>
          <a:xfrm>
            <a:off x="6119664" y="0"/>
            <a:ext cx="3024336" cy="39703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b="1" dirty="0" err="1" lang="ru-RU">
                <a:solidFill>
                  <a:schemeClr val="tx1"/>
                </a:solidFill>
              </a:rPr>
              <a:t>Най-интересни</a:t>
            </a:r>
            <a:r>
              <a:rPr b="1" dirty="0" lang="ru-RU">
                <a:solidFill>
                  <a:schemeClr val="tx1"/>
                </a:solidFill>
              </a:rPr>
              <a:t> и </a:t>
            </a:r>
            <a:r>
              <a:rPr b="1" dirty="0" err="1" lang="ru-RU">
                <a:solidFill>
                  <a:schemeClr val="tx1"/>
                </a:solidFill>
              </a:rPr>
              <a:t>впечатляващи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са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стенописите</a:t>
            </a:r>
            <a:r>
              <a:rPr b="1" dirty="0" lang="ru-RU">
                <a:solidFill>
                  <a:schemeClr val="tx1"/>
                </a:solidFill>
              </a:rPr>
              <a:t> в коридора и </a:t>
            </a:r>
            <a:r>
              <a:rPr b="1" dirty="0" err="1" lang="ru-RU">
                <a:solidFill>
                  <a:schemeClr val="tx1"/>
                </a:solidFill>
              </a:rPr>
              <a:t>камерата</a:t>
            </a:r>
            <a:r>
              <a:rPr b="1" dirty="0" lang="ru-RU">
                <a:solidFill>
                  <a:schemeClr val="tx1"/>
                </a:solidFill>
              </a:rPr>
              <a:t>, </a:t>
            </a:r>
            <a:r>
              <a:rPr b="1" dirty="0" err="1" lang="ru-RU">
                <a:solidFill>
                  <a:schemeClr val="tx1"/>
                </a:solidFill>
              </a:rPr>
              <a:t>които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са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изключително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красиви</a:t>
            </a:r>
            <a:r>
              <a:rPr b="1" dirty="0" lang="ru-RU">
                <a:solidFill>
                  <a:schemeClr val="tx1"/>
                </a:solidFill>
              </a:rPr>
              <a:t> и ни </a:t>
            </a:r>
            <a:r>
              <a:rPr b="1" dirty="0" err="1" lang="ru-RU">
                <a:solidFill>
                  <a:schemeClr val="tx1"/>
                </a:solidFill>
              </a:rPr>
              <a:t>разказват</a:t>
            </a:r>
            <a:r>
              <a:rPr b="1" dirty="0" lang="ru-RU">
                <a:solidFill>
                  <a:schemeClr val="tx1"/>
                </a:solidFill>
              </a:rPr>
              <a:t> много за </a:t>
            </a:r>
            <a:r>
              <a:rPr b="1" dirty="0" err="1" lang="ru-RU">
                <a:solidFill>
                  <a:schemeClr val="tx1"/>
                </a:solidFill>
              </a:rPr>
              <a:t>майсторството</a:t>
            </a:r>
            <a:r>
              <a:rPr b="1" dirty="0" lang="ru-RU">
                <a:solidFill>
                  <a:schemeClr val="tx1"/>
                </a:solidFill>
              </a:rPr>
              <a:t> на </a:t>
            </a:r>
            <a:r>
              <a:rPr b="1" dirty="0" err="1" lang="ru-RU">
                <a:solidFill>
                  <a:schemeClr val="tx1"/>
                </a:solidFill>
              </a:rPr>
              <a:t>древните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тракийски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художници</a:t>
            </a:r>
            <a:r>
              <a:rPr b="1" dirty="0" lang="ru-RU">
                <a:solidFill>
                  <a:schemeClr val="tx1"/>
                </a:solidFill>
              </a:rPr>
              <a:t>. </a:t>
            </a:r>
            <a:r>
              <a:rPr b="1" dirty="0" err="1" lang="ru-RU">
                <a:solidFill>
                  <a:schemeClr val="tx1"/>
                </a:solidFill>
              </a:rPr>
              <a:t>Използвани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са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четири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цвята</a:t>
            </a:r>
            <a:r>
              <a:rPr b="1" dirty="0" lang="ru-RU">
                <a:solidFill>
                  <a:schemeClr val="tx1"/>
                </a:solidFill>
              </a:rPr>
              <a:t> – </a:t>
            </a:r>
            <a:r>
              <a:rPr b="1" dirty="0" err="1" lang="ru-RU">
                <a:solidFill>
                  <a:schemeClr val="tx1"/>
                </a:solidFill>
              </a:rPr>
              <a:t>бял</a:t>
            </a:r>
            <a:r>
              <a:rPr b="1" dirty="0" lang="ru-RU">
                <a:solidFill>
                  <a:schemeClr val="tx1"/>
                </a:solidFill>
              </a:rPr>
              <a:t>, </a:t>
            </a:r>
            <a:r>
              <a:rPr b="1" dirty="0" err="1" lang="ru-RU">
                <a:solidFill>
                  <a:schemeClr val="tx1"/>
                </a:solidFill>
              </a:rPr>
              <a:t>жълт</a:t>
            </a:r>
            <a:r>
              <a:rPr b="1" dirty="0" lang="ru-RU">
                <a:solidFill>
                  <a:schemeClr val="tx1"/>
                </a:solidFill>
              </a:rPr>
              <a:t>, </a:t>
            </a:r>
            <a:r>
              <a:rPr b="1" dirty="0" err="1" lang="ru-RU">
                <a:solidFill>
                  <a:schemeClr val="tx1"/>
                </a:solidFill>
              </a:rPr>
              <a:t>червен</a:t>
            </a:r>
            <a:r>
              <a:rPr b="1" dirty="0" lang="ru-RU">
                <a:solidFill>
                  <a:schemeClr val="tx1"/>
                </a:solidFill>
              </a:rPr>
              <a:t> и черен, </a:t>
            </a:r>
            <a:r>
              <a:rPr b="1" dirty="0" err="1" lang="ru-RU">
                <a:solidFill>
                  <a:schemeClr val="tx1"/>
                </a:solidFill>
              </a:rPr>
              <a:t>като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боите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са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минерални</a:t>
            </a:r>
            <a:r>
              <a:rPr b="1" dirty="0" lang="ru-RU">
                <a:solidFill>
                  <a:schemeClr val="tx1"/>
                </a:solidFill>
              </a:rPr>
              <a:t>. </a:t>
            </a:r>
            <a:r>
              <a:rPr b="1" dirty="0" err="1" lang="ru-RU">
                <a:solidFill>
                  <a:schemeClr val="tx1"/>
                </a:solidFill>
              </a:rPr>
              <a:t>Фризовете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изобразяват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растителни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мотиви</a:t>
            </a:r>
            <a:r>
              <a:rPr b="1" dirty="0" lang="ru-RU">
                <a:solidFill>
                  <a:schemeClr val="tx1"/>
                </a:solidFill>
              </a:rPr>
              <a:t>, </a:t>
            </a:r>
            <a:r>
              <a:rPr b="1" dirty="0" err="1" lang="ru-RU">
                <a:solidFill>
                  <a:schemeClr val="tx1"/>
                </a:solidFill>
              </a:rPr>
              <a:t>както</a:t>
            </a:r>
            <a:r>
              <a:rPr b="1" dirty="0" lang="ru-RU">
                <a:solidFill>
                  <a:schemeClr val="tx1"/>
                </a:solidFill>
              </a:rPr>
              <a:t> и </a:t>
            </a:r>
            <a:r>
              <a:rPr b="1" dirty="0" err="1" lang="ru-RU">
                <a:solidFill>
                  <a:schemeClr val="tx1"/>
                </a:solidFill>
              </a:rPr>
              <a:t>военни</a:t>
            </a:r>
            <a:r>
              <a:rPr b="1" dirty="0" lang="ru-RU">
                <a:solidFill>
                  <a:schemeClr val="tx1"/>
                </a:solidFill>
              </a:rPr>
              <a:t> </a:t>
            </a:r>
            <a:r>
              <a:rPr b="1" dirty="0" err="1" lang="ru-RU">
                <a:solidFill>
                  <a:schemeClr val="tx1"/>
                </a:solidFill>
              </a:rPr>
              <a:t>сцени</a:t>
            </a:r>
            <a:r>
              <a:rPr b="1" dirty="0" lang="ru-RU">
                <a:solidFill>
                  <a:schemeClr val="tx1"/>
                </a:solidFill>
              </a:rPr>
              <a:t>. </a:t>
            </a:r>
            <a:endParaRPr b="1" dirty="0"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86421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395536" y="3789040"/>
            <a:ext cx="4147222" cy="25853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/>
              <a:t>Днес</a:t>
            </a:r>
            <a:r>
              <a:rPr lang="ru-RU" b="1" dirty="0"/>
              <a:t> </a:t>
            </a:r>
            <a:r>
              <a:rPr lang="ru-RU" b="1" dirty="0" err="1"/>
              <a:t>оригиналната</a:t>
            </a:r>
            <a:r>
              <a:rPr lang="ru-RU" b="1" dirty="0"/>
              <a:t> гробница е запечатана, а на </a:t>
            </a:r>
            <a:r>
              <a:rPr lang="ru-RU" b="1" dirty="0" err="1"/>
              <a:t>няколко</a:t>
            </a:r>
            <a:r>
              <a:rPr lang="ru-RU" b="1" dirty="0"/>
              <a:t> метра от </a:t>
            </a:r>
            <a:r>
              <a:rPr lang="ru-RU" b="1" dirty="0" err="1"/>
              <a:t>нея</a:t>
            </a:r>
            <a:r>
              <a:rPr lang="ru-RU" b="1" dirty="0"/>
              <a:t> е построено </a:t>
            </a:r>
            <a:r>
              <a:rPr lang="ru-RU" b="1" dirty="0" err="1"/>
              <a:t>нейно</a:t>
            </a:r>
            <a:r>
              <a:rPr lang="ru-RU" b="1" dirty="0"/>
              <a:t> </a:t>
            </a:r>
            <a:r>
              <a:rPr lang="ru-RU" b="1" dirty="0" err="1"/>
              <a:t>копие</a:t>
            </a:r>
            <a:r>
              <a:rPr lang="ru-RU" b="1" dirty="0"/>
              <a:t>, </a:t>
            </a:r>
            <a:r>
              <a:rPr lang="ru-RU" b="1" dirty="0" err="1"/>
              <a:t>което</a:t>
            </a:r>
            <a:r>
              <a:rPr lang="ru-RU" b="1" dirty="0"/>
              <a:t> е отворено за посетители. </a:t>
            </a:r>
            <a:r>
              <a:rPr lang="ru-RU" b="1" dirty="0" err="1"/>
              <a:t>Тя</a:t>
            </a:r>
            <a:r>
              <a:rPr lang="ru-RU" b="1" dirty="0"/>
              <a:t> се </a:t>
            </a:r>
            <a:r>
              <a:rPr lang="ru-RU" b="1" dirty="0" err="1"/>
              <a:t>състои</a:t>
            </a:r>
            <a:r>
              <a:rPr lang="ru-RU" b="1" dirty="0"/>
              <a:t> от три помещения – преддверие, </a:t>
            </a:r>
            <a:r>
              <a:rPr lang="ru-RU" b="1" dirty="0" err="1"/>
              <a:t>изградено</a:t>
            </a:r>
            <a:r>
              <a:rPr lang="ru-RU" b="1" dirty="0"/>
              <a:t> от </a:t>
            </a:r>
            <a:r>
              <a:rPr lang="ru-RU" b="1" dirty="0" err="1"/>
              <a:t>камъни</a:t>
            </a:r>
            <a:r>
              <a:rPr lang="ru-RU" b="1" dirty="0"/>
              <a:t> и глина, тесен </a:t>
            </a:r>
            <a:r>
              <a:rPr lang="ru-RU" b="1" dirty="0" err="1"/>
              <a:t>тухлен</a:t>
            </a:r>
            <a:r>
              <a:rPr lang="ru-RU" b="1" dirty="0"/>
              <a:t> коридор и </a:t>
            </a:r>
            <a:r>
              <a:rPr lang="ru-RU" b="1" dirty="0" err="1"/>
              <a:t>тухлена</a:t>
            </a:r>
            <a:r>
              <a:rPr lang="ru-RU" b="1" dirty="0"/>
              <a:t> </a:t>
            </a:r>
            <a:r>
              <a:rPr lang="ru-RU" b="1" dirty="0" err="1"/>
              <a:t>гробна</a:t>
            </a:r>
            <a:r>
              <a:rPr lang="ru-RU" b="1" dirty="0"/>
              <a:t> камера с </a:t>
            </a:r>
            <a:r>
              <a:rPr lang="ru-RU" b="1" dirty="0" err="1"/>
              <a:t>камбановиден</a:t>
            </a:r>
            <a:r>
              <a:rPr lang="ru-RU" b="1" dirty="0"/>
              <a:t> купол.</a:t>
            </a:r>
            <a:br>
              <a:rPr lang="ru-RU" b="1" dirty="0"/>
            </a:br>
            <a:endParaRPr lang="en-US" b="1" dirty="0"/>
          </a:p>
        </p:txBody>
      </p:sp>
      <p:sp>
        <p:nvSpPr>
          <p:cNvPr id="3" name="Правоъгълник 2"/>
          <p:cNvSpPr/>
          <p:nvPr/>
        </p:nvSpPr>
        <p:spPr>
          <a:xfrm>
            <a:off x="4894277" y="4204538"/>
            <a:ext cx="4062290" cy="175432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err="1"/>
              <a:t>Световната</a:t>
            </a:r>
            <a:r>
              <a:rPr lang="ru-RU" b="1" dirty="0"/>
              <a:t> си </a:t>
            </a:r>
            <a:r>
              <a:rPr lang="ru-RU" b="1" dirty="0" err="1"/>
              <a:t>известност</a:t>
            </a:r>
            <a:r>
              <a:rPr lang="ru-RU" b="1" dirty="0"/>
              <a:t> </a:t>
            </a:r>
            <a:r>
              <a:rPr lang="ru-RU" b="1" dirty="0" err="1"/>
              <a:t>гробницата</a:t>
            </a:r>
            <a:r>
              <a:rPr lang="ru-RU" b="1" dirty="0"/>
              <a:t> </a:t>
            </a:r>
            <a:r>
              <a:rPr lang="ru-RU" b="1" dirty="0" err="1"/>
              <a:t>дължи</a:t>
            </a:r>
            <a:r>
              <a:rPr lang="ru-RU" b="1" dirty="0"/>
              <a:t> на </a:t>
            </a:r>
            <a:r>
              <a:rPr lang="ru-RU" b="1" dirty="0" err="1"/>
              <a:t>уникалните</a:t>
            </a:r>
            <a:r>
              <a:rPr lang="ru-RU" b="1" dirty="0"/>
              <a:t> стенописи в коридора и </a:t>
            </a:r>
            <a:r>
              <a:rPr lang="ru-RU" b="1" dirty="0" err="1"/>
              <a:t>куполната</a:t>
            </a:r>
            <a:r>
              <a:rPr lang="ru-RU" b="1" dirty="0"/>
              <a:t> камера. </a:t>
            </a:r>
            <a:r>
              <a:rPr lang="ru-RU" b="1" dirty="0" err="1"/>
              <a:t>Това</a:t>
            </a:r>
            <a:r>
              <a:rPr lang="ru-RU" b="1" dirty="0"/>
              <a:t> </a:t>
            </a:r>
            <a:r>
              <a:rPr lang="ru-RU" b="1" dirty="0" err="1"/>
              <a:t>са</a:t>
            </a:r>
            <a:r>
              <a:rPr lang="ru-RU" b="1" dirty="0"/>
              <a:t> </a:t>
            </a:r>
            <a:r>
              <a:rPr lang="ru-RU" b="1" dirty="0" err="1"/>
              <a:t>едни</a:t>
            </a:r>
            <a:r>
              <a:rPr lang="ru-RU" b="1" dirty="0"/>
              <a:t> от </a:t>
            </a:r>
            <a:r>
              <a:rPr lang="ru-RU" b="1" dirty="0" err="1"/>
              <a:t>най</a:t>
            </a:r>
            <a:r>
              <a:rPr lang="ru-RU" b="1" dirty="0"/>
              <a:t>-добре </a:t>
            </a:r>
            <a:r>
              <a:rPr lang="ru-RU" b="1" dirty="0" err="1"/>
              <a:t>запазените</a:t>
            </a:r>
            <a:r>
              <a:rPr lang="ru-RU" b="1" dirty="0"/>
              <a:t> произведения на </a:t>
            </a:r>
            <a:r>
              <a:rPr lang="ru-RU" b="1" dirty="0" err="1"/>
              <a:t>античната</a:t>
            </a:r>
            <a:r>
              <a:rPr lang="ru-RU" b="1" dirty="0"/>
              <a:t> </a:t>
            </a:r>
            <a:r>
              <a:rPr lang="ru-RU" b="1" dirty="0" err="1"/>
              <a:t>живопис</a:t>
            </a:r>
            <a:r>
              <a:rPr lang="ru-RU" b="1" dirty="0"/>
              <a:t> от </a:t>
            </a:r>
            <a:r>
              <a:rPr lang="ru-RU" b="1" dirty="0" err="1"/>
              <a:t>ранноелинистичната</a:t>
            </a:r>
            <a:r>
              <a:rPr lang="ru-RU" b="1" dirty="0"/>
              <a:t> </a:t>
            </a:r>
            <a:r>
              <a:rPr lang="ru-RU" b="1" dirty="0" err="1"/>
              <a:t>епоха</a:t>
            </a:r>
            <a:r>
              <a:rPr lang="ru-RU" b="1" dirty="0"/>
              <a:t>.</a:t>
            </a:r>
          </a:p>
        </p:txBody>
      </p:sp>
      <p:sp>
        <p:nvSpPr>
          <p:cNvPr id="4" name="Правоъгълник 3"/>
          <p:cNvSpPr/>
          <p:nvPr/>
        </p:nvSpPr>
        <p:spPr>
          <a:xfrm>
            <a:off x="4777784" y="1378921"/>
            <a:ext cx="4295276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/>
              <a:t>Стенописите</a:t>
            </a:r>
            <a:r>
              <a:rPr lang="ru-RU" b="1" dirty="0"/>
              <a:t> </a:t>
            </a:r>
            <a:r>
              <a:rPr lang="ru-RU" b="1" dirty="0" err="1"/>
              <a:t>отразяват</a:t>
            </a:r>
            <a:r>
              <a:rPr lang="ru-RU" b="1" dirty="0"/>
              <a:t> </a:t>
            </a:r>
            <a:r>
              <a:rPr lang="ru-RU" b="1" dirty="0" err="1"/>
              <a:t>събития</a:t>
            </a:r>
            <a:r>
              <a:rPr lang="ru-RU" b="1" dirty="0"/>
              <a:t> от живота на </a:t>
            </a:r>
            <a:r>
              <a:rPr lang="ru-RU" b="1" dirty="0" err="1"/>
              <a:t>погребания</a:t>
            </a:r>
            <a:r>
              <a:rPr lang="ru-RU" b="1" dirty="0"/>
              <a:t> </a:t>
            </a:r>
            <a:r>
              <a:rPr lang="ru-RU" b="1" dirty="0" err="1"/>
              <a:t>тракийски</a:t>
            </a:r>
            <a:r>
              <a:rPr lang="ru-RU" b="1" dirty="0"/>
              <a:t> </a:t>
            </a:r>
            <a:r>
              <a:rPr lang="ru-RU" b="1" dirty="0" err="1"/>
              <a:t>владетел</a:t>
            </a:r>
            <a:r>
              <a:rPr lang="ru-RU" b="1" dirty="0"/>
              <a:t>. </a:t>
            </a:r>
            <a:r>
              <a:rPr lang="ru-RU" b="1" dirty="0" err="1"/>
              <a:t>Първоначално</a:t>
            </a:r>
            <a:r>
              <a:rPr lang="ru-RU" b="1" dirty="0"/>
              <a:t> </a:t>
            </a:r>
            <a:r>
              <a:rPr lang="ru-RU" b="1" dirty="0" err="1"/>
              <a:t>централната</a:t>
            </a:r>
            <a:r>
              <a:rPr lang="ru-RU" b="1" dirty="0"/>
              <a:t> сцена е определена </a:t>
            </a:r>
            <a:r>
              <a:rPr lang="ru-RU" b="1" dirty="0" err="1"/>
              <a:t>като"погребално</a:t>
            </a:r>
            <a:r>
              <a:rPr lang="ru-RU" b="1" dirty="0"/>
              <a:t> угощение", но </a:t>
            </a:r>
            <a:r>
              <a:rPr lang="ru-RU" b="1" dirty="0" err="1"/>
              <a:t>според</a:t>
            </a:r>
            <a:r>
              <a:rPr lang="ru-RU" b="1" dirty="0"/>
              <a:t> </a:t>
            </a:r>
            <a:r>
              <a:rPr lang="ru-RU" b="1" dirty="0" err="1"/>
              <a:t>новите</a:t>
            </a:r>
            <a:r>
              <a:rPr lang="ru-RU" b="1" dirty="0"/>
              <a:t> </a:t>
            </a:r>
            <a:r>
              <a:rPr lang="ru-RU" b="1" dirty="0" err="1"/>
              <a:t>изследвания</a:t>
            </a:r>
            <a:r>
              <a:rPr lang="ru-RU" b="1" dirty="0"/>
              <a:t> </a:t>
            </a:r>
            <a:r>
              <a:rPr lang="ru-RU" b="1" dirty="0" err="1"/>
              <a:t>сцената</a:t>
            </a:r>
            <a:r>
              <a:rPr lang="ru-RU" b="1" dirty="0"/>
              <a:t> </a:t>
            </a:r>
            <a:r>
              <a:rPr lang="ru-RU" b="1" dirty="0" err="1"/>
              <a:t>представлява</a:t>
            </a:r>
            <a:r>
              <a:rPr lang="ru-RU" b="1" dirty="0"/>
              <a:t> "</a:t>
            </a:r>
            <a:r>
              <a:rPr lang="ru-RU" b="1" dirty="0" err="1"/>
              <a:t>сватбена</a:t>
            </a:r>
            <a:r>
              <a:rPr lang="ru-RU" b="1" dirty="0"/>
              <a:t> церемония".</a:t>
            </a:r>
            <a:endParaRPr lang="en-US" b="1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395536" y="764704"/>
            <a:ext cx="4176464" cy="258532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dirty="0" err="1"/>
              <a:t>Главно</a:t>
            </a:r>
            <a:r>
              <a:rPr lang="ru-RU" b="1" dirty="0"/>
              <a:t> </a:t>
            </a:r>
            <a:r>
              <a:rPr lang="ru-RU" b="1" dirty="0" err="1"/>
              <a:t>място</a:t>
            </a:r>
            <a:r>
              <a:rPr lang="ru-RU" b="1" dirty="0"/>
              <a:t> в </a:t>
            </a:r>
            <a:r>
              <a:rPr lang="ru-RU" b="1" dirty="0" err="1"/>
              <a:t>нея</a:t>
            </a:r>
            <a:r>
              <a:rPr lang="ru-RU" b="1" dirty="0"/>
              <a:t> </a:t>
            </a:r>
            <a:r>
              <a:rPr lang="ru-RU" b="1" dirty="0" err="1"/>
              <a:t>заемат</a:t>
            </a:r>
            <a:r>
              <a:rPr lang="ru-RU" b="1" dirty="0"/>
              <a:t> знатна </a:t>
            </a:r>
            <a:r>
              <a:rPr lang="ru-RU" b="1" dirty="0" err="1"/>
              <a:t>тракийска</a:t>
            </a:r>
            <a:r>
              <a:rPr lang="ru-RU" b="1" dirty="0"/>
              <a:t> двойка и </a:t>
            </a:r>
            <a:r>
              <a:rPr lang="ru-RU" b="1" dirty="0" err="1"/>
              <a:t>висока</a:t>
            </a:r>
            <a:r>
              <a:rPr lang="ru-RU" b="1" dirty="0"/>
              <a:t> фигура на жена, вероятно богиня, </a:t>
            </a:r>
            <a:r>
              <a:rPr lang="ru-RU" b="1" dirty="0" err="1"/>
              <a:t>застанала</a:t>
            </a:r>
            <a:r>
              <a:rPr lang="ru-RU" b="1" dirty="0"/>
              <a:t> до </a:t>
            </a:r>
            <a:r>
              <a:rPr lang="ru-RU" b="1" dirty="0" err="1"/>
              <a:t>мъжа</a:t>
            </a:r>
            <a:r>
              <a:rPr lang="ru-RU" b="1" dirty="0"/>
              <a:t>. От </a:t>
            </a:r>
            <a:r>
              <a:rPr lang="ru-RU" b="1" dirty="0" err="1"/>
              <a:t>двете</a:t>
            </a:r>
            <a:r>
              <a:rPr lang="ru-RU" b="1" dirty="0"/>
              <a:t> им </a:t>
            </a:r>
            <a:r>
              <a:rPr lang="ru-RU" b="1" dirty="0" err="1"/>
              <a:t>страни</a:t>
            </a:r>
            <a:r>
              <a:rPr lang="ru-RU" b="1" dirty="0"/>
              <a:t> </a:t>
            </a:r>
            <a:r>
              <a:rPr lang="ru-RU" b="1" dirty="0" err="1"/>
              <a:t>са</a:t>
            </a:r>
            <a:r>
              <a:rPr lang="ru-RU" b="1" dirty="0"/>
              <a:t> </a:t>
            </a:r>
            <a:r>
              <a:rPr lang="ru-RU" b="1" dirty="0" err="1"/>
              <a:t>изобразени</a:t>
            </a:r>
            <a:r>
              <a:rPr lang="ru-RU" b="1" dirty="0"/>
              <a:t> </a:t>
            </a:r>
            <a:r>
              <a:rPr lang="ru-RU" b="1" dirty="0" err="1"/>
              <a:t>фигури</a:t>
            </a:r>
            <a:r>
              <a:rPr lang="ru-RU" b="1" dirty="0"/>
              <a:t> на </a:t>
            </a:r>
            <a:r>
              <a:rPr lang="ru-RU" b="1" dirty="0" err="1"/>
              <a:t>мъже</a:t>
            </a:r>
            <a:r>
              <a:rPr lang="ru-RU" b="1" dirty="0"/>
              <a:t> и жени, </a:t>
            </a:r>
            <a:r>
              <a:rPr lang="ru-RU" b="1" dirty="0" err="1"/>
              <a:t>участници</a:t>
            </a:r>
            <a:r>
              <a:rPr lang="ru-RU" b="1" dirty="0"/>
              <a:t> в </a:t>
            </a:r>
            <a:r>
              <a:rPr lang="ru-RU" b="1" dirty="0" err="1"/>
              <a:t>церемонията</a:t>
            </a:r>
            <a:r>
              <a:rPr lang="ru-RU" b="1" dirty="0"/>
              <a:t> – </a:t>
            </a:r>
            <a:r>
              <a:rPr lang="ru-RU" b="1" dirty="0" err="1"/>
              <a:t>свирачи</a:t>
            </a:r>
            <a:r>
              <a:rPr lang="ru-RU" b="1" dirty="0"/>
              <a:t>, </a:t>
            </a:r>
            <a:r>
              <a:rPr lang="ru-RU" b="1" dirty="0" err="1"/>
              <a:t>виночерпец</a:t>
            </a:r>
            <a:r>
              <a:rPr lang="ru-RU" b="1" dirty="0"/>
              <a:t>, </a:t>
            </a:r>
            <a:r>
              <a:rPr lang="ru-RU" b="1" dirty="0" err="1"/>
              <a:t>поднасящи</a:t>
            </a:r>
            <a:r>
              <a:rPr lang="ru-RU" b="1" dirty="0"/>
              <a:t> </a:t>
            </a:r>
            <a:r>
              <a:rPr lang="ru-RU" b="1" dirty="0" err="1"/>
              <a:t>дарове</a:t>
            </a:r>
            <a:r>
              <a:rPr lang="ru-RU" b="1" dirty="0"/>
              <a:t> жени, </a:t>
            </a:r>
            <a:r>
              <a:rPr lang="ru-RU" b="1" dirty="0" err="1"/>
              <a:t>воини</a:t>
            </a:r>
            <a:r>
              <a:rPr lang="ru-RU" b="1" dirty="0"/>
              <a:t>, </a:t>
            </a:r>
            <a:r>
              <a:rPr lang="ru-RU" b="1" dirty="0" err="1"/>
              <a:t>водещи</a:t>
            </a:r>
            <a:r>
              <a:rPr lang="ru-RU" b="1" dirty="0"/>
              <a:t> коне за поводите, </a:t>
            </a:r>
            <a:r>
              <a:rPr lang="ru-RU" b="1" dirty="0" err="1"/>
              <a:t>както</a:t>
            </a:r>
            <a:r>
              <a:rPr lang="ru-RU" b="1" dirty="0"/>
              <a:t> и части от </a:t>
            </a:r>
            <a:r>
              <a:rPr lang="ru-RU" b="1" dirty="0" err="1"/>
              <a:t>златни</a:t>
            </a:r>
            <a:r>
              <a:rPr lang="ru-RU" b="1" dirty="0"/>
              <a:t> украшения.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3699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498" y="2060848"/>
            <a:ext cx="4248472" cy="33256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Текстово поле 2"/>
          <p:cNvSpPr txBox="1"/>
          <p:nvPr/>
        </p:nvSpPr>
        <p:spPr>
          <a:xfrm>
            <a:off x="-15447" y="548680"/>
            <a:ext cx="8856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 smtClean="0"/>
              <a:t>БЛАГОДАРЯ ВИ ЗА ВНИМАНИЕТО! </a:t>
            </a:r>
          </a:p>
          <a:p>
            <a:pPr algn="ctr"/>
            <a:r>
              <a:rPr lang="bg-BG" sz="2800" dirty="0" smtClean="0"/>
              <a:t>БЪДЕТЕ ЗДРАВИ! </a:t>
            </a:r>
            <a:r>
              <a:rPr lang="bg-BG" sz="2800" dirty="0" smtClean="0">
                <a:sym typeface="Wingdings" pitchFamily="2" charset="2"/>
              </a:rPr>
              <a:t></a:t>
            </a:r>
            <a:endParaRPr lang="en-US" sz="2800" dirty="0"/>
          </a:p>
        </p:txBody>
      </p:sp>
      <p:sp>
        <p:nvSpPr>
          <p:cNvPr id="4" name="Текстово поле 3"/>
          <p:cNvSpPr txBox="1"/>
          <p:nvPr/>
        </p:nvSpPr>
        <p:spPr>
          <a:xfrm>
            <a:off x="286551" y="3212976"/>
            <a:ext cx="3528392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dirty="0" smtClean="0"/>
              <a:t>Автор на презентацията: Ивона </a:t>
            </a:r>
            <a:r>
              <a:rPr lang="bg-BG" dirty="0" err="1" smtClean="0"/>
              <a:t>Кулинска</a:t>
            </a:r>
            <a:endParaRPr lang="bg-BG" dirty="0" smtClean="0"/>
          </a:p>
          <a:p>
            <a:r>
              <a:rPr lang="bg-BG" dirty="0" smtClean="0"/>
              <a:t>Поток: 197</a:t>
            </a:r>
          </a:p>
          <a:p>
            <a:r>
              <a:rPr lang="bg-BG" dirty="0" smtClean="0"/>
              <a:t>Група: 1938</a:t>
            </a:r>
          </a:p>
          <a:p>
            <a:r>
              <a:rPr lang="bg-BG" dirty="0" smtClean="0"/>
              <a:t>Факултетен номер: 18116295</a:t>
            </a:r>
          </a:p>
          <a:p>
            <a:r>
              <a:rPr lang="bg-BG" dirty="0" smtClean="0"/>
              <a:t>Научен ръководител: ас. д-р Никола Гайдаров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45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371</Words>
  <Application>Microsoft Office PowerPoint</Application>
  <PresentationFormat>Презентация на цял екран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8</vt:i4>
      </vt:variant>
    </vt:vector>
  </HeadingPairs>
  <TitlesOfParts>
    <vt:vector size="9" baseType="lpstr">
      <vt:lpstr>Office тема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DELL</dc:creator>
  <cp:lastModifiedBy>Потребител на Windows</cp:lastModifiedBy>
  <cp:revision>12</cp:revision>
  <dcterms:created xsi:type="dcterms:W3CDTF">2020-10-28T13:21:00Z</dcterms:created>
  <dcterms:modified xsi:type="dcterms:W3CDTF">2020-10-29T10:15:44Z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1088385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D7.0.1</vt:lpwstr>
  </property>
</Properties>
</file>