
<file path=[Content_Types].xml><?xml version="1.0" encoding="utf-8"?>
<Types xmlns="http://schemas.openxmlformats.org/package/2006/content-types">
  <Default ContentType="image/png" Extension="png"/>
  <Default ContentType="application/vnd.openxmlformats-package.relationships+xml" Extension="rels"/>
  <Default ContentType="application/xml" Extension="xml"/>
  <Default ContentType="application/x-fontdata" Extension="fntdata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embeddedFontLst>
    <p:embeddedFont>
      <p:font typeface="Comic Sans MS" panose="030F0702030302020204" pitchFamily="66" charset="0"/>
      <p:regular r:id="rId20"/>
      <p:bold r:id="rId21"/>
    </p:embeddedFont>
    <p:embeddedFont>
      <p:font typeface="Amatic SC" panose="020B0604020202020204" charset="-79"/>
      <p:regular r:id="rId22"/>
      <p:bold r:id="rId23"/>
    </p:embeddedFont>
    <p:embeddedFont>
      <p:font typeface="Source Code Pro" panose="020B060402020202020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13A96413-660C-429B-97AC-01F6E9B70A6F}">
  <a:tblStyle styleId="{13A96413-660C-429B-97AC-01F6E9B70A6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516" y="-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77011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c9d5eef66e_0_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c9d5eef66e_0_1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c9d5eef66e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c9d5eef66e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c9d5eef66e_0_1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c9d5eef66e_0_1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c9d5eef66e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c9d5eef66e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c9d5eef66e_0_1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c9d5eef66e_0_1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c9d5eef66e_0_1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c9d5eef66e_0_1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c9d5eef66e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c9d5eef66e_0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c9d5eef66e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c9d5eef66e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c9d5eef66e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c9d5eef66e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c9d5eef66e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c9d5eef66e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c9d5eef66e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c9d5eef66e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c9d5eef66e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c9d5eef66e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c9d5eef66e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c9d5eef66e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c9d5eef66e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c9d5eef66e_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c9d5eef66e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c9d5eef66e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c9d5eef66e_0_1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c9d5eef66e_0_1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>
            <a:spLocks noGrp="1"/>
          </p:cNvSpPr>
          <p:nvPr>
            <p:ph type="body" idx="1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4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sz="2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beach-day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veguide.bg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599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>
            <a:spLocks noGrp="1"/>
          </p:cNvSpPr>
          <p:nvPr>
            <p:ph type="ctrTitle"/>
          </p:nvPr>
        </p:nvSpPr>
        <p:spPr>
          <a:xfrm>
            <a:off x="311700" y="866500"/>
            <a:ext cx="8520600" cy="269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Превенция на агресията и агресивните прояви в ученическа възраст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subTitle" idx="1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Изготвили: Мариета  Димитрова и Титяна Борукова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solidFill>
            <a:srgbClr val="FFE599"/>
          </a:solidFill>
          <a:ln w="9525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>
                <a:solidFill>
                  <a:srgbClr val="434343"/>
                </a:solidFill>
              </a:rPr>
              <a:t>НЕЕфективни начини за решаване на конфликт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114" name="Google Shape;114;p22"/>
          <p:cNvSpPr txBox="1">
            <a:spLocks noGrp="1"/>
          </p:cNvSpPr>
          <p:nvPr>
            <p:ph type="body" idx="1"/>
          </p:nvPr>
        </p:nvSpPr>
        <p:spPr>
          <a:xfrm>
            <a:off x="577500" y="1093850"/>
            <a:ext cx="7989000" cy="3687600"/>
          </a:xfrm>
          <a:prstGeom prst="rect">
            <a:avLst/>
          </a:prstGeom>
          <a:solidFill>
            <a:srgbClr val="FFE599"/>
          </a:solidFill>
          <a:ln w="19050" cap="flat" cmpd="sng">
            <a:solidFill>
              <a:srgbClr val="93C4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457200" lvl="0" indent="-407520" algn="l" rtl="0"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ts val="2818"/>
              <a:buFont typeface="Comic Sans MS"/>
              <a:buChar char="❏"/>
            </a:pPr>
            <a:r>
              <a:rPr lang="bg" sz="2817">
                <a:solidFill>
                  <a:srgbClr val="434343"/>
                </a:solidFill>
                <a:highlight>
                  <a:srgbClr val="FFE599"/>
                </a:highlight>
                <a:latin typeface="Comic Sans MS"/>
                <a:ea typeface="Comic Sans MS"/>
                <a:cs typeface="Comic Sans MS"/>
                <a:sym typeface="Comic Sans MS"/>
              </a:rPr>
              <a:t>избягване, омаловажаване, обвинения, премълчаване, обида, отхвърляне, сила и т.н.</a:t>
            </a:r>
            <a:endParaRPr sz="2817">
              <a:solidFill>
                <a:srgbClr val="434343"/>
              </a:solidFill>
              <a:highlight>
                <a:srgbClr val="FFE599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817">
              <a:solidFill>
                <a:srgbClr val="434343"/>
              </a:solidFill>
              <a:highlight>
                <a:srgbClr val="FFE599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bg" sz="2817">
                <a:solidFill>
                  <a:srgbClr val="434343"/>
                </a:solidFill>
                <a:highlight>
                  <a:srgbClr val="B6D7A8"/>
                </a:highlight>
                <a:latin typeface="Comic Sans MS"/>
                <a:ea typeface="Comic Sans MS"/>
                <a:cs typeface="Comic Sans MS"/>
                <a:sym typeface="Comic Sans MS"/>
              </a:rPr>
              <a:t>В повечето случаи тези методи влошават конфликта и е по-лесно да бъде породена агресия.</a:t>
            </a:r>
            <a:endParaRPr>
              <a:highlight>
                <a:srgbClr val="B6D7A8"/>
              </a:highligh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3"/>
          <p:cNvSpPr txBox="1">
            <a:spLocks noGrp="1"/>
          </p:cNvSpPr>
          <p:nvPr>
            <p:ph type="title"/>
          </p:nvPr>
        </p:nvSpPr>
        <p:spPr>
          <a:xfrm>
            <a:off x="311700" y="65750"/>
            <a:ext cx="8520600" cy="575400"/>
          </a:xfrm>
          <a:prstGeom prst="rect">
            <a:avLst/>
          </a:prstGeom>
          <a:solidFill>
            <a:srgbClr val="FFD966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bg" sz="3680">
                <a:solidFill>
                  <a:srgbClr val="434343"/>
                </a:solidFill>
              </a:rPr>
              <a:t>типове поведение в конфликт</a:t>
            </a:r>
            <a:endParaRPr sz="3680">
              <a:solidFill>
                <a:srgbClr val="434343"/>
              </a:solidFill>
            </a:endParaRPr>
          </a:p>
        </p:txBody>
      </p:sp>
      <p:sp>
        <p:nvSpPr>
          <p:cNvPr id="120" name="Google Shape;120;p23"/>
          <p:cNvSpPr txBox="1">
            <a:spLocks noGrp="1"/>
          </p:cNvSpPr>
          <p:nvPr>
            <p:ph type="body" idx="1"/>
          </p:nvPr>
        </p:nvSpPr>
        <p:spPr>
          <a:xfrm>
            <a:off x="0" y="1272350"/>
            <a:ext cx="4515600" cy="40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23850" algn="l" rtl="0">
              <a:lnSpc>
                <a:spcPct val="95000"/>
              </a:lnSpc>
              <a:spcBef>
                <a:spcPts val="70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Comic Sans MS"/>
              <a:buChar char="❖"/>
            </a:pPr>
            <a:r>
              <a:rPr lang="bg" sz="1495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Обвинения към другия (ти направи това, а аз това).</a:t>
            </a:r>
            <a:endParaRPr sz="1495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2385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Comic Sans MS"/>
              <a:buChar char="❖"/>
            </a:pPr>
            <a:r>
              <a:rPr lang="bg" sz="1495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Потискане на другия с поставяне на допълнителни проблеми.</a:t>
            </a:r>
            <a:endParaRPr sz="1495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2385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Comic Sans MS"/>
              <a:buChar char="❖"/>
            </a:pPr>
            <a:r>
              <a:rPr lang="bg" sz="1495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Заемане на роля на жертва.</a:t>
            </a:r>
            <a:endParaRPr sz="1495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2385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Comic Sans MS"/>
              <a:buChar char="❖"/>
            </a:pPr>
            <a:r>
              <a:rPr lang="bg" sz="1495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Липса на отвореност за намиране на решение.</a:t>
            </a:r>
            <a:endParaRPr sz="1495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2385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Comic Sans MS"/>
              <a:buChar char="❖"/>
            </a:pPr>
            <a:r>
              <a:rPr lang="bg" sz="1495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Отбранителност при конструктивна обратна връзка и липса на отговорност за грешките си.</a:t>
            </a:r>
            <a:endParaRPr sz="1495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2385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Comic Sans MS"/>
              <a:buChar char="❖"/>
            </a:pPr>
            <a:r>
              <a:rPr lang="bg" sz="1495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Липса на уважение и чуване на чуждата гледна точка.</a:t>
            </a:r>
            <a:endParaRPr sz="1495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2385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Comic Sans MS"/>
              <a:buChar char="❖"/>
            </a:pPr>
            <a:r>
              <a:rPr lang="bg" sz="1495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Повтаряне едни и същи проблеми отново и отново.</a:t>
            </a:r>
            <a:endParaRPr sz="1495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2385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Comic Sans MS"/>
              <a:buChar char="❖"/>
            </a:pPr>
            <a:r>
              <a:rPr lang="bg" sz="1495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Разтягане на конфликта във времето.</a:t>
            </a:r>
            <a:endParaRPr sz="1495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23532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95"/>
              <a:buFont typeface="Comic Sans MS"/>
              <a:buChar char="❖"/>
            </a:pPr>
            <a:r>
              <a:rPr lang="bg" sz="1495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Ситуацията се усеща като токсична.</a:t>
            </a:r>
            <a:endParaRPr sz="1185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1" name="Google Shape;121;p23"/>
          <p:cNvSpPr txBox="1">
            <a:spLocks noGrp="1"/>
          </p:cNvSpPr>
          <p:nvPr>
            <p:ph type="body" idx="2"/>
          </p:nvPr>
        </p:nvSpPr>
        <p:spPr>
          <a:xfrm>
            <a:off x="4482150" y="1272350"/>
            <a:ext cx="4662000" cy="380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20330" algn="l" rtl="0">
              <a:spcBef>
                <a:spcPts val="700"/>
              </a:spcBef>
              <a:spcAft>
                <a:spcPts val="0"/>
              </a:spcAft>
              <a:buClr>
                <a:srgbClr val="93C47D"/>
              </a:buClr>
              <a:buSzPts val="1445"/>
              <a:buFont typeface="Comic Sans MS"/>
              <a:buChar char="➢"/>
            </a:pPr>
            <a:r>
              <a:rPr lang="bg" sz="1444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Липсват обвинения.</a:t>
            </a:r>
            <a:endParaRPr sz="1444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20330" algn="l" rtl="0">
              <a:spcBef>
                <a:spcPts val="0"/>
              </a:spcBef>
              <a:spcAft>
                <a:spcPts val="0"/>
              </a:spcAft>
              <a:buClr>
                <a:srgbClr val="93C47D"/>
              </a:buClr>
              <a:buSzPts val="1445"/>
              <a:buFont typeface="Comic Sans MS"/>
              <a:buChar char="➢"/>
            </a:pPr>
            <a:r>
              <a:rPr lang="bg" sz="1444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Придържане към един проблем и тема. Не се намесват отминали проблеми.</a:t>
            </a:r>
            <a:endParaRPr sz="1444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20330" algn="l" rtl="0">
              <a:spcBef>
                <a:spcPts val="0"/>
              </a:spcBef>
              <a:spcAft>
                <a:spcPts val="0"/>
              </a:spcAft>
              <a:buClr>
                <a:srgbClr val="93C47D"/>
              </a:buClr>
              <a:buSzPts val="1445"/>
              <a:buFont typeface="Comic Sans MS"/>
              <a:buChar char="➢"/>
            </a:pPr>
            <a:r>
              <a:rPr lang="bg" sz="1444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Използване на “аз” изразяване (“аз се чувствам наранен”, а не “ти ме нараняваш”).</a:t>
            </a:r>
            <a:endParaRPr sz="1444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20330" algn="l" rtl="0">
              <a:spcBef>
                <a:spcPts val="0"/>
              </a:spcBef>
              <a:spcAft>
                <a:spcPts val="0"/>
              </a:spcAft>
              <a:buClr>
                <a:srgbClr val="93C47D"/>
              </a:buClr>
              <a:buSzPts val="1445"/>
              <a:buFont typeface="Comic Sans MS"/>
              <a:buChar char="➢"/>
            </a:pPr>
            <a:r>
              <a:rPr lang="bg" sz="1444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Работи се за намиране на решение заедно.</a:t>
            </a:r>
            <a:endParaRPr sz="1444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20330" algn="l" rtl="0">
              <a:spcBef>
                <a:spcPts val="0"/>
              </a:spcBef>
              <a:spcAft>
                <a:spcPts val="0"/>
              </a:spcAft>
              <a:buClr>
                <a:srgbClr val="93C47D"/>
              </a:buClr>
              <a:buSzPts val="1445"/>
              <a:buFont typeface="Comic Sans MS"/>
              <a:buChar char="➢"/>
            </a:pPr>
            <a:r>
              <a:rPr lang="bg" sz="1444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Отговорност за собствените грешки и отвореност към конструктивна обратна връзка.</a:t>
            </a:r>
            <a:endParaRPr sz="1444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20330" algn="l" rtl="0">
              <a:spcBef>
                <a:spcPts val="0"/>
              </a:spcBef>
              <a:spcAft>
                <a:spcPts val="0"/>
              </a:spcAft>
              <a:buClr>
                <a:srgbClr val="93C47D"/>
              </a:buClr>
              <a:buSzPts val="1445"/>
              <a:buFont typeface="Comic Sans MS"/>
              <a:buChar char="➢"/>
            </a:pPr>
            <a:r>
              <a:rPr lang="bg" sz="1444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Чува и се интересува от чуждата гледна точка.</a:t>
            </a:r>
            <a:endParaRPr sz="1444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20330" algn="l" rtl="0">
              <a:spcBef>
                <a:spcPts val="0"/>
              </a:spcBef>
              <a:spcAft>
                <a:spcPts val="0"/>
              </a:spcAft>
              <a:buClr>
                <a:srgbClr val="93C47D"/>
              </a:buClr>
              <a:buSzPts val="1445"/>
              <a:buFont typeface="Comic Sans MS"/>
              <a:buChar char="➢"/>
            </a:pPr>
            <a:r>
              <a:rPr lang="bg" sz="1444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Разговора не се върти в кръг.</a:t>
            </a:r>
            <a:endParaRPr sz="1444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20330" algn="l" rtl="0">
              <a:spcBef>
                <a:spcPts val="0"/>
              </a:spcBef>
              <a:spcAft>
                <a:spcPts val="0"/>
              </a:spcAft>
              <a:buClr>
                <a:srgbClr val="93C47D"/>
              </a:buClr>
              <a:buSzPts val="1445"/>
              <a:buFont typeface="Comic Sans MS"/>
              <a:buChar char="➢"/>
            </a:pPr>
            <a:r>
              <a:rPr lang="bg" sz="1444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Разговора не се разтила излишно във времето.</a:t>
            </a:r>
            <a:endParaRPr sz="1444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20330" algn="l" rtl="0">
              <a:spcBef>
                <a:spcPts val="0"/>
              </a:spcBef>
              <a:spcAft>
                <a:spcPts val="0"/>
              </a:spcAft>
              <a:buClr>
                <a:srgbClr val="93C47D"/>
              </a:buClr>
              <a:buSzPts val="1445"/>
              <a:buFont typeface="Comic Sans MS"/>
              <a:buChar char="➢"/>
            </a:pPr>
            <a:r>
              <a:rPr lang="bg" sz="1444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Ситуацията се усеща като полезна.</a:t>
            </a:r>
            <a:endParaRPr sz="1444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SzPts val="605"/>
              <a:buNone/>
            </a:pPr>
            <a:endParaRPr sz="970"/>
          </a:p>
        </p:txBody>
      </p:sp>
      <p:sp>
        <p:nvSpPr>
          <p:cNvPr id="122" name="Google Shape;122;p23"/>
          <p:cNvSpPr txBox="1"/>
          <p:nvPr/>
        </p:nvSpPr>
        <p:spPr>
          <a:xfrm>
            <a:off x="33450" y="641150"/>
            <a:ext cx="4448700" cy="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sz="2900">
                <a:highlight>
                  <a:srgbClr val="C66951"/>
                </a:highlight>
                <a:latin typeface="Amatic SC"/>
                <a:ea typeface="Amatic SC"/>
                <a:cs typeface="Amatic SC"/>
                <a:sym typeface="Amatic SC"/>
              </a:rPr>
              <a:t>Неефективно поведение</a:t>
            </a:r>
            <a:endParaRPr sz="2900">
              <a:highlight>
                <a:srgbClr val="C66951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23" name="Google Shape;123;p23"/>
          <p:cNvSpPr txBox="1"/>
          <p:nvPr/>
        </p:nvSpPr>
        <p:spPr>
          <a:xfrm>
            <a:off x="5103425" y="633500"/>
            <a:ext cx="3901200" cy="646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sz="3000" b="1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ЕФЕКТИВНО ПОВЕДЕНИЕ</a:t>
            </a:r>
            <a:endParaRPr sz="3900" b="1">
              <a:solidFill>
                <a:srgbClr val="434343"/>
              </a:solidFill>
              <a:highlight>
                <a:srgbClr val="B6D7A8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4"/>
          <p:cNvSpPr txBox="1">
            <a:spLocks noGrp="1"/>
          </p:cNvSpPr>
          <p:nvPr>
            <p:ph type="title"/>
          </p:nvPr>
        </p:nvSpPr>
        <p:spPr>
          <a:xfrm>
            <a:off x="0" y="80150"/>
            <a:ext cx="3353400" cy="223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>
                <a:solidFill>
                  <a:srgbClr val="434343"/>
                </a:solidFill>
              </a:rPr>
              <a:t>ПРЕВЕНЦИЯ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129" name="Google Shape;129;p24"/>
          <p:cNvSpPr txBox="1">
            <a:spLocks noGrp="1"/>
          </p:cNvSpPr>
          <p:nvPr>
            <p:ph type="subTitle" idx="1"/>
          </p:nvPr>
        </p:nvSpPr>
        <p:spPr>
          <a:xfrm>
            <a:off x="3433450" y="0"/>
            <a:ext cx="5710500" cy="5143500"/>
          </a:xfrm>
          <a:prstGeom prst="rect">
            <a:avLst/>
          </a:prstGeom>
          <a:solidFill>
            <a:srgbClr val="B6D7A8"/>
          </a:solidFill>
          <a:ln w="9525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bg" sz="2700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С този термин се означава най-често системата от мерки за предотвратяване (предпазване) от нежелани бъдещи събития, свързани с насилие и противообществени прояви.</a:t>
            </a:r>
            <a:endParaRPr sz="2700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700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61473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Comic Sans MS"/>
              <a:buChar char="➔"/>
            </a:pPr>
            <a:r>
              <a:rPr lang="bg" sz="2700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За преодоляване на агресията са необходими общи и индивидуални усилия.</a:t>
            </a:r>
            <a:endParaRPr sz="2700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700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61473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Comic Sans MS"/>
              <a:buChar char="➔"/>
            </a:pPr>
            <a:r>
              <a:rPr lang="bg" sz="2700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В какви случаи да потърся помощ?</a:t>
            </a:r>
            <a:endParaRPr sz="2700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6147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Comic Sans MS"/>
              <a:buChar char="➔"/>
            </a:pPr>
            <a:endParaRPr sz="2700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6147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Comic Sans MS"/>
              <a:buChar char="➔"/>
            </a:pPr>
            <a:r>
              <a:rPr lang="bg" sz="2700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Кой може да ми помогне и как?</a:t>
            </a:r>
            <a:endParaRPr sz="2700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D7A8"/>
        </a:soli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5"/>
          <p:cNvSpPr txBox="1">
            <a:spLocks noGrp="1"/>
          </p:cNvSpPr>
          <p:nvPr>
            <p:ph type="title"/>
          </p:nvPr>
        </p:nvSpPr>
        <p:spPr>
          <a:xfrm>
            <a:off x="348775" y="-596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>
                <a:highlight>
                  <a:srgbClr val="FFE599"/>
                </a:highlight>
              </a:rPr>
              <a:t>КАК ДА СИ ПОМОГНА САМ</a:t>
            </a:r>
            <a:endParaRPr>
              <a:highlight>
                <a:srgbClr val="FFE599"/>
              </a:highlight>
            </a:endParaRPr>
          </a:p>
        </p:txBody>
      </p:sp>
      <p:sp>
        <p:nvSpPr>
          <p:cNvPr id="135" name="Google Shape;135;p25"/>
          <p:cNvSpPr txBox="1">
            <a:spLocks noGrp="1"/>
          </p:cNvSpPr>
          <p:nvPr>
            <p:ph type="body" idx="1"/>
          </p:nvPr>
        </p:nvSpPr>
        <p:spPr>
          <a:xfrm>
            <a:off x="311700" y="614300"/>
            <a:ext cx="8520600" cy="3340200"/>
          </a:xfrm>
          <a:prstGeom prst="rect">
            <a:avLst/>
          </a:prstGeom>
          <a:ln w="9525" cap="flat" cmpd="sng">
            <a:solidFill>
              <a:srgbClr val="B6D7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bg" sz="2400" b="1">
                <a:solidFill>
                  <a:srgbClr val="F1C232"/>
                </a:solidFill>
                <a:highlight>
                  <a:srgbClr val="434343"/>
                </a:highlight>
                <a:latin typeface="Amatic SC"/>
                <a:ea typeface="Amatic SC"/>
                <a:cs typeface="Amatic SC"/>
                <a:sym typeface="Amatic SC"/>
              </a:rPr>
              <a:t>Всеки конфликт, пораждащ неприятни чувства и агресия е резултат от начина, по който решаваме да реагираме и приемем събитията и ситуациите.</a:t>
            </a:r>
            <a:endParaRPr>
              <a:solidFill>
                <a:srgbClr val="F1C232"/>
              </a:solidFill>
              <a:highlight>
                <a:srgbClr val="434343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  <p:graphicFrame>
        <p:nvGraphicFramePr>
          <p:cNvPr id="136" name="Google Shape;136;p25"/>
          <p:cNvGraphicFramePr/>
          <p:nvPr/>
        </p:nvGraphicFramePr>
        <p:xfrm>
          <a:off x="311800" y="1549075"/>
          <a:ext cx="8647950" cy="3514284"/>
        </p:xfrm>
        <a:graphic>
          <a:graphicData uri="http://schemas.openxmlformats.org/drawingml/2006/table">
            <a:tbl>
              <a:tblPr>
                <a:noFill/>
                <a:tableStyleId>{13A96413-660C-429B-97AC-01F6E9B70A6F}</a:tableStyleId>
              </a:tblPr>
              <a:tblGrid>
                <a:gridCol w="2882650"/>
                <a:gridCol w="2882650"/>
                <a:gridCol w="2882650"/>
              </a:tblGrid>
              <a:tr h="5212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bg" sz="2700" b="1">
                          <a:solidFill>
                            <a:srgbClr val="434343"/>
                          </a:solidFill>
                          <a:latin typeface="Amatic SC"/>
                          <a:ea typeface="Amatic SC"/>
                          <a:cs typeface="Amatic SC"/>
                          <a:sym typeface="Amatic SC"/>
                        </a:rPr>
                        <a:t>СЪБИТИЯ</a:t>
                      </a:r>
                      <a:endParaRPr sz="2700" b="1">
                        <a:solidFill>
                          <a:srgbClr val="434343"/>
                        </a:solidFill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bg" sz="2500" b="1">
                          <a:solidFill>
                            <a:srgbClr val="434343"/>
                          </a:solidFill>
                          <a:latin typeface="Amatic SC"/>
                          <a:ea typeface="Amatic SC"/>
                          <a:cs typeface="Amatic SC"/>
                          <a:sym typeface="Amatic SC"/>
                        </a:rPr>
                        <a:t>МИСЛИ И ВЯРВАНИЯ</a:t>
                      </a:r>
                      <a:endParaRPr sz="2500" b="1">
                        <a:solidFill>
                          <a:srgbClr val="434343"/>
                        </a:solidFill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bg" sz="2700" b="1">
                          <a:solidFill>
                            <a:srgbClr val="434343"/>
                          </a:solidFill>
                          <a:latin typeface="Amatic SC"/>
                          <a:ea typeface="Amatic SC"/>
                          <a:cs typeface="Amatic SC"/>
                          <a:sym typeface="Amatic SC"/>
                        </a:rPr>
                        <a:t>ПОВЕДЕНИЕ</a:t>
                      </a:r>
                      <a:endParaRPr sz="2700" b="1">
                        <a:solidFill>
                          <a:srgbClr val="434343"/>
                        </a:solidFill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/>
                </a:tc>
              </a:tr>
              <a:tr h="1536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bg" sz="1900" i="1">
                          <a:solidFill>
                            <a:srgbClr val="434343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Несъстояла се среща.</a:t>
                      </a:r>
                      <a:endParaRPr sz="1900" i="1">
                        <a:solidFill>
                          <a:srgbClr val="434343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bg" sz="1600">
                          <a:solidFill>
                            <a:srgbClr val="434343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Нещо неприятно може да се е случило.</a:t>
                      </a:r>
                      <a:endParaRPr sz="1600">
                        <a:solidFill>
                          <a:srgbClr val="434343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>
                        <a:solidFill>
                          <a:srgbClr val="434343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bg" sz="1600">
                          <a:solidFill>
                            <a:srgbClr val="434343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Винаги постъпва така, предпочита да не е с мен.</a:t>
                      </a:r>
                      <a:endParaRPr sz="1600">
                        <a:solidFill>
                          <a:srgbClr val="434343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>
                        <a:solidFill>
                          <a:srgbClr val="434343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bg" sz="1600">
                          <a:solidFill>
                            <a:srgbClr val="434343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Сигурно нещо важно се е случило, ще се видим по-късно и ще ми разкаже.</a:t>
                      </a:r>
                      <a:endParaRPr sz="1600">
                        <a:solidFill>
                          <a:srgbClr val="434343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bg" sz="1800">
                          <a:solidFill>
                            <a:srgbClr val="434343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безпокойство</a:t>
                      </a:r>
                      <a:endParaRPr sz="1800">
                        <a:solidFill>
                          <a:srgbClr val="434343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434343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434343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bg" sz="1800">
                          <a:solidFill>
                            <a:srgbClr val="434343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гняв, тъга</a:t>
                      </a:r>
                      <a:endParaRPr sz="1800">
                        <a:solidFill>
                          <a:srgbClr val="434343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434343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434343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bg" sz="1800">
                          <a:solidFill>
                            <a:srgbClr val="434343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спокойствие</a:t>
                      </a:r>
                      <a:endParaRPr sz="1800">
                        <a:solidFill>
                          <a:srgbClr val="434343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</a:tr>
            </a:tbl>
          </a:graphicData>
        </a:graphic>
      </p:graphicFrame>
      <p:cxnSp>
        <p:nvCxnSpPr>
          <p:cNvPr id="137" name="Google Shape;137;p25"/>
          <p:cNvCxnSpPr/>
          <p:nvPr/>
        </p:nvCxnSpPr>
        <p:spPr>
          <a:xfrm>
            <a:off x="3353300" y="3005950"/>
            <a:ext cx="2524800" cy="13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8" name="Google Shape;138;p25"/>
          <p:cNvCxnSpPr/>
          <p:nvPr/>
        </p:nvCxnSpPr>
        <p:spPr>
          <a:xfrm>
            <a:off x="3326575" y="3820875"/>
            <a:ext cx="26586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" name="Google Shape;139;p25"/>
          <p:cNvCxnSpPr/>
          <p:nvPr/>
        </p:nvCxnSpPr>
        <p:spPr>
          <a:xfrm rot="10800000" flipH="1">
            <a:off x="6212275" y="2965900"/>
            <a:ext cx="2605200" cy="53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0" name="Google Shape;140;p25"/>
          <p:cNvCxnSpPr/>
          <p:nvPr/>
        </p:nvCxnSpPr>
        <p:spPr>
          <a:xfrm rot="10800000" flipH="1">
            <a:off x="6239000" y="3794325"/>
            <a:ext cx="2618400" cy="13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D7A8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6"/>
          <p:cNvSpPr txBox="1">
            <a:spLocks noGrp="1"/>
          </p:cNvSpPr>
          <p:nvPr>
            <p:ph type="title"/>
          </p:nvPr>
        </p:nvSpPr>
        <p:spPr>
          <a:xfrm>
            <a:off x="311700" y="79100"/>
            <a:ext cx="8520600" cy="801000"/>
          </a:xfrm>
          <a:prstGeom prst="rect">
            <a:avLst/>
          </a:prstGeom>
          <a:solidFill>
            <a:srgbClr val="FFE599"/>
          </a:solidFill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начини за справяне със силните емоции</a:t>
            </a:r>
            <a:endParaRPr/>
          </a:p>
        </p:txBody>
      </p:sp>
      <p:sp>
        <p:nvSpPr>
          <p:cNvPr id="146" name="Google Shape;146;p26"/>
          <p:cNvSpPr txBox="1">
            <a:spLocks noGrp="1"/>
          </p:cNvSpPr>
          <p:nvPr>
            <p:ph type="body" idx="1"/>
          </p:nvPr>
        </p:nvSpPr>
        <p:spPr>
          <a:xfrm>
            <a:off x="80150" y="948550"/>
            <a:ext cx="5584500" cy="4194900"/>
          </a:xfrm>
          <a:prstGeom prst="rect">
            <a:avLst/>
          </a:prstGeom>
          <a:solidFill>
            <a:srgbClr val="D9EAD3"/>
          </a:solidFill>
        </p:spPr>
        <p:txBody>
          <a:bodyPr spcFirstLastPara="1" wrap="square" lIns="91425" tIns="91425" rIns="91425" bIns="91425" anchor="t" anchorCtr="0">
            <a:normAutofit fontScale="85000" lnSpcReduction="10000"/>
          </a:bodyPr>
          <a:lstStyle/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bg"/>
              <a:t>Спорт</a:t>
            </a: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bg"/>
              <a:t>Хоби или приятно занимание</a:t>
            </a: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bg"/>
              <a:t>Записване на преживяванията и емоциите</a:t>
            </a: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bg"/>
              <a:t>Дълбоко дишане при прилив на силни емоции</a:t>
            </a: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bg"/>
              <a:t>Дихателни упражнения за балансиране на емоционалността</a:t>
            </a: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bg"/>
              <a:t>Четене на книги</a:t>
            </a: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bg"/>
              <a:t>Създаване на дневен план или рутина</a:t>
            </a: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bg"/>
              <a:t>Креативни занимания</a:t>
            </a: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bg"/>
              <a:t>Разходки, време навън и време насаме</a:t>
            </a: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bg"/>
              <a:t>Упражнения вкъщи, йога, медитация</a:t>
            </a: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bg"/>
              <a:t>Хранене с полезна храна</a:t>
            </a: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bg"/>
              <a:t>Пиене на повече вода</a:t>
            </a: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bg"/>
              <a:t>Всичко, което ви успокоява и ви кара да се чувствате добре.</a:t>
            </a:r>
            <a:endParaRPr/>
          </a:p>
        </p:txBody>
      </p:sp>
      <p:pic>
        <p:nvPicPr>
          <p:cNvPr id="147" name="Google Shape;14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30925" y="948550"/>
            <a:ext cx="3613075" cy="419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599"/>
        </a:solid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7"/>
          <p:cNvSpPr txBox="1">
            <a:spLocks noGrp="1"/>
          </p:cNvSpPr>
          <p:nvPr>
            <p:ph type="title"/>
          </p:nvPr>
        </p:nvSpPr>
        <p:spPr>
          <a:xfrm>
            <a:off x="311700" y="65725"/>
            <a:ext cx="8520600" cy="801000"/>
          </a:xfrm>
          <a:prstGeom prst="rect">
            <a:avLst/>
          </a:prstGeom>
          <a:solidFill>
            <a:srgbClr val="FFF2CC"/>
          </a:solidFill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Какво е емпатия и как помага за превенция на агресията?</a:t>
            </a:r>
            <a:endParaRPr/>
          </a:p>
        </p:txBody>
      </p:sp>
      <p:sp>
        <p:nvSpPr>
          <p:cNvPr id="153" name="Google Shape;153;p27"/>
          <p:cNvSpPr txBox="1">
            <a:spLocks noGrp="1"/>
          </p:cNvSpPr>
          <p:nvPr>
            <p:ph type="body" idx="1"/>
          </p:nvPr>
        </p:nvSpPr>
        <p:spPr>
          <a:xfrm>
            <a:off x="133600" y="1975825"/>
            <a:ext cx="8871000" cy="3087600"/>
          </a:xfrm>
          <a:prstGeom prst="rect">
            <a:avLst/>
          </a:prstGeom>
          <a:ln w="28575" cap="flat" cmpd="sng">
            <a:solidFill>
              <a:srgbClr val="FFF2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 fontScale="55000" lnSpcReduction="20000"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                                       </a:t>
            </a:r>
            <a:r>
              <a:rPr lang="bg" sz="3629"/>
              <a:t> </a:t>
            </a:r>
            <a:r>
              <a:rPr lang="bg" sz="5231">
                <a:solidFill>
                  <a:srgbClr val="434343"/>
                </a:solidFill>
                <a:latin typeface="Amatic SC"/>
                <a:ea typeface="Amatic SC"/>
                <a:cs typeface="Amatic SC"/>
                <a:sym typeface="Amatic SC"/>
              </a:rPr>
              <a:t>*</a:t>
            </a:r>
            <a:r>
              <a:rPr lang="bg" sz="4581">
                <a:solidFill>
                  <a:srgbClr val="434343"/>
                </a:solidFill>
                <a:latin typeface="Amatic SC"/>
                <a:ea typeface="Amatic SC"/>
                <a:cs typeface="Amatic SC"/>
                <a:sym typeface="Amatic SC"/>
              </a:rPr>
              <a:t>Създава чувствителност към страданието на другите, съпреживаването, състраданието, ограничава агресивните действия.</a:t>
            </a:r>
            <a:endParaRPr sz="4581">
              <a:solidFill>
                <a:srgbClr val="434343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bg" sz="5231">
                <a:solidFill>
                  <a:srgbClr val="434343"/>
                </a:solidFill>
                <a:latin typeface="Amatic SC"/>
                <a:ea typeface="Amatic SC"/>
                <a:cs typeface="Amatic SC"/>
                <a:sym typeface="Amatic SC"/>
              </a:rPr>
              <a:t>*</a:t>
            </a:r>
            <a:r>
              <a:rPr lang="bg" sz="4581">
                <a:solidFill>
                  <a:srgbClr val="434343"/>
                </a:solidFill>
                <a:latin typeface="Amatic SC"/>
                <a:ea typeface="Amatic SC"/>
                <a:cs typeface="Amatic SC"/>
                <a:sym typeface="Amatic SC"/>
              </a:rPr>
              <a:t>Отслабва враждебните чувства;  емпатията измества гнева, враждебността, отвращението, предизвикващи агресивни действия.</a:t>
            </a:r>
            <a:endParaRPr sz="4581">
              <a:solidFill>
                <a:srgbClr val="434343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500"/>
              </a:spcBef>
              <a:spcAft>
                <a:spcPts val="0"/>
              </a:spcAft>
              <a:buNone/>
            </a:pPr>
            <a:r>
              <a:rPr lang="bg" sz="5231">
                <a:solidFill>
                  <a:srgbClr val="434343"/>
                </a:solidFill>
                <a:latin typeface="Amatic SC"/>
                <a:ea typeface="Amatic SC"/>
                <a:cs typeface="Amatic SC"/>
                <a:sym typeface="Amatic SC"/>
              </a:rPr>
              <a:t>*</a:t>
            </a:r>
            <a:r>
              <a:rPr lang="bg" sz="4581">
                <a:solidFill>
                  <a:srgbClr val="434343"/>
                </a:solidFill>
                <a:latin typeface="Amatic SC"/>
                <a:ea typeface="Amatic SC"/>
                <a:cs typeface="Amatic SC"/>
                <a:sym typeface="Amatic SC"/>
              </a:rPr>
              <a:t>Разширява разбирането на ситуацията като включва гледната точка на другия.</a:t>
            </a:r>
            <a:endParaRPr sz="4581">
              <a:solidFill>
                <a:srgbClr val="434343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500"/>
              </a:spcBef>
              <a:spcAft>
                <a:spcPts val="0"/>
              </a:spcAft>
              <a:buNone/>
            </a:pPr>
            <a:r>
              <a:rPr lang="bg" sz="5231">
                <a:solidFill>
                  <a:srgbClr val="434343"/>
                </a:solidFill>
                <a:latin typeface="Amatic SC"/>
                <a:ea typeface="Amatic SC"/>
                <a:cs typeface="Amatic SC"/>
                <a:sym typeface="Amatic SC"/>
              </a:rPr>
              <a:t>*</a:t>
            </a:r>
            <a:r>
              <a:rPr lang="bg" sz="4581">
                <a:solidFill>
                  <a:srgbClr val="434343"/>
                </a:solidFill>
                <a:latin typeface="Amatic SC"/>
                <a:ea typeface="Amatic SC"/>
                <a:cs typeface="Amatic SC"/>
                <a:sym typeface="Amatic SC"/>
              </a:rPr>
              <a:t>Другите стават по-ценни и близки, и помага да не допускаме агресия и нараняване към тях.</a:t>
            </a:r>
            <a:endParaRPr sz="4581">
              <a:solidFill>
                <a:srgbClr val="434343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3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54" name="Google Shape;154;p27"/>
          <p:cNvSpPr txBox="1"/>
          <p:nvPr/>
        </p:nvSpPr>
        <p:spPr>
          <a:xfrm>
            <a:off x="213750" y="959575"/>
            <a:ext cx="8790900" cy="92340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sz="1600">
                <a:latin typeface="Source Code Pro"/>
                <a:ea typeface="Source Code Pro"/>
                <a:cs typeface="Source Code Pro"/>
                <a:sym typeface="Source Code Pro"/>
              </a:rPr>
              <a:t>Емпатията е способността ни да съпреживяваме чувствата и емоциите на другите, да ги разбираме по-добре и да осъзнаем как наистина се чувстват или биха се почувствали.</a:t>
            </a:r>
            <a:endParaRPr sz="21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155" name="Google Shape;155;p27"/>
          <p:cNvSpPr txBox="1"/>
          <p:nvPr/>
        </p:nvSpPr>
        <p:spPr>
          <a:xfrm>
            <a:off x="66825" y="1882975"/>
            <a:ext cx="3727500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sz="2300">
                <a:highlight>
                  <a:srgbClr val="FFF2CC"/>
                </a:highlight>
                <a:latin typeface="Amatic SC"/>
                <a:ea typeface="Amatic SC"/>
                <a:cs typeface="Amatic SC"/>
                <a:sym typeface="Amatic SC"/>
              </a:rPr>
              <a:t>Как емпатията ограничава агресивността?</a:t>
            </a:r>
            <a:endParaRPr sz="3000" b="1">
              <a:solidFill>
                <a:srgbClr val="434343"/>
              </a:solidFill>
              <a:highlight>
                <a:srgbClr val="FFF2CC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9999"/>
        </a:solid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8"/>
          <p:cNvSpPr txBox="1">
            <a:spLocks noGrp="1"/>
          </p:cNvSpPr>
          <p:nvPr>
            <p:ph type="title"/>
          </p:nvPr>
        </p:nvSpPr>
        <p:spPr>
          <a:xfrm>
            <a:off x="311700" y="53450"/>
            <a:ext cx="8520600" cy="3168600"/>
          </a:xfrm>
          <a:prstGeom prst="rect">
            <a:avLst/>
          </a:prstGeom>
          <a:solidFill>
            <a:srgbClr val="E06666"/>
          </a:solidFill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dirty="0"/>
              <a:t>loveguide</a:t>
            </a:r>
            <a:endParaRPr dirty="0"/>
          </a:p>
        </p:txBody>
      </p:sp>
      <p:sp>
        <p:nvSpPr>
          <p:cNvPr id="161" name="Google Shape;161;p28"/>
          <p:cNvSpPr txBox="1">
            <a:spLocks noGrp="1"/>
          </p:cNvSpPr>
          <p:nvPr>
            <p:ph type="body" idx="1"/>
          </p:nvPr>
        </p:nvSpPr>
        <p:spPr>
          <a:xfrm>
            <a:off x="311700" y="3222050"/>
            <a:ext cx="8520600" cy="1745400"/>
          </a:xfrm>
          <a:prstGeom prst="rect">
            <a:avLst/>
          </a:prstGeom>
          <a:solidFill>
            <a:srgbClr val="E06666"/>
          </a:solidFill>
          <a:ln w="28575" cap="flat" cmpd="sng">
            <a:solidFill>
              <a:srgbClr val="CCCC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sz="2200">
                <a:solidFill>
                  <a:srgbClr val="FCE5CD"/>
                </a:solidFill>
                <a:highlight>
                  <a:srgbClr val="999999"/>
                </a:highlight>
                <a:latin typeface="Comic Sans MS"/>
                <a:ea typeface="Comic Sans MS"/>
                <a:cs typeface="Comic Sans MS"/>
                <a:sym typeface="Comic Sans MS"/>
              </a:rPr>
              <a:t>Сайт - loveguide.bg</a:t>
            </a:r>
            <a:r>
              <a:rPr lang="bg" sz="2200">
                <a:solidFill>
                  <a:srgbClr val="FCE5CD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bg" sz="2200">
                <a:solidFill>
                  <a:srgbClr val="FCE5CD"/>
                </a:solidFill>
                <a:highlight>
                  <a:srgbClr val="E06666"/>
                </a:highlight>
                <a:latin typeface="Comic Sans MS"/>
                <a:ea typeface="Comic Sans MS"/>
                <a:cs typeface="Comic Sans MS"/>
                <a:sym typeface="Comic Sans MS"/>
              </a:rPr>
              <a:t>(</a:t>
            </a:r>
            <a:r>
              <a:rPr lang="bg" sz="2200" u="sng">
                <a:solidFill>
                  <a:srgbClr val="FCE5CD"/>
                </a:solidFill>
                <a:highlight>
                  <a:srgbClr val="E06666"/>
                </a:highlight>
                <a:latin typeface="Comic Sans MS"/>
                <a:ea typeface="Comic Sans MS"/>
                <a:cs typeface="Comic Sans MS"/>
                <a:sym typeface="Comic Sans MS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www.loveguide.bg</a:t>
            </a:r>
            <a:r>
              <a:rPr lang="bg" sz="2200">
                <a:solidFill>
                  <a:srgbClr val="FCE5CD"/>
                </a:solidFill>
                <a:highlight>
                  <a:srgbClr val="E06666"/>
                </a:highlight>
                <a:latin typeface="Comic Sans MS"/>
                <a:ea typeface="Comic Sans MS"/>
                <a:cs typeface="Comic Sans MS"/>
                <a:sym typeface="Comic Sans MS"/>
              </a:rPr>
              <a:t>)</a:t>
            </a:r>
            <a:endParaRPr sz="2200">
              <a:solidFill>
                <a:srgbClr val="FCE5CD"/>
              </a:solidFill>
              <a:highlight>
                <a:srgbClr val="E06666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bg" sz="2200">
                <a:solidFill>
                  <a:srgbClr val="FCE5CD"/>
                </a:solidFill>
                <a:highlight>
                  <a:srgbClr val="999999"/>
                </a:highlight>
                <a:latin typeface="Comic Sans MS"/>
                <a:ea typeface="Comic Sans MS"/>
                <a:cs typeface="Comic Sans MS"/>
                <a:sym typeface="Comic Sans MS"/>
              </a:rPr>
              <a:t>YouTube канал - LoveGuide</a:t>
            </a:r>
            <a:r>
              <a:rPr lang="bg" sz="2200">
                <a:solidFill>
                  <a:srgbClr val="FCE5CD"/>
                </a:solidFill>
                <a:highlight>
                  <a:srgbClr val="434343"/>
                </a:highlight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bg" sz="2200">
                <a:solidFill>
                  <a:srgbClr val="FCE5CD"/>
                </a:solidFill>
                <a:highlight>
                  <a:srgbClr val="E06666"/>
                </a:highlight>
                <a:latin typeface="Comic Sans MS"/>
                <a:ea typeface="Comic Sans MS"/>
                <a:cs typeface="Comic Sans MS"/>
                <a:sym typeface="Comic Sans MS"/>
              </a:rPr>
              <a:t>(https://www.youtube.com/channel/UCkGHWApD1HKvIG39GpR5sEw)</a:t>
            </a:r>
            <a:endParaRPr sz="2200">
              <a:solidFill>
                <a:srgbClr val="FCE5CD"/>
              </a:solidFill>
              <a:highlight>
                <a:srgbClr val="E06666"/>
              </a:highlight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9"/>
          <p:cNvSpPr txBox="1">
            <a:spLocks noGrp="1"/>
          </p:cNvSpPr>
          <p:nvPr>
            <p:ph type="title"/>
          </p:nvPr>
        </p:nvSpPr>
        <p:spPr>
          <a:xfrm>
            <a:off x="111325" y="79100"/>
            <a:ext cx="3803100" cy="801000"/>
          </a:xfrm>
          <a:prstGeom prst="rect">
            <a:avLst/>
          </a:prstGeom>
          <a:solidFill>
            <a:srgbClr val="FFE599"/>
          </a:solidFill>
          <a:ln w="38100" cap="flat" cmpd="sng">
            <a:solidFill>
              <a:srgbClr val="FFF2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Източници:</a:t>
            </a:r>
            <a:endParaRPr/>
          </a:p>
        </p:txBody>
      </p:sp>
      <p:sp>
        <p:nvSpPr>
          <p:cNvPr id="167" name="Google Shape;167;p29"/>
          <p:cNvSpPr txBox="1">
            <a:spLocks noGrp="1"/>
          </p:cNvSpPr>
          <p:nvPr>
            <p:ph type="body" idx="1"/>
          </p:nvPr>
        </p:nvSpPr>
        <p:spPr>
          <a:xfrm>
            <a:off x="111325" y="1001975"/>
            <a:ext cx="3803100" cy="4048200"/>
          </a:xfrm>
          <a:prstGeom prst="rect">
            <a:avLst/>
          </a:prstGeom>
          <a:solidFill>
            <a:srgbClr val="FFE599"/>
          </a:solidFill>
          <a:ln w="76200" cap="flat" cmpd="sng">
            <a:solidFill>
              <a:srgbClr val="FFF2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 fontScale="62500" lnSpcReduction="10000"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bg" sz="3080" b="1">
                <a:solidFill>
                  <a:srgbClr val="434343"/>
                </a:solidFill>
                <a:latin typeface="Amatic SC"/>
                <a:ea typeface="Amatic SC"/>
                <a:cs typeface="Amatic SC"/>
                <a:sym typeface="Amatic SC"/>
              </a:rPr>
              <a:t>1.Стаматов, Р., “Психология на общуването” (2005)</a:t>
            </a:r>
            <a:endParaRPr sz="3080" b="1">
              <a:solidFill>
                <a:srgbClr val="434343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bg" sz="3080" b="1">
                <a:solidFill>
                  <a:srgbClr val="434343"/>
                </a:solidFill>
                <a:latin typeface="Amatic SC"/>
                <a:ea typeface="Amatic SC"/>
                <a:cs typeface="Amatic SC"/>
                <a:sym typeface="Amatic SC"/>
              </a:rPr>
              <a:t>2.Стаматов, Р., Енчев, Н., “Човешкото поведение” (2012)</a:t>
            </a:r>
            <a:endParaRPr sz="3080" b="1">
              <a:solidFill>
                <a:srgbClr val="434343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bg" sz="3080" b="1">
                <a:solidFill>
                  <a:srgbClr val="434343"/>
                </a:solidFill>
                <a:latin typeface="Amatic SC"/>
                <a:ea typeface="Amatic SC"/>
                <a:cs typeface="Amatic SC"/>
                <a:sym typeface="Amatic SC"/>
              </a:rPr>
              <a:t>3.Ценова,Б. , “Агресията и насилието в училище като проблем на  общественото здраве“</a:t>
            </a:r>
            <a:endParaRPr sz="3080" b="1">
              <a:solidFill>
                <a:srgbClr val="434343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bg" sz="3080" b="1">
                <a:solidFill>
                  <a:srgbClr val="434343"/>
                </a:solidFill>
                <a:latin typeface="Amatic SC"/>
                <a:ea typeface="Amatic SC"/>
                <a:cs typeface="Amatic SC"/>
                <a:sym typeface="Amatic SC"/>
              </a:rPr>
              <a:t>4.Митева,Д. , „Стратегия за превенция и ограничаване на агресивното поведение сред децата и учениците”</a:t>
            </a:r>
            <a:endParaRPr sz="3080" b="1">
              <a:solidFill>
                <a:srgbClr val="434343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bg" sz="3080" b="1">
                <a:solidFill>
                  <a:srgbClr val="434343"/>
                </a:solidFill>
                <a:latin typeface="Amatic SC"/>
                <a:ea typeface="Amatic SC"/>
                <a:cs typeface="Amatic SC"/>
                <a:sym typeface="Amatic SC"/>
              </a:rPr>
              <a:t>5.Антонова,Т.. „Агресията и грубиянството в училище- Как да се справим с тях?”</a:t>
            </a:r>
            <a:endParaRPr sz="3080" b="1">
              <a:solidFill>
                <a:srgbClr val="434343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bg" sz="3080" b="1">
                <a:solidFill>
                  <a:srgbClr val="434343"/>
                </a:solidFill>
                <a:latin typeface="Amatic SC"/>
                <a:ea typeface="Amatic SC"/>
                <a:cs typeface="Amatic SC"/>
                <a:sym typeface="Amatic SC"/>
              </a:rPr>
              <a:t>6. LoveGuide - https://www.youtube.com/watch?v=5S5MTxFpqqA&amp;t=5s</a:t>
            </a:r>
            <a:endParaRPr sz="3880" b="1">
              <a:solidFill>
                <a:srgbClr val="434343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68" name="Google Shape;168;p29"/>
          <p:cNvSpPr txBox="1">
            <a:spLocks noGrp="1"/>
          </p:cNvSpPr>
          <p:nvPr>
            <p:ph type="body" idx="2"/>
          </p:nvPr>
        </p:nvSpPr>
        <p:spPr>
          <a:xfrm>
            <a:off x="4007925" y="79100"/>
            <a:ext cx="5024700" cy="4971000"/>
          </a:xfrm>
          <a:prstGeom prst="rect">
            <a:avLst/>
          </a:prstGeom>
          <a:solidFill>
            <a:srgbClr val="D9EAD3"/>
          </a:solidFill>
          <a:ln w="38100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sz="5800" b="1" dirty="0"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благодаря ви за вниманието!</a:t>
            </a:r>
            <a:endParaRPr sz="5800" b="1" dirty="0">
              <a:highlight>
                <a:srgbClr val="B6D7A8"/>
              </a:highlight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3500" dirty="0"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bg" sz="3500" b="1" i="1" dirty="0">
                <a:highlight>
                  <a:srgbClr val="B7B7B7"/>
                </a:highlight>
                <a:latin typeface="Amatic SC"/>
                <a:ea typeface="Amatic SC"/>
                <a:cs typeface="Amatic SC"/>
                <a:sym typeface="Amatic SC"/>
              </a:rPr>
              <a:t>Помнете, не е готино да сме груби, готино е да сме емпати!</a:t>
            </a:r>
            <a:endParaRPr sz="3500" b="1" i="1" dirty="0">
              <a:highlight>
                <a:srgbClr val="B7B7B7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900" y="2298882"/>
            <a:ext cx="4695825" cy="26160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652200" y="578100"/>
            <a:ext cx="7663200" cy="3913200"/>
          </a:xfrm>
          <a:prstGeom prst="rect">
            <a:avLst/>
          </a:prstGeom>
          <a:solidFill>
            <a:srgbClr val="FFE599"/>
          </a:solidFill>
          <a:ln w="19050" cap="flat" cmpd="sng">
            <a:solidFill>
              <a:srgbClr val="F1C23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sz="3600" b="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“Мъдрият знае, че агресията на някой, всъщност е неговата молба за любов.”</a:t>
            </a:r>
            <a:endParaRPr sz="3600" b="0">
              <a:solidFill>
                <a:schemeClr val="dk2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 b="0">
              <a:solidFill>
                <a:schemeClr val="dk2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sz="2600" b="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                        Паулу Коелю</a:t>
            </a:r>
            <a:endParaRPr sz="2600" b="0">
              <a:solidFill>
                <a:schemeClr val="dk2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801000"/>
          </a:xfrm>
          <a:prstGeom prst="rect">
            <a:avLst/>
          </a:prstGeom>
          <a:solidFill>
            <a:srgbClr val="FFE599">
              <a:alpha val="65150"/>
            </a:srgbClr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Какво представлява агресията?</a:t>
            </a:r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311700" y="696675"/>
            <a:ext cx="8520600" cy="444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457200" lvl="0" indent="-228600" algn="l" rtl="0">
              <a:spcBef>
                <a:spcPts val="1200"/>
              </a:spcBef>
              <a:spcAft>
                <a:spcPts val="0"/>
              </a:spcAft>
              <a:buNone/>
            </a:pPr>
            <a:endParaRPr sz="7366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22860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bg" sz="7366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</a:t>
            </a:r>
            <a:r>
              <a:rPr lang="bg" sz="6966" dirty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r>
              <a:rPr lang="bg" sz="7366" i="1" dirty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Агресия е всяко умишлено психическо или физическо нараняване на другите с цел причиняване на вреда, физическа болка, душевно страдание, унижение,злепоставяне и всяване на страх.</a:t>
            </a:r>
            <a:endParaRPr sz="7366" i="1" dirty="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228600" algn="l" rtl="0">
              <a:spcBef>
                <a:spcPts val="1200"/>
              </a:spcBef>
              <a:spcAft>
                <a:spcPts val="0"/>
              </a:spcAft>
              <a:buNone/>
            </a:pPr>
            <a:endParaRPr sz="5766" i="1" dirty="0">
              <a:solidFill>
                <a:srgbClr val="000000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457200" lvl="0" indent="-22860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bg" sz="9643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</a:t>
            </a:r>
            <a:r>
              <a:rPr lang="bg" sz="9243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  </a:t>
            </a:r>
            <a:r>
              <a:rPr lang="bg" sz="9643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Агресията може да приеме различни форми:</a:t>
            </a:r>
            <a:endParaRPr sz="9643" dirty="0">
              <a:solidFill>
                <a:srgbClr val="000000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457200" lvl="0" indent="-22860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bg" sz="9643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</a:t>
            </a:r>
            <a:r>
              <a:rPr lang="bg" sz="9243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  </a:t>
            </a:r>
            <a:r>
              <a:rPr lang="bg" sz="9643" b="1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Физическа и психическа</a:t>
            </a:r>
            <a:endParaRPr sz="9643" b="1" dirty="0">
              <a:solidFill>
                <a:srgbClr val="000000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457200" lvl="0" indent="-22860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bg" sz="9643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</a:t>
            </a:r>
            <a:r>
              <a:rPr lang="bg" sz="9243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  </a:t>
            </a:r>
            <a:r>
              <a:rPr lang="bg" sz="9643" b="1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Словесна</a:t>
            </a:r>
            <a:endParaRPr sz="9643" b="1" dirty="0">
              <a:solidFill>
                <a:srgbClr val="000000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457200" lvl="0" indent="-22860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bg" sz="9643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</a:t>
            </a:r>
            <a:r>
              <a:rPr lang="bg" sz="9243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  </a:t>
            </a:r>
            <a:r>
              <a:rPr lang="bg" sz="9643" b="1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Пряка и непряка</a:t>
            </a:r>
            <a:endParaRPr sz="9643" b="1" dirty="0">
              <a:solidFill>
                <a:srgbClr val="000000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457200" lvl="0" indent="-22860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bg" sz="9643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</a:t>
            </a:r>
            <a:r>
              <a:rPr lang="bg" sz="9243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  </a:t>
            </a:r>
            <a:r>
              <a:rPr lang="bg" sz="9643" b="1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Емоционална и инструментална</a:t>
            </a:r>
            <a:endParaRPr sz="9643" b="1" dirty="0">
              <a:solidFill>
                <a:srgbClr val="000000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925" y="1996304"/>
            <a:ext cx="1826026" cy="27566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>
            <a:spLocks noGrp="1"/>
          </p:cNvSpPr>
          <p:nvPr>
            <p:ph type="title"/>
          </p:nvPr>
        </p:nvSpPr>
        <p:spPr>
          <a:xfrm>
            <a:off x="265500" y="-100"/>
            <a:ext cx="3408300" cy="3353400"/>
          </a:xfrm>
          <a:prstGeom prst="rect">
            <a:avLst/>
          </a:prstGeom>
          <a:ln w="9525" cap="flat" cmpd="sng">
            <a:solidFill>
              <a:srgbClr val="DFE6D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bg" sz="3988">
                <a:solidFill>
                  <a:srgbClr val="000000"/>
                </a:solidFill>
                <a:highlight>
                  <a:srgbClr val="DFE6D0"/>
                </a:highlight>
              </a:rPr>
              <a:t>Физическата агресия </a:t>
            </a:r>
            <a:r>
              <a:rPr lang="bg" sz="3600">
                <a:solidFill>
                  <a:srgbClr val="000000"/>
                </a:solidFill>
                <a:highlight>
                  <a:srgbClr val="DFE6D0"/>
                </a:highlight>
              </a:rPr>
              <a:t>се изразява в нанасянето на физическа вреда върху друг човек.</a:t>
            </a:r>
            <a:endParaRPr sz="3988">
              <a:solidFill>
                <a:srgbClr val="000000"/>
              </a:solidFill>
              <a:highlight>
                <a:srgbClr val="DFE6D0"/>
              </a:highlight>
            </a:endParaRPr>
          </a:p>
        </p:txBody>
      </p:sp>
      <p:sp>
        <p:nvSpPr>
          <p:cNvPr id="74" name="Google Shape;74;p16"/>
          <p:cNvSpPr txBox="1">
            <a:spLocks noGrp="1"/>
          </p:cNvSpPr>
          <p:nvPr>
            <p:ph type="body" idx="2"/>
          </p:nvPr>
        </p:nvSpPr>
        <p:spPr>
          <a:xfrm>
            <a:off x="3740725" y="0"/>
            <a:ext cx="5403300" cy="5143500"/>
          </a:xfrm>
          <a:prstGeom prst="rect">
            <a:avLst/>
          </a:prstGeom>
          <a:solidFill>
            <a:srgbClr val="FFE599"/>
          </a:solidFill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subTitle" idx="1"/>
          </p:nvPr>
        </p:nvSpPr>
        <p:spPr>
          <a:xfrm>
            <a:off x="3740625" y="50"/>
            <a:ext cx="5403300" cy="5143500"/>
          </a:xfrm>
          <a:prstGeom prst="rect">
            <a:avLst/>
          </a:prstGeom>
          <a:solidFill>
            <a:srgbClr val="FFE599"/>
          </a:solidFill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b="1">
                <a:solidFill>
                  <a:srgbClr val="434343"/>
                </a:solidFill>
              </a:rPr>
              <a:t>Директната пасивна физическа агресия се изразява в:</a:t>
            </a:r>
            <a:endParaRPr b="1">
              <a:solidFill>
                <a:srgbClr val="434343"/>
              </a:solidFill>
            </a:endParaRPr>
          </a:p>
          <a:p>
            <a:pPr marL="457200" lvl="0" indent="-342900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bg">
                <a:solidFill>
                  <a:srgbClr val="434343"/>
                </a:solidFill>
              </a:rPr>
              <a:t>да се попречи на някой да стигне до желаната цел или място.</a:t>
            </a:r>
            <a:endParaRPr>
              <a:solidFill>
                <a:srgbClr val="434343"/>
              </a:solidFill>
            </a:endParaRPr>
          </a:p>
          <a:p>
            <a:pPr marL="457200" lvl="0" indent="-342900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bg">
                <a:solidFill>
                  <a:srgbClr val="434343"/>
                </a:solidFill>
              </a:rPr>
              <a:t>да не му се обръща внимание с цел нараняването му. </a:t>
            </a:r>
            <a:endParaRPr>
              <a:solidFill>
                <a:srgbClr val="434343"/>
              </a:solidFill>
            </a:endParaRPr>
          </a:p>
          <a:p>
            <a:pPr marL="457200" lvl="0" indent="-342900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bg">
                <a:solidFill>
                  <a:srgbClr val="434343"/>
                </a:solidFill>
              </a:rPr>
              <a:t>да се пренебрегват нуждите и мнението му.</a:t>
            </a:r>
            <a:endParaRPr>
              <a:solidFill>
                <a:srgbClr val="434343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b="1">
                <a:solidFill>
                  <a:srgbClr val="434343"/>
                </a:solidFill>
              </a:rPr>
              <a:t>Индиректната агресия представлява нанасяне на вреда по “заобиколен път”.</a:t>
            </a:r>
            <a:endParaRPr b="1">
              <a:solidFill>
                <a:srgbClr val="434343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bg">
                <a:solidFill>
                  <a:srgbClr val="434343"/>
                </a:solidFill>
              </a:rPr>
              <a:t>Причиняване на вреда върху вещите на другия.</a:t>
            </a:r>
            <a:endParaRPr>
              <a:solidFill>
                <a:srgbClr val="434343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bg">
                <a:solidFill>
                  <a:srgbClr val="434343"/>
                </a:solidFill>
              </a:rPr>
              <a:t>Замесване на друг човек в причиняването на вреда.</a:t>
            </a:r>
            <a:endParaRPr>
              <a:solidFill>
                <a:srgbClr val="434343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bg">
                <a:solidFill>
                  <a:srgbClr val="434343"/>
                </a:solidFill>
              </a:rPr>
              <a:t>Говорене против някой зад гърба му.</a:t>
            </a:r>
            <a:endParaRPr>
              <a:solidFill>
                <a:srgbClr val="43434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CC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>
            <a:spLocks noGrp="1"/>
          </p:cNvSpPr>
          <p:nvPr>
            <p:ph type="title"/>
          </p:nvPr>
        </p:nvSpPr>
        <p:spPr>
          <a:xfrm>
            <a:off x="311700" y="119175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bg" sz="4280"/>
              <a:t>Защо прибягваме до агресия?</a:t>
            </a:r>
            <a:endParaRPr sz="4280"/>
          </a:p>
        </p:txBody>
      </p:sp>
      <p:sp>
        <p:nvSpPr>
          <p:cNvPr id="81" name="Google Shape;81;p17"/>
          <p:cNvSpPr txBox="1">
            <a:spLocks noGrp="1"/>
          </p:cNvSpPr>
          <p:nvPr>
            <p:ph type="body" idx="1"/>
          </p:nvPr>
        </p:nvSpPr>
        <p:spPr>
          <a:xfrm>
            <a:off x="311700" y="1027050"/>
            <a:ext cx="8520600" cy="3956100"/>
          </a:xfrm>
          <a:prstGeom prst="rect">
            <a:avLst/>
          </a:prstGeom>
          <a:solidFill>
            <a:srgbClr val="FFE599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28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73380" algn="l" rtl="0">
              <a:lnSpc>
                <a:spcPct val="95000"/>
              </a:lnSpc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ts val="2280"/>
              <a:buFont typeface="Arial"/>
              <a:buChar char="●"/>
            </a:pPr>
            <a:r>
              <a:rPr lang="bg" sz="228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Да се изрази гняв или враждебност</a:t>
            </a:r>
            <a:endParaRPr sz="228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7338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280"/>
              <a:buFont typeface="Arial"/>
              <a:buChar char="●"/>
            </a:pPr>
            <a:r>
              <a:rPr lang="bg" sz="228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Да се утвърди господство</a:t>
            </a:r>
            <a:endParaRPr sz="228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7338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280"/>
              <a:buFont typeface="Arial"/>
              <a:buChar char="●"/>
            </a:pPr>
            <a:r>
              <a:rPr lang="bg" sz="228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За смущаване или заплашване</a:t>
            </a:r>
            <a:endParaRPr sz="228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7338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280"/>
              <a:buFont typeface="Arial"/>
              <a:buChar char="●"/>
            </a:pPr>
            <a:r>
              <a:rPr lang="bg" sz="228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За постигане на цел</a:t>
            </a:r>
            <a:endParaRPr sz="228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7338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280"/>
              <a:buFont typeface="Arial"/>
              <a:buChar char="●"/>
            </a:pPr>
            <a:r>
              <a:rPr lang="bg" sz="228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За израз на притежание</a:t>
            </a:r>
            <a:endParaRPr sz="228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7338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280"/>
              <a:buFont typeface="Arial"/>
              <a:buChar char="●"/>
            </a:pPr>
            <a:r>
              <a:rPr lang="bg" sz="228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Отговор на страх</a:t>
            </a:r>
            <a:endParaRPr sz="228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7338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280"/>
              <a:buFont typeface="Arial"/>
              <a:buChar char="●"/>
            </a:pPr>
            <a:r>
              <a:rPr lang="bg" sz="228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Реакция на болка</a:t>
            </a:r>
            <a:endParaRPr sz="228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7338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280"/>
              <a:buFont typeface="Arial"/>
              <a:buChar char="●"/>
            </a:pPr>
            <a:r>
              <a:rPr lang="bg" sz="228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За конкуренция с другите</a:t>
            </a:r>
            <a:endParaRPr sz="228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7338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280"/>
              <a:buFont typeface="Arial"/>
              <a:buChar char="●"/>
            </a:pPr>
            <a:r>
              <a:rPr lang="bg" sz="228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Следствие е от физическа или психическа травма</a:t>
            </a:r>
            <a:endParaRPr sz="228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  <a:buSzPts val="770"/>
              <a:buNone/>
            </a:pPr>
            <a:endParaRPr sz="146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518" y="1943098"/>
            <a:ext cx="2820808" cy="2324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599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>
            <a:spLocks noGrp="1"/>
          </p:cNvSpPr>
          <p:nvPr>
            <p:ph type="title"/>
          </p:nvPr>
        </p:nvSpPr>
        <p:spPr>
          <a:xfrm>
            <a:off x="265525" y="386700"/>
            <a:ext cx="3675600" cy="171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АГРЕСИЯТА В УЧИЛИЩЕ</a:t>
            </a:r>
            <a:endParaRPr/>
          </a:p>
        </p:txBody>
      </p:sp>
      <p:sp>
        <p:nvSpPr>
          <p:cNvPr id="87" name="Google Shape;87;p18"/>
          <p:cNvSpPr txBox="1">
            <a:spLocks noGrp="1"/>
          </p:cNvSpPr>
          <p:nvPr>
            <p:ph type="subTitle" idx="1"/>
          </p:nvPr>
        </p:nvSpPr>
        <p:spPr>
          <a:xfrm>
            <a:off x="3941125" y="0"/>
            <a:ext cx="5202900" cy="5143500"/>
          </a:xfrm>
          <a:prstGeom prst="rect">
            <a:avLst/>
          </a:prstGeom>
          <a:solidFill>
            <a:srgbClr val="D9D9D9"/>
          </a:solidFill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sz="1600"/>
              <a:t>Тормозът и насилието пораждат насилие, влияят на самочувствието и са един от факторите, предизвикващи депресия. За съжаление всеки може да стане потърпевш от агресивно поведение. Важното е да се говори.</a:t>
            </a:r>
            <a:endParaRPr sz="1600"/>
          </a:p>
          <a:p>
            <a: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endParaRPr sz="1600"/>
          </a:p>
          <a:p>
            <a:pPr marL="45720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sz="1600"/>
              <a:t>Не отвръщайте на агресията с агресия, не й се поддавайте и не се поддавайте на гнева си.</a:t>
            </a:r>
            <a:endParaRPr sz="1600"/>
          </a:p>
          <a:p>
            <a:pPr marL="45720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18"/>
          <p:cNvSpPr txBox="1"/>
          <p:nvPr/>
        </p:nvSpPr>
        <p:spPr>
          <a:xfrm>
            <a:off x="187050" y="2752100"/>
            <a:ext cx="3567300" cy="1847100"/>
          </a:xfrm>
          <a:prstGeom prst="rect">
            <a:avLst/>
          </a:prstGeom>
          <a:solidFill>
            <a:srgbClr val="EFEFEF"/>
          </a:solidFill>
          <a:ln w="9525" cap="flat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sz="3600">
                <a:solidFill>
                  <a:srgbClr val="666666"/>
                </a:solidFill>
                <a:latin typeface="Amatic SC"/>
                <a:ea typeface="Amatic SC"/>
                <a:cs typeface="Amatic SC"/>
                <a:sym typeface="Amatic SC"/>
              </a:rPr>
              <a:t>Какво може да предизвика една агресивна постъпка?</a:t>
            </a:r>
            <a:endParaRPr sz="3600">
              <a:solidFill>
                <a:srgbClr val="666666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89" name="Google Shape;8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41125" y="2571750"/>
            <a:ext cx="5202876" cy="249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599">
            <a:alpha val="81330"/>
          </a:srgb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>
            <a:spLocks noGrp="1"/>
          </p:cNvSpPr>
          <p:nvPr>
            <p:ph type="title"/>
          </p:nvPr>
        </p:nvSpPr>
        <p:spPr>
          <a:xfrm>
            <a:off x="365150" y="0"/>
            <a:ext cx="8520600" cy="6948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По какво се разпознават агресивните ученици?</a:t>
            </a:r>
            <a:endParaRPr/>
          </a:p>
        </p:txBody>
      </p:sp>
      <p:sp>
        <p:nvSpPr>
          <p:cNvPr id="95" name="Google Shape;95;p19"/>
          <p:cNvSpPr txBox="1">
            <a:spLocks noGrp="1"/>
          </p:cNvSpPr>
          <p:nvPr>
            <p:ph type="body" idx="1"/>
          </p:nvPr>
        </p:nvSpPr>
        <p:spPr>
          <a:xfrm>
            <a:off x="0" y="694700"/>
            <a:ext cx="4311600" cy="44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457200" lvl="0" indent="-340575" algn="l" rtl="0"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Comic Sans MS"/>
              <a:buChar char="❏"/>
            </a:pPr>
            <a:r>
              <a:rPr lang="bg" sz="2821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Страдат от комплекси спрямо собственото си его.</a:t>
            </a:r>
            <a:endParaRPr sz="2821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821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40575" algn="l" rtl="0"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Comic Sans MS"/>
              <a:buChar char="❏"/>
            </a:pPr>
            <a:r>
              <a:rPr lang="bg" sz="2821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Изпитват трудност в намирането на различни от насилие начини за решаване на личните си проблеми.</a:t>
            </a:r>
            <a:endParaRPr sz="2821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821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40575" algn="l" rtl="0"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Comic Sans MS"/>
              <a:buChar char="❏"/>
            </a:pPr>
            <a:r>
              <a:rPr lang="bg" sz="2821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Използват насилието за контрол и подчинение на другите.</a:t>
            </a:r>
            <a:endParaRPr sz="2821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821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40575" algn="l" rtl="0"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Comic Sans MS"/>
              <a:buChar char="❏"/>
            </a:pPr>
            <a:r>
              <a:rPr lang="bg" sz="2821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Участват във физически конфронтации и малтретират другите, особено по- малките.</a:t>
            </a:r>
            <a:endParaRPr sz="2821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96" name="Google Shape;96;p19"/>
          <p:cNvSpPr txBox="1">
            <a:spLocks noGrp="1"/>
          </p:cNvSpPr>
          <p:nvPr>
            <p:ph type="body" idx="2"/>
          </p:nvPr>
        </p:nvSpPr>
        <p:spPr>
          <a:xfrm>
            <a:off x="4311600" y="694700"/>
            <a:ext cx="4832400" cy="44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0044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55"/>
              <a:buFont typeface="Comic Sans MS"/>
              <a:buChar char="❏"/>
            </a:pPr>
            <a:r>
              <a:rPr lang="bg" sz="1755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Не признават правата на другите и изпитват трудност да разбират и приемат чуждата гледна точка.</a:t>
            </a:r>
            <a:endParaRPr sz="1755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SzPts val="770"/>
              <a:buNone/>
            </a:pPr>
            <a:endParaRPr sz="1755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40044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55"/>
              <a:buFont typeface="Comic Sans MS"/>
              <a:buChar char="❏"/>
            </a:pPr>
            <a:r>
              <a:rPr lang="bg" sz="1755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Лесно избухливи и раздразнителни, трудно контролират гнева си. Изпитват трудност в контрола и управлението на емоциите си.</a:t>
            </a:r>
            <a:endParaRPr sz="1755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SzPts val="770"/>
              <a:buNone/>
            </a:pPr>
            <a:endParaRPr sz="1755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40044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55"/>
              <a:buFont typeface="Comic Sans MS"/>
              <a:buChar char="❏"/>
            </a:pPr>
            <a:r>
              <a:rPr lang="bg" sz="1755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Увреждат училищното и чуждото лично имущество.</a:t>
            </a:r>
            <a:endParaRPr sz="1755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SzPts val="770"/>
              <a:buNone/>
            </a:pPr>
            <a:endParaRPr sz="1755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340044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55"/>
              <a:buFont typeface="Comic Sans MS"/>
              <a:buChar char="❏"/>
            </a:pPr>
            <a:r>
              <a:rPr lang="bg" sz="1755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Изпитват трудност или нежелание за участие в училищните дейности.</a:t>
            </a:r>
            <a:endParaRPr sz="1755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0" algn="l" rtl="0">
              <a:spcBef>
                <a:spcPts val="0"/>
              </a:spcBef>
              <a:spcAft>
                <a:spcPts val="1200"/>
              </a:spcAft>
              <a:buSzPts val="770"/>
              <a:buNone/>
            </a:pPr>
            <a:endParaRPr sz="108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>
            <a:spLocks noGrp="1"/>
          </p:cNvSpPr>
          <p:nvPr>
            <p:ph type="title"/>
          </p:nvPr>
        </p:nvSpPr>
        <p:spPr>
          <a:xfrm>
            <a:off x="133600" y="106875"/>
            <a:ext cx="8924400" cy="908400"/>
          </a:xfrm>
          <a:prstGeom prst="rect">
            <a:avLst/>
          </a:prstGeom>
          <a:solidFill>
            <a:srgbClr val="FFE599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bg" sz="2260">
                <a:solidFill>
                  <a:srgbClr val="434343"/>
                </a:solidFill>
              </a:rPr>
              <a:t>Агресията често е следствие от неразрешени или непреодоляни вътрешни или социални конфликти. Конфликтите могат да започнат с негативно оценяване на определени изисквания или действия. </a:t>
            </a:r>
            <a:endParaRPr sz="3880">
              <a:solidFill>
                <a:srgbClr val="434343"/>
              </a:solidFill>
            </a:endParaRPr>
          </a:p>
        </p:txBody>
      </p:sp>
      <p:sp>
        <p:nvSpPr>
          <p:cNvPr id="102" name="Google Shape;102;p20"/>
          <p:cNvSpPr txBox="1">
            <a:spLocks noGrp="1"/>
          </p:cNvSpPr>
          <p:nvPr>
            <p:ph type="body" idx="1"/>
          </p:nvPr>
        </p:nvSpPr>
        <p:spPr>
          <a:xfrm>
            <a:off x="53450" y="1015275"/>
            <a:ext cx="9090600" cy="412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40000" lnSpcReduction="10000"/>
          </a:bodyPr>
          <a:lstStyle/>
          <a:p>
            <a:pPr marL="11430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sz="9147" b="1" u="sng">
                <a:solidFill>
                  <a:srgbClr val="FFE599"/>
                </a:solidFill>
                <a:latin typeface="Amatic SC"/>
                <a:ea typeface="Amatic SC"/>
                <a:cs typeface="Amatic SC"/>
                <a:sym typeface="Amatic SC"/>
              </a:rPr>
              <a:t>Развитие на конфликта</a:t>
            </a:r>
            <a:endParaRPr sz="9147" b="1" u="sng">
              <a:solidFill>
                <a:srgbClr val="FFE599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413" b="1" u="sng">
              <a:solidFill>
                <a:srgbClr val="FFE599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457200" lvl="0" indent="-410445" algn="l" rtl="0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ct val="100000"/>
              <a:buFont typeface="Amatic SC"/>
              <a:buChar char="❏"/>
            </a:pPr>
            <a:r>
              <a:rPr lang="bg" sz="8811" b="1">
                <a:solidFill>
                  <a:srgbClr val="FFE599"/>
                </a:solidFill>
                <a:latin typeface="Amatic SC"/>
                <a:ea typeface="Amatic SC"/>
                <a:cs typeface="Amatic SC"/>
                <a:sym typeface="Amatic SC"/>
              </a:rPr>
              <a:t>възникване на конфликтната ситуация.</a:t>
            </a:r>
            <a:endParaRPr sz="8811" b="1">
              <a:solidFill>
                <a:srgbClr val="FFE599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22" b="1">
              <a:solidFill>
                <a:srgbClr val="FFE599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457200" lvl="0" indent="-410445" algn="l" rtl="0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ct val="119261"/>
              <a:buFont typeface="Amatic SC"/>
              <a:buChar char="❏"/>
            </a:pPr>
            <a:r>
              <a:rPr lang="bg" sz="7388" b="1">
                <a:solidFill>
                  <a:srgbClr val="FFE599"/>
                </a:solidFill>
                <a:latin typeface="Amatic SC"/>
                <a:ea typeface="Amatic SC"/>
                <a:cs typeface="Amatic SC"/>
                <a:sym typeface="Amatic SC"/>
              </a:rPr>
              <a:t>открито конфликтно взаимодействие</a:t>
            </a:r>
            <a:r>
              <a:rPr lang="bg" sz="7388">
                <a:solidFill>
                  <a:srgbClr val="FFE599"/>
                </a:solidFill>
                <a:latin typeface="Amatic SC"/>
                <a:ea typeface="Amatic SC"/>
                <a:cs typeface="Amatic SC"/>
                <a:sym typeface="Amatic SC"/>
              </a:rPr>
              <a:t> – участниците в конфликта се ангажират с нараняващо и ощетяващо поведение.</a:t>
            </a:r>
            <a:endParaRPr sz="7388">
              <a:solidFill>
                <a:srgbClr val="FFE599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72">
              <a:solidFill>
                <a:srgbClr val="FFE599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457200" lvl="0" indent="-381076" algn="l" rtl="0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ct val="107258"/>
              <a:buFont typeface="Amatic SC"/>
              <a:buChar char="❏"/>
            </a:pPr>
            <a:r>
              <a:rPr lang="bg" sz="6888" b="1">
                <a:solidFill>
                  <a:srgbClr val="FFE599"/>
                </a:solidFill>
                <a:latin typeface="Amatic SC"/>
                <a:ea typeface="Amatic SC"/>
                <a:cs typeface="Amatic SC"/>
                <a:sym typeface="Amatic SC"/>
              </a:rPr>
              <a:t>разгръщане на конфликта</a:t>
            </a:r>
            <a:r>
              <a:rPr lang="bg" sz="6888">
                <a:solidFill>
                  <a:srgbClr val="FFE599"/>
                </a:solidFill>
                <a:latin typeface="Amatic SC"/>
                <a:ea typeface="Amatic SC"/>
                <a:cs typeface="Amatic SC"/>
                <a:sym typeface="Amatic SC"/>
              </a:rPr>
              <a:t> – участниците запазват своите позиции открито и открито представят своите претенции и изисквания.</a:t>
            </a:r>
            <a:endParaRPr sz="6888">
              <a:solidFill>
                <a:srgbClr val="FFE599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80">
              <a:solidFill>
                <a:srgbClr val="FFE599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457200" lvl="0" indent="-370757" algn="l" rtl="0"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ct val="100000"/>
              <a:buFont typeface="Amatic SC"/>
              <a:buChar char="❏"/>
            </a:pPr>
            <a:r>
              <a:rPr lang="bg" sz="6888" b="1">
                <a:solidFill>
                  <a:srgbClr val="FFE599"/>
                </a:solidFill>
                <a:latin typeface="Amatic SC"/>
                <a:ea typeface="Amatic SC"/>
                <a:cs typeface="Amatic SC"/>
                <a:sym typeface="Amatic SC"/>
              </a:rPr>
              <a:t>затихване на конфликта</a:t>
            </a:r>
            <a:r>
              <a:rPr lang="bg" sz="6888">
                <a:solidFill>
                  <a:srgbClr val="FFE599"/>
                </a:solidFill>
                <a:latin typeface="Amatic SC"/>
                <a:ea typeface="Amatic SC"/>
                <a:cs typeface="Amatic SC"/>
                <a:sym typeface="Amatic SC"/>
              </a:rPr>
              <a:t> – участниците са разрешили противоречията.</a:t>
            </a:r>
            <a:endParaRPr sz="5488">
              <a:solidFill>
                <a:srgbClr val="FFE599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>
            <a:spLocks noGrp="1"/>
          </p:cNvSpPr>
          <p:nvPr>
            <p:ph type="title"/>
          </p:nvPr>
        </p:nvSpPr>
        <p:spPr>
          <a:xfrm>
            <a:off x="298325" y="133600"/>
            <a:ext cx="8532600" cy="801000"/>
          </a:xfrm>
          <a:prstGeom prst="rect">
            <a:avLst/>
          </a:prstGeom>
          <a:solidFill>
            <a:srgbClr val="B6D7A8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bg" sz="4780" u="sng">
                <a:solidFill>
                  <a:srgbClr val="434343"/>
                </a:solidFill>
                <a:highlight>
                  <a:srgbClr val="B6D7A8"/>
                </a:highlight>
              </a:rPr>
              <a:t>Стъпки за разрешаване на конфликт</a:t>
            </a:r>
            <a:endParaRPr sz="4780" u="sng">
              <a:solidFill>
                <a:srgbClr val="434343"/>
              </a:solidFill>
              <a:highlight>
                <a:srgbClr val="B6D7A8"/>
              </a:highlight>
            </a:endParaRPr>
          </a:p>
        </p:txBody>
      </p:sp>
      <p:sp>
        <p:nvSpPr>
          <p:cNvPr id="108" name="Google Shape;108;p21"/>
          <p:cNvSpPr txBox="1">
            <a:spLocks noGrp="1"/>
          </p:cNvSpPr>
          <p:nvPr>
            <p:ph type="body" idx="1"/>
          </p:nvPr>
        </p:nvSpPr>
        <p:spPr>
          <a:xfrm>
            <a:off x="846075" y="934600"/>
            <a:ext cx="7664100" cy="3740700"/>
          </a:xfrm>
          <a:prstGeom prst="rect">
            <a:avLst/>
          </a:prstGeom>
          <a:solidFill>
            <a:srgbClr val="B6D7A8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150">
              <a:solidFill>
                <a:srgbClr val="434343"/>
              </a:solidFill>
              <a:highlight>
                <a:srgbClr val="B6D7A8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bg" sz="2150">
                <a:solidFill>
                  <a:srgbClr val="434343"/>
                </a:solidFill>
                <a:highlight>
                  <a:srgbClr val="B6D7A8"/>
                </a:highlight>
                <a:latin typeface="Comic Sans MS"/>
                <a:ea typeface="Comic Sans MS"/>
                <a:cs typeface="Comic Sans MS"/>
                <a:sym typeface="Comic Sans MS"/>
              </a:rPr>
              <a:t></a:t>
            </a:r>
            <a:r>
              <a:rPr lang="bg" sz="2700">
                <a:solidFill>
                  <a:srgbClr val="434343"/>
                </a:solidFill>
                <a:highlight>
                  <a:srgbClr val="B6D7A8"/>
                </a:highlight>
                <a:latin typeface="Comic Sans MS"/>
                <a:ea typeface="Comic Sans MS"/>
                <a:cs typeface="Comic Sans MS"/>
                <a:sym typeface="Comic Sans MS"/>
              </a:rPr>
              <a:t>определяне на конфликта</a:t>
            </a:r>
            <a:endParaRPr sz="2700">
              <a:solidFill>
                <a:srgbClr val="434343"/>
              </a:solidFill>
              <a:highlight>
                <a:srgbClr val="B6D7A8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bg" sz="2150">
                <a:solidFill>
                  <a:srgbClr val="434343"/>
                </a:solidFill>
                <a:highlight>
                  <a:srgbClr val="B6D7A8"/>
                </a:highlight>
                <a:latin typeface="Comic Sans MS"/>
                <a:ea typeface="Comic Sans MS"/>
                <a:cs typeface="Comic Sans MS"/>
                <a:sym typeface="Comic Sans MS"/>
              </a:rPr>
              <a:t></a:t>
            </a:r>
            <a:r>
              <a:rPr lang="bg" sz="2700">
                <a:solidFill>
                  <a:srgbClr val="434343"/>
                </a:solidFill>
                <a:highlight>
                  <a:srgbClr val="B6D7A8"/>
                </a:highlight>
                <a:latin typeface="Comic Sans MS"/>
                <a:ea typeface="Comic Sans MS"/>
                <a:cs typeface="Comic Sans MS"/>
                <a:sym typeface="Comic Sans MS"/>
              </a:rPr>
              <a:t>откриване на възможно решение</a:t>
            </a:r>
            <a:endParaRPr sz="2700">
              <a:solidFill>
                <a:srgbClr val="434343"/>
              </a:solidFill>
              <a:highlight>
                <a:srgbClr val="B6D7A8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bg" sz="2150">
                <a:solidFill>
                  <a:srgbClr val="434343"/>
                </a:solidFill>
                <a:highlight>
                  <a:srgbClr val="B6D7A8"/>
                </a:highlight>
                <a:latin typeface="Comic Sans MS"/>
                <a:ea typeface="Comic Sans MS"/>
                <a:cs typeface="Comic Sans MS"/>
                <a:sym typeface="Comic Sans MS"/>
              </a:rPr>
              <a:t></a:t>
            </a:r>
            <a:r>
              <a:rPr lang="bg" sz="2700">
                <a:solidFill>
                  <a:srgbClr val="434343"/>
                </a:solidFill>
                <a:highlight>
                  <a:srgbClr val="B6D7A8"/>
                </a:highlight>
                <a:latin typeface="Comic Sans MS"/>
                <a:ea typeface="Comic Sans MS"/>
                <a:cs typeface="Comic Sans MS"/>
                <a:sym typeface="Comic Sans MS"/>
              </a:rPr>
              <a:t>проверяване на решението</a:t>
            </a:r>
            <a:endParaRPr sz="2700">
              <a:solidFill>
                <a:srgbClr val="434343"/>
              </a:solidFill>
              <a:highlight>
                <a:srgbClr val="B6D7A8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bg" sz="2150">
                <a:solidFill>
                  <a:srgbClr val="434343"/>
                </a:solidFill>
                <a:highlight>
                  <a:srgbClr val="B6D7A8"/>
                </a:highlight>
                <a:latin typeface="Comic Sans MS"/>
                <a:ea typeface="Comic Sans MS"/>
                <a:cs typeface="Comic Sans MS"/>
                <a:sym typeface="Comic Sans MS"/>
              </a:rPr>
              <a:t></a:t>
            </a:r>
            <a:r>
              <a:rPr lang="bg" sz="2700">
                <a:solidFill>
                  <a:srgbClr val="434343"/>
                </a:solidFill>
                <a:highlight>
                  <a:srgbClr val="B6D7A8"/>
                </a:highlight>
                <a:latin typeface="Comic Sans MS"/>
                <a:ea typeface="Comic Sans MS"/>
                <a:cs typeface="Comic Sans MS"/>
                <a:sym typeface="Comic Sans MS"/>
              </a:rPr>
              <a:t>оценка на решението</a:t>
            </a:r>
            <a:endParaRPr sz="2700">
              <a:solidFill>
                <a:srgbClr val="434343"/>
              </a:solidFill>
              <a:highlight>
                <a:srgbClr val="B6D7A8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bg" sz="2150">
                <a:solidFill>
                  <a:srgbClr val="434343"/>
                </a:solidFill>
                <a:highlight>
                  <a:srgbClr val="B6D7A8"/>
                </a:highlight>
                <a:latin typeface="Comic Sans MS"/>
                <a:ea typeface="Comic Sans MS"/>
                <a:cs typeface="Comic Sans MS"/>
                <a:sym typeface="Comic Sans MS"/>
              </a:rPr>
              <a:t></a:t>
            </a:r>
            <a:r>
              <a:rPr lang="bg" sz="2700">
                <a:solidFill>
                  <a:srgbClr val="434343"/>
                </a:solidFill>
                <a:highlight>
                  <a:srgbClr val="B6D7A8"/>
                </a:highlight>
                <a:latin typeface="Comic Sans MS"/>
                <a:ea typeface="Comic Sans MS"/>
                <a:cs typeface="Comic Sans MS"/>
                <a:sym typeface="Comic Sans MS"/>
              </a:rPr>
              <a:t>приемане или отхвърляне на решението;</a:t>
            </a:r>
            <a:endParaRPr sz="2700">
              <a:solidFill>
                <a:srgbClr val="434343"/>
              </a:solidFill>
              <a:highlight>
                <a:srgbClr val="B6D7A8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1136</Words>
  <Application>Microsoft Office PowerPoint</Application>
  <PresentationFormat>On-screen Show (16:9)</PresentationFormat>
  <Paragraphs>157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Comic Sans MS</vt:lpstr>
      <vt:lpstr>Amatic SC</vt:lpstr>
      <vt:lpstr>Source Code Pro</vt:lpstr>
      <vt:lpstr>Beach Day</vt:lpstr>
      <vt:lpstr>Превенция на агресията и агресивните прояви в ученическа възраст </vt:lpstr>
      <vt:lpstr>“Мъдрият знае, че агресията на някой, всъщност е неговата молба за любов.”                           Паулу Коелю</vt:lpstr>
      <vt:lpstr>Какво представлява агресията?</vt:lpstr>
      <vt:lpstr>Физическата агресия се изразява в нанасянето на физическа вреда върху друг човек.</vt:lpstr>
      <vt:lpstr>Защо прибягваме до агресия?</vt:lpstr>
      <vt:lpstr>АГРЕСИЯТА В УЧИЛИЩЕ</vt:lpstr>
      <vt:lpstr>По какво се разпознават агресивните ученици?</vt:lpstr>
      <vt:lpstr>Агресията често е следствие от неразрешени или непреодоляни вътрешни или социални конфликти. Конфликтите могат да започнат с негативно оценяване на определени изисквания или действия. </vt:lpstr>
      <vt:lpstr>Стъпки за разрешаване на конфликт</vt:lpstr>
      <vt:lpstr>НЕЕфективни начини за решаване на конфликт</vt:lpstr>
      <vt:lpstr>типове поведение в конфликт</vt:lpstr>
      <vt:lpstr>ПРЕВЕНЦИЯ</vt:lpstr>
      <vt:lpstr>КАК ДА СИ ПОМОГНА САМ</vt:lpstr>
      <vt:lpstr>начини за справяне със силните емоции</vt:lpstr>
      <vt:lpstr>Какво е емпатия и как помага за превенция на агресията?</vt:lpstr>
      <vt:lpstr>loveguide</vt:lpstr>
      <vt:lpstr>Източници: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Превенция на агресията и агресивните прояви в ученическа възраст </dc:title>
  <cp:lastModifiedBy>Master</cp:lastModifiedBy>
  <cp:revision>2</cp:revision>
  <dcterms:modified xsi:type="dcterms:W3CDTF">2021-06-04T08:39:05Z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500703</vt:lpwstr>
  </property>
  <property fmtid="{D5CDD505-2E9C-101B-9397-08002B2CF9AE}" name="NXPowerLiteSettings" pid="3">
    <vt:lpwstr>C700052003A000</vt:lpwstr>
  </property>
  <property fmtid="{D5CDD505-2E9C-101B-9397-08002B2CF9AE}" name="NXPowerLiteVersion" pid="4">
    <vt:lpwstr>D9.0.4</vt:lpwstr>
  </property>
</Properties>
</file>