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+xml" PartName="/ppt/slides/slide15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69" r:id="rId2"/>
    <p:sldId id="276" r:id="rId3"/>
    <p:sldId id="286" r:id="rId4"/>
    <p:sldId id="284" r:id="rId5"/>
    <p:sldId id="283" r:id="rId6"/>
    <p:sldId id="287" r:id="rId7"/>
    <p:sldId id="288" r:id="rId8"/>
    <p:sldId id="289" r:id="rId9"/>
    <p:sldId id="290" r:id="rId10"/>
    <p:sldId id="278" r:id="rId11"/>
    <p:sldId id="279" r:id="rId12"/>
    <p:sldId id="280" r:id="rId13"/>
    <p:sldId id="282" r:id="rId14"/>
    <p:sldId id="281" r:id="rId15"/>
    <p:sldId id="268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94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9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192125-5F08-48F6-9FB6-4A26E3F75086}" type="slidenum">
              <a:rPr lang="bg-BG" altLang="bg-BG">
                <a:solidFill>
                  <a:srgbClr val="000000"/>
                </a:solidFill>
              </a:rPr>
              <a:pPr/>
              <a:t>‹#›</a:t>
            </a:fld>
            <a:endParaRPr lang="bg-BG" alt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850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460CAF-A6ED-4A81-ADF8-28AC804D098D}" type="slidenum">
              <a:rPr lang="bg-BG" altLang="bg-BG">
                <a:solidFill>
                  <a:srgbClr val="000000"/>
                </a:solidFill>
              </a:rPr>
              <a:pPr/>
              <a:t>‹#›</a:t>
            </a:fld>
            <a:endParaRPr lang="bg-BG" alt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7434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B9A65CB-AEBC-408A-A949-31317086D1C5}" type="slidenum">
              <a:rPr lang="bg-BG" altLang="bg-BG">
                <a:solidFill>
                  <a:srgbClr val="000000"/>
                </a:solidFill>
              </a:rPr>
              <a:pPr/>
              <a:t>‹#›</a:t>
            </a:fld>
            <a:endParaRPr lang="bg-BG" alt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498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B563AE-51D2-4C4C-A959-AEAE5B957FC7}" type="slidenum">
              <a:rPr lang="bg-BG" altLang="bg-BG">
                <a:solidFill>
                  <a:srgbClr val="000000"/>
                </a:solidFill>
              </a:rPr>
              <a:pPr/>
              <a:t>‹#›</a:t>
            </a:fld>
            <a:endParaRPr lang="bg-BG" alt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139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>
              <a:solidFill>
                <a:srgbClr val="00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>
              <a:solidFill>
                <a:srgbClr val="000000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9A49C9-EAF7-4E78-A818-18DA49983103}" type="slidenum">
              <a:rPr lang="bg-BG" altLang="bg-BG">
                <a:solidFill>
                  <a:srgbClr val="000000"/>
                </a:solidFill>
              </a:rPr>
              <a:pPr/>
              <a:t>‹#›</a:t>
            </a:fld>
            <a:endParaRPr lang="bg-BG" alt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9539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B4CCD06-BFCF-4404-8ACF-93746878067D}" type="slidenum">
              <a:rPr lang="bg-BG" altLang="bg-BG">
                <a:solidFill>
                  <a:srgbClr val="000000"/>
                </a:solidFill>
              </a:rPr>
              <a:pPr/>
              <a:t>‹#›</a:t>
            </a:fld>
            <a:endParaRPr lang="bg-BG" alt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982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>
              <a:solidFill>
                <a:srgbClr val="000000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>
              <a:solidFill>
                <a:srgbClr val="000000"/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025418-138C-4343-9758-DF2B6A248592}" type="slidenum">
              <a:rPr lang="bg-BG" altLang="bg-BG">
                <a:solidFill>
                  <a:srgbClr val="000000"/>
                </a:solidFill>
              </a:rPr>
              <a:pPr/>
              <a:t>‹#›</a:t>
            </a:fld>
            <a:endParaRPr lang="bg-BG" alt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939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>
              <a:solidFill>
                <a:srgbClr val="00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>
              <a:solidFill>
                <a:srgbClr val="00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A3EABF-D196-41D7-A20D-44A8EF826206}" type="slidenum">
              <a:rPr lang="bg-BG" altLang="bg-BG">
                <a:solidFill>
                  <a:srgbClr val="000000"/>
                </a:solidFill>
              </a:rPr>
              <a:pPr/>
              <a:t>‹#›</a:t>
            </a:fld>
            <a:endParaRPr lang="bg-BG" alt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548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>
              <a:solidFill>
                <a:srgbClr val="000000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>
              <a:solidFill>
                <a:srgbClr val="00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26420D-DB69-4B11-B3DB-E3FFF51B1F1A}" type="slidenum">
              <a:rPr lang="bg-BG" altLang="bg-BG">
                <a:solidFill>
                  <a:srgbClr val="000000"/>
                </a:solidFill>
              </a:rPr>
              <a:pPr/>
              <a:t>‹#›</a:t>
            </a:fld>
            <a:endParaRPr lang="bg-BG" alt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3468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64C4B7-60F6-4228-A7D6-46C8D1BE80D5}" type="slidenum">
              <a:rPr lang="bg-BG" altLang="bg-BG">
                <a:solidFill>
                  <a:srgbClr val="000000"/>
                </a:solidFill>
              </a:rPr>
              <a:pPr/>
              <a:t>‹#›</a:t>
            </a:fld>
            <a:endParaRPr lang="bg-BG" alt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0138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>
              <a:solidFill>
                <a:srgbClr val="000000"/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bg-BG" altLang="bg-BG">
              <a:solidFill>
                <a:srgbClr val="000000"/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CC4223-0BC6-4230-8EBA-6D3569772DDD}" type="slidenum">
              <a:rPr lang="bg-BG" altLang="bg-BG">
                <a:solidFill>
                  <a:srgbClr val="000000"/>
                </a:solidFill>
              </a:rPr>
              <a:pPr/>
              <a:t>‹#›</a:t>
            </a:fld>
            <a:endParaRPr lang="bg-BG" alt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3142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bg-BG" altLang="bg-BG" smtClean="0"/>
              <a:t>Click to edit Master title style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bg-BG" altLang="bg-BG" smtClean="0"/>
              <a:t>Click to edit Master text styles</a:t>
            </a:r>
          </a:p>
          <a:p>
            <a:pPr lvl="1"/>
            <a:r>
              <a:rPr lang="bg-BG" altLang="bg-BG" smtClean="0"/>
              <a:t>Second level</a:t>
            </a:r>
          </a:p>
          <a:p>
            <a:pPr lvl="2"/>
            <a:r>
              <a:rPr lang="bg-BG" altLang="bg-BG" smtClean="0"/>
              <a:t>Third level</a:t>
            </a:r>
          </a:p>
          <a:p>
            <a:pPr lvl="3"/>
            <a:r>
              <a:rPr lang="bg-BG" altLang="bg-BG" smtClean="0"/>
              <a:t>Fourth level</a:t>
            </a:r>
          </a:p>
          <a:p>
            <a:pPr lvl="4"/>
            <a:r>
              <a:rPr lang="bg-BG" altLang="bg-BG" smtClean="0"/>
              <a:t>Fifth level</a:t>
            </a:r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 i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bg-BG" altLang="bg-BG">
              <a:solidFill>
                <a:srgbClr val="000000"/>
              </a:solidFill>
            </a:endParaRPr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 i="0"/>
            </a:lvl1pPr>
          </a:lstStyle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bg-BG" altLang="bg-BG">
              <a:solidFill>
                <a:srgbClr val="000000"/>
              </a:solidFill>
            </a:endParaRPr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 i="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A338134-EF91-483A-8AAA-B0C789CD6893}" type="slidenum">
              <a:rPr lang="bg-BG" altLang="bg-BG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bg-BG" altLang="bg-BG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23310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 ?><Relationships xmlns="http://schemas.openxmlformats.org/package/2006/relationships"><Relationship Id="rId2" Target="../media/image1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 ?><Relationships xmlns="http://schemas.openxmlformats.org/package/2006/relationships"><Relationship Id="rId2" Target="../media/image3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 ?><Relationships xmlns="http://schemas.openxmlformats.org/package/2006/relationships"><Relationship Id="rId8" Target="../media/image11.jpeg" Type="http://schemas.openxmlformats.org/officeDocument/2006/relationships/image"/><Relationship Id="rId3" Target="../media/image6.jpeg" Type="http://schemas.openxmlformats.org/officeDocument/2006/relationships/image"/><Relationship Id="rId7" Target="../media/image10.jpeg" Type="http://schemas.openxmlformats.org/officeDocument/2006/relationships/image"/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9.jpeg" Type="http://schemas.openxmlformats.org/officeDocument/2006/relationships/image"/><Relationship Id="rId5" Target="../media/image8.jpeg" Type="http://schemas.openxmlformats.org/officeDocument/2006/relationships/image"/><Relationship Id="rId10" Target="../media/image13.jpeg" Type="http://schemas.openxmlformats.org/officeDocument/2006/relationships/image"/><Relationship Id="rId4" Target="../media/image7.jpeg" Type="http://schemas.openxmlformats.org/officeDocument/2006/relationships/image"/><Relationship Id="rId9" Target="../media/image12.jpeg" Type="http://schemas.openxmlformats.org/officeDocument/2006/relationships/image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 ?><Relationships xmlns="http://schemas.openxmlformats.org/package/2006/relationships"><Relationship Id="rId2" Target="../media/image14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7808" y="1976922"/>
            <a:ext cx="8741683" cy="2819400"/>
          </a:xfrm>
        </p:spPr>
        <p:txBody>
          <a:bodyPr>
            <a:normAutofit/>
          </a:bodyPr>
          <a:lstStyle/>
          <a:p>
            <a:r>
              <a:rPr lang="bg-BG" sz="8000" b="1" i="1" u="sng" spc="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Вълчитрънско </a:t>
            </a:r>
            <a:r>
              <a:rPr lang="bg-BG" sz="8000" b="1" i="1" u="sng" spc="6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съкровище</a:t>
            </a:r>
            <a:endParaRPr lang="bg-BG" sz="8000" dirty="0">
              <a:solidFill>
                <a:schemeClr val="tx1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661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Кой е най интересният съд?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800" dirty="0" smtClean="0"/>
              <a:t>Триделен съд, </a:t>
            </a:r>
            <a:r>
              <a:rPr lang="ru-RU" sz="2800" dirty="0"/>
              <a:t>който всъщост се състои от 3 малки листовидни съда, съединени помежду си с тръбичка</a:t>
            </a:r>
            <a:r>
              <a:rPr lang="ru-RU" sz="2800" dirty="0" smtClean="0"/>
              <a:t>.</a:t>
            </a:r>
          </a:p>
          <a:p>
            <a:r>
              <a:rPr lang="ru-RU" sz="2800" dirty="0" smtClean="0"/>
              <a:t> Вероятно </a:t>
            </a:r>
            <a:r>
              <a:rPr lang="ru-RU" sz="2800" dirty="0"/>
              <a:t>е използван за магически ритуали, като в него се сипва течност, която през тръбичката се разлива и в трите съда. </a:t>
            </a:r>
            <a:endParaRPr lang="ru-RU" sz="2800" dirty="0" smtClean="0"/>
          </a:p>
          <a:p>
            <a:r>
              <a:rPr lang="ru-RU" sz="2800" dirty="0" smtClean="0"/>
              <a:t>Друга </a:t>
            </a:r>
            <a:r>
              <a:rPr lang="ru-RU" sz="2800" dirty="0"/>
              <a:t>теория е, че се смесвали три вида течност – вино, мед и мляко</a:t>
            </a:r>
            <a:r>
              <a:rPr lang="ru-RU" dirty="0"/>
              <a:t>.</a:t>
            </a:r>
            <a:endParaRPr lang="bg-BG" dirty="0"/>
          </a:p>
        </p:txBody>
      </p:sp>
      <p:pic>
        <p:nvPicPr>
          <p:cNvPr id="2050" name="Picture 2" descr="Троен съд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724400"/>
            <a:ext cx="19050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1161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За какво е използвано?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altLang="bg-BG" dirty="0"/>
              <a:t>Предполага се, че съдовете са били използвали за религиозни ритуали, изпълнявани от тракийските царе-жреци.</a:t>
            </a:r>
            <a:endParaRPr lang="ru-RU" dirty="0"/>
          </a:p>
          <a:p>
            <a:r>
              <a:rPr lang="ru-RU" dirty="0" smtClean="0"/>
              <a:t>Според </a:t>
            </a:r>
            <a:r>
              <a:rPr lang="ru-RU" dirty="0"/>
              <a:t>някои изследователи съкровището е свързано с култа към Дионис-Загрей. </a:t>
            </a:r>
            <a:endParaRPr lang="ru-RU" dirty="0" smtClean="0"/>
          </a:p>
          <a:p>
            <a:endParaRPr lang="ru-RU" dirty="0" smtClean="0"/>
          </a:p>
        </p:txBody>
      </p:sp>
    </p:spTree>
    <p:extLst>
      <p:ext uri="{BB962C8B-B14F-4D97-AF65-F5344CB8AC3E}">
        <p14:creationId xmlns:p14="http://schemas.microsoft.com/office/powerpoint/2010/main" val="3897761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Къде може да се разгледа?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495800" cy="4525963"/>
          </a:xfrm>
        </p:spPr>
        <p:txBody>
          <a:bodyPr/>
          <a:lstStyle/>
          <a:p>
            <a:r>
              <a:rPr lang="ru-RU" dirty="0"/>
              <a:t>В</a:t>
            </a:r>
            <a:r>
              <a:rPr lang="ru-RU" dirty="0" smtClean="0"/>
              <a:t> </a:t>
            </a:r>
            <a:r>
              <a:rPr lang="ru-RU" dirty="0"/>
              <a:t>Националния археологически музей</a:t>
            </a:r>
            <a:r>
              <a:rPr lang="ru-RU" dirty="0" smtClean="0"/>
              <a:t>.</a:t>
            </a:r>
          </a:p>
          <a:p>
            <a:r>
              <a:rPr lang="bg-BG" dirty="0" smtClean="0">
                <a:latin typeface="Comic Sans MS" panose="030F0702030302020204" pitchFamily="66" charset="0"/>
              </a:rPr>
              <a:t>Негово </a:t>
            </a:r>
            <a:r>
              <a:rPr lang="bg-BG" dirty="0">
                <a:latin typeface="Comic Sans MS" panose="030F0702030302020204" pitchFamily="66" charset="0"/>
              </a:rPr>
              <a:t>копие има и в Регионалния исторически музей Плевен.</a:t>
            </a:r>
          </a:p>
          <a:p>
            <a:endParaRPr lang="bg-BG" dirty="0"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ru-RU" dirty="0" smtClean="0"/>
              <a:t> </a:t>
            </a:r>
            <a:endParaRPr lang="bg-BG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1447800"/>
            <a:ext cx="4038600" cy="441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40805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От какво е изработено?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От </a:t>
            </a:r>
            <a:r>
              <a:rPr lang="ru-RU" dirty="0"/>
              <a:t>злато с естествен примес на сребро, мед и желязо</a:t>
            </a:r>
            <a:r>
              <a:rPr lang="ru-RU" dirty="0" smtClean="0"/>
              <a:t>.</a:t>
            </a:r>
          </a:p>
          <a:p>
            <a:r>
              <a:rPr lang="ru-RU" dirty="0"/>
              <a:t>Еднородно е по стил и </a:t>
            </a:r>
            <a:r>
              <a:rPr lang="ru-RU" dirty="0" smtClean="0"/>
              <a:t>техника.</a:t>
            </a:r>
            <a:endParaRPr lang="ru-RU" dirty="0"/>
          </a:p>
          <a:p>
            <a:endParaRPr lang="ru-RU" dirty="0" smtClean="0"/>
          </a:p>
          <a:p>
            <a:endParaRPr lang="bg-BG" dirty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358630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/>
              <a:t>Използвани източници: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i="1" dirty="0" smtClean="0"/>
              <a:t>Овчаров</a:t>
            </a:r>
            <a:r>
              <a:rPr lang="ru-RU" i="1" dirty="0"/>
              <a:t>, Д. Петнадесет съкровища от българските земи</a:t>
            </a:r>
            <a:r>
              <a:rPr lang="ru-RU" i="1" dirty="0" smtClean="0"/>
              <a:t>.</a:t>
            </a:r>
          </a:p>
          <a:p>
            <a:r>
              <a:rPr lang="ru-RU" i="1" dirty="0" smtClean="0"/>
              <a:t> </a:t>
            </a:r>
            <a:r>
              <a:rPr lang="ru-RU" i="1" dirty="0"/>
              <a:t>Национален музей на българската книга и полиграфия, София, </a:t>
            </a:r>
            <a:r>
              <a:rPr lang="ru-RU" i="1" dirty="0" smtClean="0"/>
              <a:t>2005</a:t>
            </a:r>
          </a:p>
          <a:p>
            <a:r>
              <a:rPr lang="ru-RU" i="1" dirty="0" smtClean="0"/>
              <a:t>Кратка </a:t>
            </a:r>
            <a:r>
              <a:rPr lang="ru-RU" i="1" dirty="0"/>
              <a:t>енциклопедия тракийска древност, изд. Аргес, София, 1993</a:t>
            </a:r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276004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1" y="1371600"/>
            <a:ext cx="792025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7200" dirty="0"/>
              <a:t>Благодаря за вниманието!</a:t>
            </a:r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371600" y="3709232"/>
            <a:ext cx="2895599" cy="25146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7776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15 -0.22364 L -0.04115 -0.22364 C 0.01493 -0.22364 0.08385 -0.15472 0.08385 -0.09852 L 0.08385 0.02636 " pathEditMode="relative" rAng="0" ptsTypes="FfFF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124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Кога е открито?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5410200"/>
          </a:xfrm>
        </p:spPr>
        <p:txBody>
          <a:bodyPr/>
          <a:lstStyle/>
          <a:p>
            <a:endParaRPr lang="ru-RU" sz="2800" dirty="0" smtClean="0"/>
          </a:p>
          <a:p>
            <a:r>
              <a:rPr lang="ru-RU" sz="2800" dirty="0" smtClean="0"/>
              <a:t>Случайно </a:t>
            </a:r>
            <a:r>
              <a:rPr lang="ru-RU" sz="2800" dirty="0"/>
              <a:t>през 1924 </a:t>
            </a:r>
            <a:r>
              <a:rPr lang="ru-RU" sz="2800" dirty="0" smtClean="0"/>
              <a:t>г.от двама </a:t>
            </a:r>
            <a:r>
              <a:rPr lang="ru-RU" sz="2800" dirty="0"/>
              <a:t>братя </a:t>
            </a:r>
            <a:r>
              <a:rPr lang="ru-RU" sz="2800" dirty="0" smtClean="0"/>
              <a:t>в </a:t>
            </a:r>
            <a:r>
              <a:rPr lang="ru-RU" sz="2800" dirty="0"/>
              <a:t>лозето си край с. Вълчитрън, </a:t>
            </a:r>
            <a:r>
              <a:rPr lang="ru-RU" sz="2800"/>
              <a:t>Плевенско</a:t>
            </a:r>
            <a:r>
              <a:rPr lang="ru-RU" sz="2800" smtClean="0"/>
              <a:t>.</a:t>
            </a:r>
            <a:endParaRPr lang="ru-RU" sz="2800" dirty="0" smtClean="0"/>
          </a:p>
          <a:p>
            <a:r>
              <a:rPr lang="ru-RU" sz="2800" dirty="0" smtClean="0"/>
              <a:t> </a:t>
            </a:r>
            <a:r>
              <a:rPr lang="ru-RU" sz="2800" dirty="0"/>
              <a:t>Те нямали намерение да го предават на държавата, дори се разказва, че хранели прасетата си в единия от </a:t>
            </a:r>
            <a:r>
              <a:rPr lang="ru-RU" sz="2800" dirty="0" smtClean="0"/>
              <a:t>съдове.</a:t>
            </a:r>
          </a:p>
          <a:p>
            <a:r>
              <a:rPr lang="ru-RU" sz="2800" dirty="0" smtClean="0"/>
              <a:t>Златарят</a:t>
            </a:r>
            <a:r>
              <a:rPr lang="ru-RU" sz="2800" dirty="0"/>
              <a:t>, на когото ги занесли, съобщил за ценните предмети в Националния археологически музей в София.</a:t>
            </a:r>
            <a:endParaRPr lang="bg-BG" sz="2800" dirty="0"/>
          </a:p>
        </p:txBody>
      </p:sp>
      <p:pic>
        <p:nvPicPr>
          <p:cNvPr id="1026" name="Picture 2" descr="Златен съд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5029200"/>
            <a:ext cx="1905000" cy="1152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9221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dirty="0"/>
              <a:t>От кога датира?</a:t>
            </a:r>
            <a:br>
              <a:rPr lang="bg-BG" altLang="bg-BG" dirty="0"/>
            </a:b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7086600" cy="4983163"/>
          </a:xfrm>
        </p:spPr>
        <p:txBody>
          <a:bodyPr/>
          <a:lstStyle/>
          <a:p>
            <a:r>
              <a:rPr lang="bg-BG" altLang="bg-BG" dirty="0"/>
              <a:t>Към края на бронзовата епоха, т.е. към XVI-XII в. пр.н.е. </a:t>
            </a:r>
          </a:p>
          <a:p>
            <a:r>
              <a:rPr lang="bg-BG" altLang="bg-BG" dirty="0"/>
              <a:t>Съкровището е едно от най-старите в Европа и е на повече от 3500 години.</a:t>
            </a:r>
          </a:p>
          <a:p>
            <a:endParaRPr lang="bg-BG" altLang="bg-BG" b="1" dirty="0" smtClean="0">
              <a:latin typeface="Times New Roman" pitchFamily="18" charset="0"/>
            </a:endParaRPr>
          </a:p>
          <a:p>
            <a:pPr marL="0" indent="0">
              <a:buNone/>
            </a:pPr>
            <a:r>
              <a:rPr lang="bg-BG" altLang="bg-BG" b="1" dirty="0" smtClean="0">
                <a:latin typeface="Times New Roman" pitchFamily="18" charset="0"/>
              </a:rPr>
              <a:t/>
            </a:r>
            <a:br>
              <a:rPr lang="bg-BG" altLang="bg-BG" b="1" dirty="0" smtClean="0">
                <a:latin typeface="Times New Roman" pitchFamily="18" charset="0"/>
              </a:rPr>
            </a:br>
            <a:endParaRPr lang="bg-BG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0" y="3810000"/>
            <a:ext cx="3886200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52745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От какво се състои?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>
                <a:latin typeface="Comic Sans MS" panose="030F0702030302020204" pitchFamily="66" charset="0"/>
              </a:rPr>
              <a:t>О</a:t>
            </a:r>
            <a:r>
              <a:rPr lang="bg-BG" dirty="0" smtClean="0">
                <a:latin typeface="Comic Sans MS" panose="030F0702030302020204" pitchFamily="66" charset="0"/>
              </a:rPr>
              <a:t>т </a:t>
            </a:r>
            <a:r>
              <a:rPr lang="bg-BG" dirty="0">
                <a:latin typeface="Comic Sans MS" panose="030F0702030302020204" pitchFamily="66" charset="0"/>
              </a:rPr>
              <a:t>13 златни предмета с обща тежина 12,425 кг</a:t>
            </a:r>
            <a:r>
              <a:rPr lang="bg-BG" dirty="0" smtClean="0">
                <a:latin typeface="Comic Sans MS" panose="030F0702030302020204" pitchFamily="66" charset="0"/>
              </a:rPr>
              <a:t>.</a:t>
            </a:r>
          </a:p>
          <a:p>
            <a:endParaRPr lang="bg-B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2590800"/>
            <a:ext cx="678180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5236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630237"/>
          </a:xfrm>
        </p:spPr>
        <p:txBody>
          <a:bodyPr/>
          <a:lstStyle/>
          <a:p>
            <a:r>
              <a:rPr lang="bg-BG" altLang="bg-BG" sz="2400" b="1"/>
              <a:t>ВЪЛЧИТРЪНСКО ЗЛАТНО СЪКРОВИЩЕ</a:t>
            </a:r>
          </a:p>
        </p:txBody>
      </p:sp>
      <p:pic>
        <p:nvPicPr>
          <p:cNvPr id="11366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981075"/>
            <a:ext cx="179228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67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908050"/>
            <a:ext cx="1866900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67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7050" y="908050"/>
            <a:ext cx="1871663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672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852738"/>
            <a:ext cx="2233612" cy="183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673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213" y="2852738"/>
            <a:ext cx="2519362" cy="188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674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550" y="4768850"/>
            <a:ext cx="3095625" cy="208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675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1500" y="2852738"/>
            <a:ext cx="3025775" cy="177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3676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4803775"/>
            <a:ext cx="3527425" cy="2054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965994"/>
            <a:ext cx="2233612" cy="1798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2360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>
                <a:latin typeface="Comic Sans MS" panose="030F0702030302020204" pitchFamily="66" charset="0"/>
              </a:rPr>
              <a:t>Голям съд с широко устие и две високо издадени дръжки;</a:t>
            </a:r>
          </a:p>
          <a:p>
            <a:endParaRPr lang="bg-BG" dirty="0"/>
          </a:p>
        </p:txBody>
      </p:sp>
      <p:pic>
        <p:nvPicPr>
          <p:cNvPr id="5" name="Picture 2" descr="Златен съд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2971800"/>
            <a:ext cx="39624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2194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>
                <a:latin typeface="Comic Sans MS" panose="030F0702030302020204" pitchFamily="66" charset="0"/>
              </a:rPr>
              <a:t>Чаша с конична форма, широко устие, тясно дъно и висока лентеста дръжка</a:t>
            </a:r>
            <a:r>
              <a:rPr lang="bg-BG" dirty="0" smtClean="0">
                <a:latin typeface="Comic Sans MS" panose="030F0702030302020204" pitchFamily="66" charset="0"/>
              </a:rPr>
              <a:t>;</a:t>
            </a:r>
          </a:p>
          <a:p>
            <a:r>
              <a:rPr lang="bg-BG" dirty="0">
                <a:latin typeface="Comic Sans MS" panose="030F0702030302020204" pitchFamily="66" charset="0"/>
              </a:rPr>
              <a:t>Три броя чашки с полусферична форма;</a:t>
            </a:r>
          </a:p>
          <a:p>
            <a:endParaRPr lang="bg-BG" dirty="0">
              <a:latin typeface="Comic Sans MS" panose="030F0702030302020204" pitchFamily="66" charset="0"/>
            </a:endParaRPr>
          </a:p>
          <a:p>
            <a:endParaRPr lang="bg-BG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352800"/>
            <a:ext cx="3024187" cy="177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0095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>
                <a:latin typeface="Comic Sans MS" panose="030F0702030302020204" pitchFamily="66" charset="0"/>
              </a:rPr>
              <a:t>Два броя големи дискове с форма на похлупак и висока луковична дръжка;</a:t>
            </a:r>
          </a:p>
          <a:p>
            <a:endParaRPr lang="bg-BG" dirty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3124200"/>
            <a:ext cx="1866900" cy="186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135923"/>
            <a:ext cx="1871663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30255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g-BG" dirty="0">
                <a:latin typeface="Comic Sans MS" panose="030F0702030302020204" pitchFamily="66" charset="0"/>
              </a:rPr>
              <a:t>Три броя малки дискове;</a:t>
            </a:r>
          </a:p>
          <a:p>
            <a:endParaRPr lang="bg-BG" dirty="0"/>
          </a:p>
        </p:txBody>
      </p:sp>
      <p:pic>
        <p:nvPicPr>
          <p:cNvPr id="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852738"/>
            <a:ext cx="2233612" cy="1839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1733" y="3048000"/>
            <a:ext cx="1792287" cy="17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808288"/>
            <a:ext cx="2519362" cy="1884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0293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bg-BG" altLang="bg-BG" sz="16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bg-BG" altLang="bg-BG" sz="16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236</TotalTime>
  <Words>352</Words>
  <Application>Microsoft Office PowerPoint</Application>
  <PresentationFormat>On-screen Show (4:3)</PresentationFormat>
  <Paragraphs>40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Default Design</vt:lpstr>
      <vt:lpstr>Вълчитрънско съкровище</vt:lpstr>
      <vt:lpstr>Кога е открито?</vt:lpstr>
      <vt:lpstr>От кога датира? </vt:lpstr>
      <vt:lpstr>От какво се състои?</vt:lpstr>
      <vt:lpstr>ВЪЛЧИТРЪНСКО ЗЛАТНО СЪКРОВИЩЕ</vt:lpstr>
      <vt:lpstr>PowerPoint Presentation</vt:lpstr>
      <vt:lpstr>PowerPoint Presentation</vt:lpstr>
      <vt:lpstr>PowerPoint Presentation</vt:lpstr>
      <vt:lpstr>PowerPoint Presentation</vt:lpstr>
      <vt:lpstr>Кой е най интересният съд?</vt:lpstr>
      <vt:lpstr>За какво е използвано?</vt:lpstr>
      <vt:lpstr>Къде може да се разгледа?</vt:lpstr>
      <vt:lpstr>От какво е изработено?</vt:lpstr>
      <vt:lpstr>Използвани източници: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Въчитрънско съкровище</dc:title>
  <dc:creator>Raie</dc:creator>
  <cp:lastModifiedBy>Raie</cp:lastModifiedBy>
  <cp:revision>57</cp:revision>
  <dcterms:created xsi:type="dcterms:W3CDTF">2006-08-16T00:00:00Z</dcterms:created>
  <dcterms:modified xsi:type="dcterms:W3CDTF">2013-11-03T04:31:13Z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267442</vt:lpwstr>
  </property>
  <property fmtid="{D5CDD505-2E9C-101B-9397-08002B2CF9AE}" name="NXPowerLiteSettings" pid="3">
    <vt:lpwstr>F7000400038000</vt:lpwstr>
  </property>
  <property fmtid="{D5CDD505-2E9C-101B-9397-08002B2CF9AE}" name="NXPowerLiteVersion" pid="4">
    <vt:lpwstr>D6.2.10</vt:lpwstr>
  </property>
</Properties>
</file>