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9" r:id="rId2"/>
    <p:sldId id="261" r:id="rId3"/>
    <p:sldId id="263" r:id="rId4"/>
    <p:sldId id="278" r:id="rId5"/>
    <p:sldId id="265" r:id="rId6"/>
    <p:sldId id="287" r:id="rId7"/>
    <p:sldId id="267" r:id="rId8"/>
    <p:sldId id="269" r:id="rId9"/>
    <p:sldId id="271" r:id="rId10"/>
    <p:sldId id="272" r:id="rId11"/>
    <p:sldId id="274" r:id="rId12"/>
    <p:sldId id="280" r:id="rId13"/>
    <p:sldId id="276" r:id="rId14"/>
    <p:sldId id="277" r:id="rId15"/>
    <p:sldId id="279" r:id="rId16"/>
    <p:sldId id="289" r:id="rId17"/>
    <p:sldId id="288" r:id="rId18"/>
    <p:sldId id="282" r:id="rId19"/>
    <p:sldId id="283" r:id="rId20"/>
    <p:sldId id="285" r:id="rId21"/>
  </p:sldIdLst>
  <p:sldSz cx="9144000" cy="6858000" type="screen4x3"/>
  <p:notesSz cx="6858000" cy="9144000"/>
  <p:custDataLst>
    <p:tags r:id="rId23"/>
  </p:custDataLst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0066"/>
    <a:srgbClr val="FF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0C1E0C3-63ED-42BC-8FAD-934AEAAC1891}" type="datetimeFigureOut">
              <a:rPr lang="bg-BG"/>
              <a:pPr>
                <a:defRPr/>
              </a:pPr>
              <a:t>01.5.2011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bg-BG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bg-BG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6E3F476-A6DB-4432-838F-FB96C7F9DD3C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="" xmlns:p14="http://schemas.microsoft.com/office/powerpoint/2010/main" val="26668237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7A4CDE-FADC-42D9-83FA-8CB1748B4844}" type="slidenum">
              <a:rPr lang="bg-BG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bg-BG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03701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bg-BG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105B4C-08AD-4613-8510-3C43B558E61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bg-BG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dirty="0" smtClean="0"/>
              <a:t>Бори се и ти 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CF7C22-F229-4B8F-A4FD-F02B6DBDE1B3}" type="slidenum">
              <a:rPr lang="bg-BG" smtClean="0"/>
              <a:pPr>
                <a:defRPr/>
              </a:pPr>
              <a:t>19</a:t>
            </a:fld>
            <a:endParaRPr lang="bg-B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62F05-ADF1-4E33-B9BA-3AE2511686B3}" type="datetimeFigureOut">
              <a:rPr lang="bg-BG"/>
              <a:pPr>
                <a:defRPr/>
              </a:pPr>
              <a:t>01.5.2011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4C29C-D682-4A41-A371-F8BFEC55D45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="" xmlns:p14="http://schemas.microsoft.com/office/powerpoint/2010/main" val="31646637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6FFF7-6ACC-42E4-B365-49286F5617C7}" type="datetimeFigureOut">
              <a:rPr lang="bg-BG"/>
              <a:pPr>
                <a:defRPr/>
              </a:pPr>
              <a:t>01.5.2011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8E8A1-FCE4-4848-8458-55655184EA0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="" xmlns:p14="http://schemas.microsoft.com/office/powerpoint/2010/main" val="40563695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F3FE4-1A90-4CA1-A610-FD1FEFAD8A9E}" type="datetimeFigureOut">
              <a:rPr lang="bg-BG"/>
              <a:pPr>
                <a:defRPr/>
              </a:pPr>
              <a:t>01.5.2011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94E7C-B572-4EF5-B879-8B59C1D60137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="" xmlns:p14="http://schemas.microsoft.com/office/powerpoint/2010/main" val="8124802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bg-BG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9A12E-4933-4208-8AFE-709B3BCA22F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="" xmlns:p14="http://schemas.microsoft.com/office/powerpoint/2010/main" val="2422403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CF7B6-D31A-48CE-9DA4-3A7389CFD3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3245226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90201-BC3A-4327-A1A4-15172C78BA01}" type="datetimeFigureOut">
              <a:rPr lang="bg-BG"/>
              <a:pPr>
                <a:defRPr/>
              </a:pPr>
              <a:t>01.5.2011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69EAE-D906-4A22-BEDD-A2DE8E9DDA7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="" xmlns:p14="http://schemas.microsoft.com/office/powerpoint/2010/main" val="8716384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EC4D8-904E-47BB-B7F6-87CE4E8367C8}" type="datetimeFigureOut">
              <a:rPr lang="bg-BG"/>
              <a:pPr>
                <a:defRPr/>
              </a:pPr>
              <a:t>01.5.2011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AB46C-616E-441F-B569-E176C935A7A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="" xmlns:p14="http://schemas.microsoft.com/office/powerpoint/2010/main" val="11190069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1ECA5-AD8D-4F26-8316-F19432D02B6C}" type="datetimeFigureOut">
              <a:rPr lang="bg-BG"/>
              <a:pPr>
                <a:defRPr/>
              </a:pPr>
              <a:t>01.5.2011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A29FF-B351-43EB-96D6-26D689714F0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="" xmlns:p14="http://schemas.microsoft.com/office/powerpoint/2010/main" val="40716314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FC208-57C5-4E6D-866D-7AA2A4F43C9D}" type="datetimeFigureOut">
              <a:rPr lang="bg-BG"/>
              <a:pPr>
                <a:defRPr/>
              </a:pPr>
              <a:t>01.5.2011 г.</a:t>
            </a:fld>
            <a:endParaRPr lang="bg-BG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88B46-D499-4844-8FD5-C948855206CC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="" xmlns:p14="http://schemas.microsoft.com/office/powerpoint/2010/main" val="19124505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59D91-7861-4733-A772-5AD479B82A1F}" type="datetimeFigureOut">
              <a:rPr lang="bg-BG"/>
              <a:pPr>
                <a:defRPr/>
              </a:pPr>
              <a:t>01.5.2011 г.</a:t>
            </a:fld>
            <a:endParaRPr lang="bg-B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806B6-E7F8-4587-B281-1CAF9EDD4ED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="" xmlns:p14="http://schemas.microsoft.com/office/powerpoint/2010/main" val="29668868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E4B39-D8FD-4F42-8B8F-191E5598669E}" type="datetimeFigureOut">
              <a:rPr lang="bg-BG"/>
              <a:pPr>
                <a:defRPr/>
              </a:pPr>
              <a:t>01.5.2011 г.</a:t>
            </a:fld>
            <a:endParaRPr lang="bg-BG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A1663-828C-481B-A76C-31C8FB6632C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="" xmlns:p14="http://schemas.microsoft.com/office/powerpoint/2010/main" val="33239505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A8CF8-BD5B-482C-9FAC-0AD53691AACB}" type="datetimeFigureOut">
              <a:rPr lang="bg-BG"/>
              <a:pPr>
                <a:defRPr/>
              </a:pPr>
              <a:t>01.5.2011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AE457-3C01-46B4-B497-833389E11CAC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="" xmlns:p14="http://schemas.microsoft.com/office/powerpoint/2010/main" val="16211212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C11A8-E169-46FE-A968-7EF459877AA1}" type="datetimeFigureOut">
              <a:rPr lang="bg-BG"/>
              <a:pPr>
                <a:defRPr/>
              </a:pPr>
              <a:t>01.5.2011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6D872-6CA4-436E-8962-C2ACC6A37EC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="" xmlns:p14="http://schemas.microsoft.com/office/powerpoint/2010/main" val="1903792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bg-BG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5990B-7BBA-414C-871A-844014B8AF3E}" type="datetimeFigureOut">
              <a:rPr lang="bg-BG"/>
              <a:pPr>
                <a:defRPr/>
              </a:pPr>
              <a:t>01.5.2011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498FC0F-F1B7-45E8-B8B8-3D27EF3E444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istrator\My%20Documents\Downloads\&#1053;&#1086;&#1074;&#1072;%20&#1087;&#1072;&#1087;&#1082;&#1072;\hubava_si_moya_goro_karaoke.wav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0.wdp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bg/imgres?imgurl=http://www.geocities.com/fontanebianche/images/picchior.jpg&amp;imgrefurl=http://forum.zoomania.org/viewtopic.php?f=3&amp;t=390&amp;start=0&amp;st=0&amp;sk=t&amp;sd=a&amp;h=480&amp;w=492&amp;sz=47&amp;hl=bg&amp;start=2&amp;um=1&amp;usg=__sLVesGNAVfykFABXLw2Yd5J8o6Y=&amp;tbnid=QlGSBcPRAfkTfM:&amp;tbnh=127&amp;tbnw=130&amp;prev=/images?q=%D0%BA%D1%8A%D0%BB%D0%B2%D0%B0%D1%87&amp;um=1&amp;hl=bg" TargetMode="External"/><Relationship Id="rId13" Type="http://schemas.openxmlformats.org/officeDocument/2006/relationships/hyperlink" Target="http://www.bcdf.hit.bg/kulva4.jpg" TargetMode="External"/><Relationship Id="rId18" Type="http://schemas.openxmlformats.org/officeDocument/2006/relationships/image" Target="../media/image15.jpeg"/><Relationship Id="rId3" Type="http://schemas.openxmlformats.org/officeDocument/2006/relationships/image" Target="../media/image8.jpeg"/><Relationship Id="rId21" Type="http://schemas.openxmlformats.org/officeDocument/2006/relationships/image" Target="../media/image16.jpeg"/><Relationship Id="rId7" Type="http://schemas.openxmlformats.org/officeDocument/2006/relationships/image" Target="../media/image10.jpeg"/><Relationship Id="rId12" Type="http://schemas.openxmlformats.org/officeDocument/2006/relationships/image" Target="../media/image12.jpeg"/><Relationship Id="rId17" Type="http://schemas.openxmlformats.org/officeDocument/2006/relationships/hyperlink" Target="http://images.google.bg/imgres?imgurl=http://i.actualno.com/club.bg/files/2007/09/25/893eb10fe1.jpg&amp;imgrefurl=http://curious.actualno.com/news_88504.html&amp;h=360&amp;w=480&amp;sz=28&amp;hl=bg&amp;start=7&amp;um=1&amp;usg=__Ra45EF3brqf7CF7OegkHQsgwda4=&amp;tbnid=TpCmNKDkh4POwM:&amp;tbnh=97&amp;tbnw=129&amp;prev=/images?q=%D0%BA%D0%B0%D1%82%D0%B5%D1%80%D0%B8%D1%86%D0%B0&amp;um=1&amp;hl=bg" TargetMode="External"/><Relationship Id="rId25" Type="http://schemas.openxmlformats.org/officeDocument/2006/relationships/image" Target="../media/image18.jpeg"/><Relationship Id="rId2" Type="http://schemas.openxmlformats.org/officeDocument/2006/relationships/hyperlink" Target="http://images.google.bg/imgres?imgurl=http://www.rodopipress.com/wp-content/2007/04/sarna.jpg&amp;imgrefurl=http://www.rodopipress.com/2007/04/19/%D0%97%D0%B0%D0%BA%D0%BE%D0%BD%D1%8A%D1%82-%D0%B7%D0%B0-%D0%BB%D0%BE%D0%B2%D0%B0-%D0%BD%D0%B5%D0%B4%D0%BE%D0%BE%D0%B3%D0%BB%D0%B5%D0%B4%D0%B0%D0%BD/&amp;h=195&amp;w=170&amp;sz=41&amp;hl=bg&amp;start=129&amp;um=1&amp;usg=__vpupLn2a16YErN_TI-HAGrYm_cw=&amp;tbnid=i-SAFsZhCQPFkM:&amp;tbnh=104&amp;tbnw=91&amp;prev=/images?q=%D0%BE%D0%BF%D0%B0%D0%B7%D0%B2%D0%B0%D0%BD%D0%B5+%D0%BD%D0%B0+%D0%B3%D0%BE%D1%80%D0%B0%D1%82%D0%B0&amp;start=126&amp;ndsp=18&amp;um=1&amp;hl=bg&amp;sa=N" TargetMode="External"/><Relationship Id="rId16" Type="http://schemas.openxmlformats.org/officeDocument/2006/relationships/image" Target="../media/image14.jpeg"/><Relationship Id="rId20" Type="http://schemas.openxmlformats.org/officeDocument/2006/relationships/hyperlink" Target="http://images.google.bg/imgres?imgurl=http://upload.wikimedia.org/wikipedia/commons/thumb/4/49/Fi_Kreuzschnabel_m.jpg/270px-Fi_Kreuzschnabel_m.jpg&amp;imgrefurl=http://bg.wikipedia.org/wiki/Loxia_curvirostra&amp;h=257&amp;w=270&amp;sz=14&amp;hl=bg&amp;start=1&amp;um=1&amp;usg=__X7hRGJXvDPjZFiFkSEIsiJIbQQM=&amp;tbnid=3NQNS6F85nSXlM:&amp;tbnh=108&amp;tbnw=113&amp;prev=/images?q=%D0%BA%D1%80%D1%8A%D1%81%D1%82%D0%BE%D1%87%D0%BE%D0%B2%D0%BA%D0%B0&amp;um=1&amp;hl=b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bg/imgres?imgurl=http://images.ibox.bg/2007/03/28/23126/256x208.jpg&amp;imgrefurl=http://news.ibox.bg/news/id_2015774720&amp;h=208&amp;w=256&amp;sz=27&amp;hl=bg&amp;start=22&amp;um=1&amp;usg=__eS44h1xTaCJSjiqiXzoBA19Dwh8=&amp;tbnid=1b7so7ANkPMY4M:&amp;tbnh=90&amp;tbnw=111&amp;prev=/images?q=%D0%BE%D0%BF%D0%B0%D0%B7%D0%B2%D0%B0%D0%BD%D0%B5+%D0%BD%D0%B0+%D0%B3%D0%BE%D1%80%D0%B0%D1%82%D0%B0&amp;start=18&amp;ndsp=18&amp;um=1&amp;hl=bg&amp;sa=N" TargetMode="External"/><Relationship Id="rId11" Type="http://schemas.openxmlformats.org/officeDocument/2006/relationships/hyperlink" Target="http://images.google.bg/imgres?imgurl=http://www2.ac-lyon.fr/enseigne/biologie/photossql/images/pic_noir1.jpg&amp;imgrefurl=http://nauka.bg/forum/index.php?showtopic=3007&amp;pid=20093&amp;mode=threaded&amp;start=&amp;h=596&amp;w=795&amp;sz=91&amp;hl=bg&amp;start=3&amp;um=1&amp;usg=__vgXmTS8XWcIOn2ikOGtCDfzuxYw=&amp;tbnid=F3bFrKB0a80YYM:&amp;tbnh=107&amp;tbnw=143&amp;prev=/images?q=%D0%BA%D1%8A%D0%BB%D0%B2%D0%B0%D1%87&amp;um=1&amp;hl=bg" TargetMode="External"/><Relationship Id="rId24" Type="http://schemas.openxmlformats.org/officeDocument/2006/relationships/hyperlink" Target="http://images.google.bg/imgres?imgurl=http://i.actualno.com/club.bg/files/2007/10/08/07456ca044.jpg&amp;imgrefurl=http://world.actualno.com/news_127307.html&amp;h=360&amp;w=480&amp;sz=28&amp;hl=bg&amp;start=4&amp;um=1&amp;usg=__BrDCnRI4deb6MCZxkY2gyLxlwOg=&amp;tbnid=OGqnhqsAB20ygM:&amp;tbnh=97&amp;tbnw=129&amp;prev=/images?q=%D0%B3%D0%BE%D1%80%D1%81%D0%BA%D0%B0+%D0%B6%D0%B0%D0%B1%D0%B0&amp;um=1&amp;hl=bg" TargetMode="External"/><Relationship Id="rId5" Type="http://schemas.openxmlformats.org/officeDocument/2006/relationships/image" Target="../media/image9.jpeg"/><Relationship Id="rId15" Type="http://schemas.microsoft.com/office/2007/relationships/hdphoto" Target="../media/hdphoto5.wdp"/><Relationship Id="rId23" Type="http://schemas.openxmlformats.org/officeDocument/2006/relationships/image" Target="../media/image17.jpeg"/><Relationship Id="rId10" Type="http://schemas.microsoft.com/office/2007/relationships/hdphoto" Target="../media/hdphoto4.wdp"/><Relationship Id="rId19" Type="http://schemas.microsoft.com/office/2007/relationships/hdphoto" Target="../media/hdphoto6.wdp"/><Relationship Id="rId4" Type="http://schemas.openxmlformats.org/officeDocument/2006/relationships/hyperlink" Target="http://images.google.bg/imgres?imgurl=http://forthenature.org/upload/news/gluhar.jpg&amp;imgrefurl=http://forthenature.org/news/start/80&amp;h=320&amp;w=480&amp;sz=40&amp;hl=bg&amp;start=52&amp;um=1&amp;usg=__jJH1sqi2OJ2_tv_dLeb-E9XkkEQ=&amp;tbnid=NMoEiY-Yo1YdjM:&amp;tbnh=86&amp;tbnw=129&amp;prev=/images?q=%D0%BE%D0%BF%D0%B0%D0%B7%D0%B2%D0%B0%D0%BD%D0%B5+%D0%BD%D0%B0+%D0%B3%D0%BE%D1%80%D0%B0%D1%82%D0%B0&amp;start=36&amp;ndsp=18&amp;um=1&amp;hl=bg&amp;sa=N" TargetMode="External"/><Relationship Id="rId9" Type="http://schemas.openxmlformats.org/officeDocument/2006/relationships/image" Target="../media/image11.jpeg"/><Relationship Id="rId14" Type="http://schemas.openxmlformats.org/officeDocument/2006/relationships/image" Target="../media/image13.jpeg"/><Relationship Id="rId22" Type="http://schemas.openxmlformats.org/officeDocument/2006/relationships/hyperlink" Target="http://images.google.bg/imgres?imgurl=http://www.bultours.com/files/Home/p04.jpg&amp;imgrefurl=http://www.bultours.com/bg/&amp;h=200&amp;w=227&amp;sz=13&amp;hl=bg&amp;start=10&amp;um=1&amp;usg=__CWgJqbkW7G1MxMqemHi2JMRXvL8=&amp;tbnid=-4dxTaijM6oQwM:&amp;tbnh=95&amp;tbnw=108&amp;prev=/images?q=%D0%B4%D0%B8%D0%B2%D0%BE+%D0%BF%D1%80%D0%B0%D1%81%D0%B5&amp;um=1&amp;hl=bg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61110_434388769043_541364043_4913996_3334321_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2357422" y="5286388"/>
            <a:ext cx="5020409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Гората</a:t>
            </a:r>
            <a:r>
              <a:rPr lang="bg-BG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 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  <p:pic>
        <p:nvPicPr>
          <p:cNvPr id="8" name="hubava_si_moya_goro_karaoke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istrator\Desktop\0010223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2775113"/>
            <a:ext cx="4393406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bg-BG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Национален </a:t>
            </a:r>
            <a:r>
              <a:rPr lang="bg-BG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парк</a:t>
            </a:r>
            <a:endParaRPr lang="en-US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bg-BG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</a:t>
            </a:r>
            <a:r>
              <a:rPr lang="bg-BG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“Централен Балкан” </a:t>
            </a:r>
            <a:r>
              <a:rPr lang="bg-BG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,</a:t>
            </a:r>
            <a:endParaRPr lang="en-US" sz="2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bg-BG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</a:t>
            </a:r>
            <a:r>
              <a:rPr lang="bg-BG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който обхваща и нашата община опазва изключително разнообразие на флората.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51" name="Picture 27" descr="emblema_z_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04813"/>
            <a:ext cx="7429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8" name="Rectangle 4"/>
          <p:cNvSpPr>
            <a:spLocks noGrp="1" noChangeArrowheads="1"/>
          </p:cNvSpPr>
          <p:nvPr>
            <p:ph type="title"/>
          </p:nvPr>
        </p:nvSpPr>
        <p:spPr>
          <a:xfrm>
            <a:off x="509588" y="360363"/>
            <a:ext cx="8094662" cy="8366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bg-BG" sz="3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Национален парк</a:t>
            </a:r>
            <a:br>
              <a:rPr lang="bg-BG" sz="3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3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“</a:t>
            </a:r>
            <a:r>
              <a:rPr lang="bg-BG" sz="3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Централен  Балкан</a:t>
            </a:r>
            <a:r>
              <a:rPr lang="bg-BG" sz="3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“</a:t>
            </a:r>
            <a:endParaRPr lang="en-US" sz="3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7848" name="Picture 24" descr="zentralen_balkan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1844675"/>
            <a:ext cx="3529012" cy="1871663"/>
          </a:xfrm>
          <a:noFill/>
        </p:spPr>
      </p:pic>
      <p:pic>
        <p:nvPicPr>
          <p:cNvPr id="77849" name="Picture 25" descr="zentralen_balkan_2"/>
          <p:cNvPicPr>
            <a:picLocks noGrp="1" noChangeAspect="1" noChangeArrowheads="1"/>
          </p:cNvPicPr>
          <p:nvPr>
            <p:ph sz="half" idx="3"/>
          </p:nvPr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4149725"/>
            <a:ext cx="3600450" cy="1871663"/>
          </a:xfrm>
          <a:noFill/>
        </p:spPr>
      </p:pic>
      <p:pic>
        <p:nvPicPr>
          <p:cNvPr id="77850" name="Picture 26" descr="2-str_planina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1844675"/>
            <a:ext cx="3889375" cy="1368425"/>
          </a:xfrm>
          <a:noFill/>
        </p:spPr>
      </p:pic>
      <p:sp>
        <p:nvSpPr>
          <p:cNvPr id="13319" name="Rectangle 1"/>
          <p:cNvSpPr>
            <a:spLocks noChangeArrowheads="1"/>
          </p:cNvSpPr>
          <p:nvPr/>
        </p:nvSpPr>
        <p:spPr bwMode="auto">
          <a:xfrm rot="10800000" flipV="1">
            <a:off x="4286250" y="3378171"/>
            <a:ext cx="464343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bg-BG" sz="20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cs typeface="Times New Roman" pitchFamily="18" charset="0"/>
              </a:rPr>
              <a:t>Защитени по българското законодателство са 30 вида. 81 вида са включени в Червената книга на България, 9 са в Червения списък на Европа, 10 вида са застрашени в световен мащаб според Международния съюз за защита на природата (IUCN). </a:t>
            </a:r>
            <a:endParaRPr lang="bg-BG" sz="20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7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7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7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000125" y="2286000"/>
            <a:ext cx="78486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bg-BG" sz="4000" b="1" dirty="0">
                <a:latin typeface="Arial Black" pitchFamily="34" charset="0"/>
              </a:rPr>
              <a:t>Горите осигуряват 85</a:t>
            </a:r>
            <a:r>
              <a:rPr lang="en-US" sz="4000" b="1" dirty="0">
                <a:latin typeface="Arial Black" pitchFamily="34" charset="0"/>
              </a:rPr>
              <a:t>%</a:t>
            </a:r>
            <a:r>
              <a:rPr lang="bg-BG" sz="4000" b="1" dirty="0">
                <a:latin typeface="Arial Black" pitchFamily="34" charset="0"/>
              </a:rPr>
              <a:t> от водните ресурси на страната или </a:t>
            </a:r>
            <a:endParaRPr lang="bg-BG" sz="4000" b="1" dirty="0" smtClean="0">
              <a:latin typeface="Arial Black" pitchFamily="34" charset="0"/>
            </a:endParaRPr>
          </a:p>
          <a:p>
            <a:pPr algn="ctr"/>
            <a:r>
              <a:rPr lang="bg-BG" sz="4000" b="1" dirty="0" smtClean="0">
                <a:latin typeface="Arial Black" pitchFamily="34" charset="0"/>
              </a:rPr>
              <a:t>3,5 </a:t>
            </a:r>
            <a:r>
              <a:rPr lang="bg-BG" sz="4000" b="1" dirty="0">
                <a:latin typeface="Arial Black" pitchFamily="34" charset="0"/>
              </a:rPr>
              <a:t>млрд. куб.метра </a:t>
            </a:r>
            <a:endParaRPr lang="bg-BG" sz="4000" b="1" dirty="0" smtClean="0">
              <a:latin typeface="Arial Black" pitchFamily="34" charset="0"/>
            </a:endParaRPr>
          </a:p>
          <a:p>
            <a:pPr algn="ctr"/>
            <a:r>
              <a:rPr lang="bg-BG" sz="4000" b="1" dirty="0" smtClean="0">
                <a:latin typeface="Arial Black" pitchFamily="34" charset="0"/>
              </a:rPr>
              <a:t>чиста </a:t>
            </a:r>
            <a:r>
              <a:rPr lang="bg-BG" sz="4000" b="1" dirty="0">
                <a:latin typeface="Arial Black" pitchFamily="34" charset="0"/>
              </a:rPr>
              <a:t>питейна вода</a:t>
            </a:r>
            <a:r>
              <a:rPr lang="bg-BG" sz="3200" b="1" dirty="0"/>
              <a:t>. 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71500" y="404813"/>
            <a:ext cx="75723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bg-BG" sz="6000">
                <a:solidFill>
                  <a:srgbClr val="FF0000"/>
                </a:solidFill>
                <a:latin typeface="Arial Black" pitchFamily="34" charset="0"/>
              </a:rPr>
              <a:t>Пазете</a:t>
            </a:r>
            <a:r>
              <a:rPr lang="bg-BG" sz="400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bg-BG" sz="6600">
                <a:solidFill>
                  <a:srgbClr val="FF0000"/>
                </a:solidFill>
                <a:latin typeface="Arial Black" pitchFamily="34" charset="0"/>
              </a:rPr>
              <a:t>горите</a:t>
            </a:r>
            <a:r>
              <a:rPr lang="en-US" sz="6600">
                <a:solidFill>
                  <a:srgbClr val="FF0000"/>
                </a:solidFill>
                <a:latin typeface="Arial Black" pitchFamily="34" charset="0"/>
              </a:rPr>
              <a:t> !</a:t>
            </a:r>
            <a:endParaRPr lang="bg-BG" sz="400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2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600" decel="1000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600" decel="1000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600" decel="100000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Content Placeholder 3" descr="28119_110097372367515_100001017592482_63792_4988847_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1000125"/>
            <a:ext cx="4500563" cy="49291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Content Placeholder 3" descr="28119_110097372367515_100001017592482_63792_4988847_n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228" y="1100941"/>
            <a:ext cx="4500563" cy="4929188"/>
          </a:xfrm>
          <a:prstGeom prst="rect">
            <a:avLst/>
          </a:prstGeom>
          <a:noFill/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5000625" y="1857375"/>
            <a:ext cx="396386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Calibri" pitchFamily="34" charset="0"/>
              </a:rPr>
              <a:t>Много са проблемите и заплахите за българските гори. Като най-сериозни се очертават недалновидното управление на горските ресурси и високото ниво на незаконни дейности в горския сектор.</a:t>
            </a:r>
            <a:endParaRPr lang="bg-BG" sz="2400" b="1" i="1" dirty="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450"/>
                            </p:stCondLst>
                            <p:childTnLst>
                              <p:par>
                                <p:cTn id="16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45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/>
          <p:cNvSpPr txBox="1">
            <a:spLocks/>
          </p:cNvSpPr>
          <p:nvPr/>
        </p:nvSpPr>
        <p:spPr>
          <a:xfrm>
            <a:off x="214313" y="19441"/>
            <a:ext cx="4285679" cy="2257425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3200" dirty="0">
                <a:solidFill>
                  <a:srgbClr val="002060"/>
                </a:solidFill>
                <a:latin typeface="+mn-lt"/>
              </a:rPr>
              <a:t>    </a:t>
            </a:r>
            <a:r>
              <a:rPr lang="bg-BG" sz="3200" dirty="0">
                <a:solidFill>
                  <a:srgbClr val="002060"/>
                </a:solidFill>
                <a:latin typeface="+mn-lt"/>
              </a:rPr>
              <a:t>Няма нужда от сметки и изчисления ,,колко гори изсичаме “ за да разберем че нашата гора си отива </a:t>
            </a:r>
          </a:p>
        </p:txBody>
      </p:sp>
      <p:pic>
        <p:nvPicPr>
          <p:cNvPr id="16387" name="Picture 3" descr="imag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3357563"/>
            <a:ext cx="4000500" cy="3071812"/>
          </a:xfrm>
          <a:prstGeom prst="rect">
            <a:avLst/>
          </a:prstGeom>
          <a:noFill/>
          <a:ln>
            <a:noFill/>
          </a:ln>
          <a:effectLst>
            <a:glow rad="749300">
              <a:schemeClr val="accent1"/>
            </a:glow>
            <a:softEdge rad="5207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ЦЬЦЬЗ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214313"/>
            <a:ext cx="3857625" cy="3000375"/>
          </a:xfrm>
          <a:prstGeom prst="rect">
            <a:avLst/>
          </a:prstGeom>
          <a:noFill/>
          <a:ln>
            <a:noFill/>
          </a:ln>
          <a:effectLst>
            <a:glow rad="749300">
              <a:schemeClr val="accent1"/>
            </a:glow>
            <a:softEdge rad="5207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imag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357563"/>
            <a:ext cx="4000500" cy="3000375"/>
          </a:xfrm>
          <a:prstGeom prst="rect">
            <a:avLst/>
          </a:prstGeom>
          <a:noFill/>
          <a:ln>
            <a:noFill/>
          </a:ln>
          <a:effectLst>
            <a:glow rad="749300">
              <a:schemeClr val="accent1"/>
            </a:glow>
            <a:softEdge rad="5207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гш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571500"/>
            <a:ext cx="2143125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3" descr="клйх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2714625"/>
            <a:ext cx="214312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3995935" y="1464469"/>
            <a:ext cx="4576565" cy="3166824"/>
          </a:xfrm>
          <a:prstGeom prst="roundRect">
            <a:avLst/>
          </a:prstGeom>
          <a:ln/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600" b="1" dirty="0"/>
              <a:t>,,</a:t>
            </a:r>
            <a:r>
              <a:rPr lang="ru-RU" sz="3600" b="1" dirty="0"/>
              <a:t>Човек е живял напразно, </a:t>
            </a:r>
            <a:br>
              <a:rPr lang="ru-RU" sz="3600" b="1" dirty="0"/>
            </a:br>
            <a:r>
              <a:rPr lang="ru-RU" sz="3600" b="1" dirty="0"/>
              <a:t>ако не е засадил поне едно дърво</a:t>
            </a:r>
            <a:br>
              <a:rPr lang="ru-RU" sz="3600" b="1" dirty="0"/>
            </a:br>
            <a:r>
              <a:rPr lang="ru-RU" sz="3600" b="1" dirty="0"/>
              <a:t>през живота си </a:t>
            </a:r>
            <a:r>
              <a:rPr lang="en-US" sz="3600" b="1" dirty="0" smtClean="0"/>
              <a:t>“</a:t>
            </a:r>
            <a:endParaRPr lang="bg-BG" sz="2000" i="1" dirty="0"/>
          </a:p>
        </p:txBody>
      </p:sp>
      <p:sp>
        <p:nvSpPr>
          <p:cNvPr id="2" name="TextBox 1"/>
          <p:cNvSpPr txBox="1"/>
          <p:nvPr/>
        </p:nvSpPr>
        <p:spPr>
          <a:xfrm>
            <a:off x="6012161" y="4811513"/>
            <a:ext cx="313184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i="1" dirty="0" smtClean="0"/>
              <a:t>  </a:t>
            </a:r>
            <a:r>
              <a:rPr lang="ru-RU" i="1" dirty="0" smtClean="0"/>
              <a:t>древна </a:t>
            </a:r>
            <a:r>
              <a:rPr lang="ru-RU" i="1" dirty="0"/>
              <a:t>източна мъдрост</a:t>
            </a:r>
            <a:endParaRPr lang="bg-BG" i="1" dirty="0"/>
          </a:p>
          <a:p>
            <a:endParaRPr lang="bg-BG" dirty="0"/>
          </a:p>
        </p:txBody>
      </p:sp>
      <p:pic>
        <p:nvPicPr>
          <p:cNvPr id="17413" name="Picture 4" descr="цьзцьз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4786313"/>
            <a:ext cx="2214563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4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7411"/>
                                        </p:tgtEl>
                                      </p:cBhvr>
                                      <p:by x="1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17413"/>
                                        </p:tgtEl>
                                      </p:cBhvr>
                                      <p:by x="1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05556E-6 3.69942E-6 L 0.00156 -0.353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176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750"/>
                            </p:stCondLst>
                            <p:childTnLst>
                              <p:par>
                                <p:cTn id="4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 animBg="1"/>
      <p:bldP spid="2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цьзц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11500"/>
                    </a14:imgEffect>
                    <a14:imgEffect>
                      <a14:saturation sat="14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5510956" cy="3878080"/>
          </a:xfrm>
          <a:prstGeom prst="rect">
            <a:avLst/>
          </a:prstGeom>
          <a:noFill/>
          <a:ln w="0" cap="flat">
            <a:noFill/>
            <a:miter lim="800000"/>
            <a:headEnd/>
            <a:tailEnd/>
          </a:ln>
          <a:effectLst>
            <a:glow>
              <a:srgbClr val="FF0000"/>
            </a:glow>
            <a:softEdge rad="596900"/>
          </a:effectLst>
          <a:extLst/>
        </p:spPr>
      </p:pic>
      <p:sp>
        <p:nvSpPr>
          <p:cNvPr id="5" name="Rectangle 4"/>
          <p:cNvSpPr/>
          <p:nvPr/>
        </p:nvSpPr>
        <p:spPr>
          <a:xfrm>
            <a:off x="4220015" y="227687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800" dirty="0">
                <a:solidFill>
                  <a:srgbClr val="E5F5D7"/>
                </a:solidFill>
                <a:latin typeface="Calibri"/>
              </a:rPr>
              <a:t>Горските пожари нанасят сериозни щети на околната среда. Те се разпространяват бързо на големи площи в пресечени местности и труднодостъпни за противопожарната техника места.</a:t>
            </a:r>
            <a:endParaRPr lang="en-US" sz="2800" dirty="0">
              <a:solidFill>
                <a:srgbClr val="E5F5D7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  <p:extLst>
      <p:ext uri="{BB962C8B-B14F-4D97-AF65-F5344CB8AC3E}">
        <p14:creationId xmlns="" xmlns:p14="http://schemas.microsoft.com/office/powerpoint/2010/main" val="18401762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сьаь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632" y="260648"/>
            <a:ext cx="5472608" cy="37135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59632" y="3861048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800" dirty="0">
                <a:solidFill>
                  <a:srgbClr val="E5F5D7"/>
                </a:solidFill>
                <a:latin typeface="Calibri"/>
              </a:rPr>
              <a:t> Сухото време, изсъхналата растителност и вятърът са фактори, които бързо усложняват пожарната обстановка</a:t>
            </a:r>
            <a:r>
              <a:rPr lang="ru-RU" sz="2400" dirty="0">
                <a:solidFill>
                  <a:srgbClr val="E5F5D7"/>
                </a:solidFill>
                <a:latin typeface="Calibri"/>
              </a:rPr>
              <a:t>.</a:t>
            </a:r>
            <a:endParaRPr lang="ru-RU" sz="3200" dirty="0">
              <a:solidFill>
                <a:srgbClr val="E5F5D7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  <p:extLst>
      <p:ext uri="{BB962C8B-B14F-4D97-AF65-F5344CB8AC3E}">
        <p14:creationId xmlns="" xmlns:p14="http://schemas.microsoft.com/office/powerpoint/2010/main" val="40718496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428625" y="714375"/>
            <a:ext cx="82867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bg-BG" dirty="0"/>
              <a:t> </a:t>
            </a:r>
            <a:r>
              <a:rPr lang="bg-BG" sz="4400" dirty="0"/>
              <a:t>Всеки истински българин го боли за родната му гора ! </a:t>
            </a:r>
            <a:endParaRPr lang="bg-BG" dirty="0"/>
          </a:p>
        </p:txBody>
      </p:sp>
      <p:pic>
        <p:nvPicPr>
          <p:cNvPr id="19459" name="Picture 2" descr="29115_396377846278_591686278_4306273_8292613_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360" y="2214563"/>
            <a:ext cx="6143625" cy="37290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" descr="6918_1225519832730_1071053832_743331_1976595_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2708919"/>
            <a:ext cx="7020273" cy="3528393"/>
          </a:xfrm>
          <a:prstGeom prst="rect">
            <a:avLst/>
          </a:prstGeom>
          <a:ln>
            <a:noFill/>
          </a:ln>
          <a:effectLst>
            <a:softEdge rad="5461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6918_1225519832730_1071053832_743331_1976595_n.jp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20" y="-243408"/>
            <a:ext cx="9163219" cy="4842731"/>
          </a:xfrm>
          <a:prstGeom prst="rect">
            <a:avLst/>
          </a:prstGeom>
          <a:ln>
            <a:noFill/>
          </a:ln>
          <a:effectLst>
            <a:glow>
              <a:schemeClr val="accent1"/>
            </a:glow>
            <a:softEdge rad="7747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835025" y="1405323"/>
            <a:ext cx="77152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bg-BG" sz="4000" dirty="0"/>
              <a:t>За тази гора са се борили нашите прадеди </a:t>
            </a:r>
          </a:p>
        </p:txBody>
      </p:sp>
      <p:sp>
        <p:nvSpPr>
          <p:cNvPr id="20484" name="Rectangle 3"/>
          <p:cNvSpPr>
            <a:spLocks noChangeArrowheads="1"/>
          </p:cNvSpPr>
          <p:nvPr/>
        </p:nvSpPr>
        <p:spPr bwMode="auto">
          <a:xfrm>
            <a:off x="2643188" y="5630069"/>
            <a:ext cx="40989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bg-BG" sz="4800" dirty="0"/>
              <a:t>Бори се и ти 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Content Placeholder 6" descr="28119_110098792367373_100001017592482_63808_232744_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3" name="Rectangle 8"/>
          <p:cNvSpPr>
            <a:spLocks noChangeArrowheads="1"/>
          </p:cNvSpPr>
          <p:nvPr/>
        </p:nvSpPr>
        <p:spPr bwMode="auto">
          <a:xfrm>
            <a:off x="2256292" y="2923721"/>
            <a:ext cx="5072063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България е сред държавите с най-много гори в Европа. Те покриват една трета от територията на страната и повечето са с естествен произход.</a:t>
            </a:r>
            <a:r>
              <a:rPr lang="bg-BG" sz="2400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Само </a:t>
            </a:r>
            <a:r>
              <a:rPr lang="bg-BG" sz="2400" b="1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около 4% от тях са се запазили като “девствени гори”,</a:t>
            </a:r>
            <a:r>
              <a:rPr lang="bg-BG" sz="2400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 неповлияни от човешка дейност</a:t>
            </a:r>
            <a:r>
              <a:rPr lang="bg-BG" sz="24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.</a:t>
            </a:r>
            <a:br>
              <a:rPr lang="bg-BG" sz="2400" dirty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</a:br>
            <a:endParaRPr lang="bg-BG" sz="2400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6918_1225519832730_1071053832_743331_1976595_n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41" y="1556792"/>
            <a:ext cx="5835443" cy="3854703"/>
          </a:xfrm>
          <a:prstGeom prst="rect">
            <a:avLst/>
          </a:prstGeom>
          <a:ln>
            <a:noFill/>
          </a:ln>
          <a:effectLst>
            <a:glow>
              <a:schemeClr val="accent1"/>
            </a:glow>
            <a:softEdge rad="7747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895198" y="1181819"/>
            <a:ext cx="8206680" cy="1470025"/>
          </a:xfrm>
        </p:spPr>
        <p:txBody>
          <a:bodyPr/>
          <a:lstStyle/>
          <a:p>
            <a:r>
              <a:rPr lang="ru-RU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Повечето снимки </a:t>
            </a:r>
            <a:r>
              <a:rPr lang="ru-RU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са</a:t>
            </a:r>
            <a:br>
              <a:rPr lang="ru-RU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от село Дебнево</a:t>
            </a:r>
            <a:endParaRPr lang="bg-BG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3923928" y="4509120"/>
            <a:ext cx="6400800" cy="1752600"/>
          </a:xfrm>
        </p:spPr>
        <p:txBody>
          <a:bodyPr/>
          <a:lstStyle/>
          <a:p>
            <a:pPr algn="l"/>
            <a:r>
              <a:rPr lang="ru-RU" dirty="0"/>
              <a:t>Изготвила</a:t>
            </a:r>
            <a:r>
              <a:rPr lang="ru-RU" dirty="0" smtClean="0"/>
              <a:t>:</a:t>
            </a:r>
          </a:p>
          <a:p>
            <a:pPr algn="l"/>
            <a:r>
              <a:rPr lang="ru-RU" dirty="0" smtClean="0"/>
              <a:t>Рая Нейкова</a:t>
            </a:r>
          </a:p>
          <a:p>
            <a:pPr algn="l"/>
            <a:r>
              <a:rPr lang="ru-RU" dirty="0" smtClean="0"/>
              <a:t>VI клас </a:t>
            </a:r>
            <a:r>
              <a:rPr lang="ru-RU" dirty="0"/>
              <a:t>ОУ„Любен Каравелов</a:t>
            </a:r>
            <a:r>
              <a:rPr lang="ru-RU" dirty="0" smtClean="0"/>
              <a:t>“</a:t>
            </a:r>
          </a:p>
          <a:p>
            <a:pPr algn="l"/>
            <a:r>
              <a:rPr lang="ru-RU" dirty="0" smtClean="0"/>
              <a:t>село Дебнево</a:t>
            </a:r>
            <a:endParaRPr lang="bg-BG" dirty="0"/>
          </a:p>
        </p:txBody>
      </p:sp>
      <p:sp>
        <p:nvSpPr>
          <p:cNvPr id="8" name="TextBox 7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5" y="980728"/>
            <a:ext cx="3600400" cy="4525963"/>
          </a:xfrm>
        </p:spPr>
        <p:txBody>
          <a:bodyPr rtlCol="0">
            <a:normAutofit fontScale="8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bg-BG" b="1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Горите на България имат ключова роля</a:t>
            </a:r>
            <a:r>
              <a:rPr lang="bg-BG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 за предотвратяване на ерозията и опаз</a:t>
            </a:r>
            <a:r>
              <a:rPr lang="en-US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-</a:t>
            </a:r>
            <a:r>
              <a:rPr lang="bg-BG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ването на източни</a:t>
            </a:r>
            <a:r>
              <a:rPr lang="en-US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-</a:t>
            </a:r>
            <a:r>
              <a:rPr lang="bg-BG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ците на 3,4-те мили</a:t>
            </a:r>
            <a:r>
              <a:rPr lang="en-US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-</a:t>
            </a:r>
            <a:r>
              <a:rPr lang="bg-BG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арда куб.м. вода, из</a:t>
            </a:r>
            <a:r>
              <a:rPr lang="en-US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-</a:t>
            </a:r>
            <a:r>
              <a:rPr lang="bg-BG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ползвани за водо</a:t>
            </a:r>
            <a:r>
              <a:rPr lang="en-US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-</a:t>
            </a:r>
            <a:r>
              <a:rPr lang="bg-BG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снабдяване, в зе</a:t>
            </a:r>
            <a:r>
              <a:rPr lang="en-US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-</a:t>
            </a:r>
            <a:r>
              <a:rPr lang="bg-BG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меделието и рибар</a:t>
            </a:r>
            <a:r>
              <a:rPr lang="en-US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-</a:t>
            </a:r>
            <a:r>
              <a:rPr lang="bg-BG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ството, за производ</a:t>
            </a:r>
            <a:r>
              <a:rPr lang="en-US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-</a:t>
            </a:r>
            <a:r>
              <a:rPr lang="bg-BG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ствени и енергийни цели. </a:t>
            </a:r>
            <a:endParaRPr lang="bg-BG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6147" name="Picture 3" descr="10225_135353374043_541364043_2446333_4406939_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3009900"/>
            <a:ext cx="5000625" cy="3848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45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500063"/>
            <a:ext cx="3900488" cy="4525962"/>
          </a:xfrm>
        </p:spPr>
        <p:txBody>
          <a:bodyPr rtlCol="0">
            <a:normAutofit fontScale="85000" lnSpcReduction="10000"/>
            <a:scene3d>
              <a:camera prst="isometricOffAxis1Right"/>
              <a:lightRig rig="threePt" dir="t"/>
            </a:scene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bg-BG" dirty="0" smtClean="0"/>
              <a:t>Горите са убежище за популациите на </a:t>
            </a:r>
            <a:r>
              <a:rPr lang="bg-BG" b="1" dirty="0" smtClean="0"/>
              <a:t>43 световно застрашени видa животни и растения</a:t>
            </a:r>
            <a:r>
              <a:rPr lang="bg-BG" dirty="0" smtClean="0"/>
              <a:t>. Българските гори са място за отдих и туризъм и предоставят икономически и социални ползи за хората.</a:t>
            </a:r>
          </a:p>
        </p:txBody>
      </p:sp>
      <p:pic>
        <p:nvPicPr>
          <p:cNvPr id="7171" name="Picture 3" descr="28119_110098812367371_100001017592482_63810_5889382_n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2857500"/>
            <a:ext cx="5072063" cy="3657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2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836712"/>
            <a:ext cx="3600400" cy="4392488"/>
          </a:xfrm>
        </p:spPr>
        <p:txBody>
          <a:bodyPr lIns="0" tIns="0" rIns="0" bIns="0"/>
          <a:lstStyle/>
          <a:p>
            <a:pPr marL="431800" indent="-323850" algn="ctr" defTabSz="449263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sz="2400" dirty="0" smtClean="0"/>
              <a:t>В </a:t>
            </a:r>
            <a:r>
              <a:rPr lang="en-US" sz="2400" dirty="0" err="1" smtClean="0"/>
              <a:t>края</a:t>
            </a:r>
            <a:r>
              <a:rPr lang="en-US" sz="2400" dirty="0" smtClean="0"/>
              <a:t> на 2007 г. </a:t>
            </a:r>
            <a:r>
              <a:rPr lang="en-US" sz="2400" dirty="0" err="1" smtClean="0"/>
              <a:t>българските</a:t>
            </a:r>
            <a:r>
              <a:rPr lang="en-US" sz="2400" dirty="0" smtClean="0"/>
              <a:t> </a:t>
            </a:r>
            <a:r>
              <a:rPr lang="en-US" sz="2400" dirty="0" err="1" smtClean="0"/>
              <a:t>гори</a:t>
            </a:r>
            <a:r>
              <a:rPr lang="en-US" sz="2400" dirty="0" smtClean="0"/>
              <a:t> </a:t>
            </a:r>
            <a:r>
              <a:rPr lang="en-US" sz="2400" dirty="0" err="1" smtClean="0"/>
              <a:t>покриват</a:t>
            </a:r>
            <a:r>
              <a:rPr lang="en-US" sz="2400" dirty="0" smtClean="0"/>
              <a:t> </a:t>
            </a:r>
            <a:r>
              <a:rPr lang="en-US" sz="2400" b="1" dirty="0" smtClean="0"/>
              <a:t>37%</a:t>
            </a:r>
            <a:r>
              <a:rPr lang="en-US" sz="2400" dirty="0" smtClean="0"/>
              <a:t> </a:t>
            </a:r>
            <a:r>
              <a:rPr lang="en-US" sz="2400" dirty="0" err="1" smtClean="0"/>
              <a:t>от</a:t>
            </a:r>
            <a:r>
              <a:rPr lang="en-US" sz="2400" dirty="0" smtClean="0"/>
              <a:t> </a:t>
            </a:r>
            <a:r>
              <a:rPr lang="en-US" sz="2400" dirty="0" err="1" smtClean="0"/>
              <a:t>страната</a:t>
            </a:r>
            <a:r>
              <a:rPr lang="en-US" sz="2400" dirty="0" smtClean="0"/>
              <a:t>. </a:t>
            </a:r>
          </a:p>
          <a:p>
            <a:pPr marL="431800" indent="-323850" algn="ctr" defTabSz="449263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sz="2400" dirty="0" smtClean="0"/>
              <a:t>(</a:t>
            </a:r>
            <a:r>
              <a:rPr lang="en-US" sz="2400" dirty="0" err="1" smtClean="0"/>
              <a:t>За</a:t>
            </a:r>
            <a:r>
              <a:rPr lang="en-US" sz="2400" dirty="0" smtClean="0"/>
              <a:t> </a:t>
            </a:r>
            <a:r>
              <a:rPr lang="en-US" sz="2400" dirty="0" err="1" smtClean="0"/>
              <a:t>сравнение</a:t>
            </a:r>
            <a:r>
              <a:rPr lang="en-US" sz="2400" dirty="0" smtClean="0"/>
              <a:t>: САЩ 31%, </a:t>
            </a:r>
            <a:r>
              <a:rPr lang="en-US" sz="2400" dirty="0" err="1" smtClean="0"/>
              <a:t>Русия</a:t>
            </a:r>
            <a:r>
              <a:rPr lang="en-US" sz="2400" dirty="0" smtClean="0"/>
              <a:t> 47%, </a:t>
            </a:r>
            <a:r>
              <a:rPr lang="en-US" sz="2400" dirty="0" err="1" smtClean="0"/>
              <a:t>Гърция</a:t>
            </a:r>
            <a:r>
              <a:rPr lang="en-US" sz="2400" dirty="0" smtClean="0"/>
              <a:t> 28%, </a:t>
            </a:r>
            <a:r>
              <a:rPr lang="en-US" sz="2400" dirty="0" err="1" smtClean="0"/>
              <a:t>Швеция</a:t>
            </a:r>
            <a:r>
              <a:rPr lang="en-US" sz="2400" dirty="0" smtClean="0"/>
              <a:t> 61%, </a:t>
            </a:r>
            <a:r>
              <a:rPr lang="en-US" sz="2400" dirty="0" err="1" smtClean="0"/>
              <a:t>Швейцария</a:t>
            </a:r>
            <a:r>
              <a:rPr lang="en-US" sz="2400" dirty="0" smtClean="0"/>
              <a:t> 30%, </a:t>
            </a:r>
            <a:r>
              <a:rPr lang="en-US" sz="2400" dirty="0" err="1" smtClean="0"/>
              <a:t>Турция</a:t>
            </a:r>
            <a:r>
              <a:rPr lang="en-US" sz="2400" dirty="0" smtClean="0"/>
              <a:t> 13%, </a:t>
            </a:r>
            <a:r>
              <a:rPr lang="en-US" sz="2400" dirty="0" err="1" smtClean="0"/>
              <a:t>Румъния</a:t>
            </a:r>
            <a:r>
              <a:rPr lang="en-US" sz="2400" dirty="0" smtClean="0"/>
              <a:t> 27%, </a:t>
            </a:r>
            <a:r>
              <a:rPr lang="en-US" sz="2400" dirty="0" err="1" smtClean="0"/>
              <a:t>Франция</a:t>
            </a:r>
            <a:r>
              <a:rPr lang="en-US" sz="2400" dirty="0" smtClean="0"/>
              <a:t> 28%, </a:t>
            </a:r>
            <a:r>
              <a:rPr lang="en-US" sz="2400" dirty="0" err="1" smtClean="0"/>
              <a:t>Холандия</a:t>
            </a:r>
            <a:r>
              <a:rPr lang="en-US" sz="2400" dirty="0" smtClean="0"/>
              <a:t> 8%).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093" y="1628800"/>
            <a:ext cx="4306887" cy="39052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950"/>
                            </p:stCondLst>
                            <p:childTnLst>
                              <p:par>
                                <p:cTn id="1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70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-531440"/>
            <a:ext cx="6630281" cy="60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8059" y="407707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31800" lvl="0" indent="-323850" algn="ctr" defTabSz="449263">
              <a:spcBef>
                <a:spcPct val="20000"/>
              </a:spcBef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sz="2400" dirty="0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В </a:t>
            </a:r>
            <a:r>
              <a:rPr lang="en-US" sz="2400" dirty="0" err="1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момента</a:t>
            </a:r>
            <a:r>
              <a:rPr lang="en-US" sz="2400" dirty="0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 </a:t>
            </a:r>
            <a:r>
              <a:rPr lang="en-US" sz="2400" dirty="0" err="1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само</a:t>
            </a:r>
            <a:r>
              <a:rPr lang="en-US" sz="2400" dirty="0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 </a:t>
            </a:r>
            <a:r>
              <a:rPr lang="en-US" sz="2400" b="1" dirty="0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2%</a:t>
            </a:r>
            <a:r>
              <a:rPr lang="en-US" sz="2400" dirty="0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 </a:t>
            </a:r>
            <a:r>
              <a:rPr lang="en-US" sz="2400" dirty="0" err="1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от</a:t>
            </a:r>
            <a:r>
              <a:rPr lang="en-US" sz="2400" dirty="0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 </a:t>
            </a:r>
            <a:r>
              <a:rPr lang="en-US" sz="2400" dirty="0" err="1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горите</a:t>
            </a:r>
            <a:r>
              <a:rPr lang="en-US" sz="2400" dirty="0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 </a:t>
            </a:r>
            <a:r>
              <a:rPr lang="en-US" sz="2400" dirty="0" err="1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са</a:t>
            </a:r>
            <a:r>
              <a:rPr lang="en-US" sz="2400" dirty="0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 </a:t>
            </a:r>
            <a:r>
              <a:rPr lang="en-US" sz="2400" dirty="0" err="1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включени</a:t>
            </a:r>
            <a:r>
              <a:rPr lang="en-US" sz="2400" dirty="0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 в </a:t>
            </a:r>
            <a:r>
              <a:rPr lang="en-US" sz="2400" dirty="0" err="1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стриктно</a:t>
            </a:r>
            <a:r>
              <a:rPr lang="en-US" sz="2400" dirty="0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 </a:t>
            </a:r>
            <a:r>
              <a:rPr lang="en-US" sz="2400" dirty="0" err="1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защитени</a:t>
            </a:r>
            <a:r>
              <a:rPr lang="en-US" sz="2400" dirty="0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 </a:t>
            </a:r>
            <a:r>
              <a:rPr lang="en-US" sz="2400" dirty="0" err="1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територии</a:t>
            </a:r>
            <a:r>
              <a:rPr lang="en-US" sz="2400" dirty="0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 </a:t>
            </a:r>
            <a:r>
              <a:rPr lang="en-US" sz="2400" dirty="0" err="1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като</a:t>
            </a:r>
            <a:r>
              <a:rPr lang="en-US" sz="2400" dirty="0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 </a:t>
            </a:r>
            <a:r>
              <a:rPr lang="en-US" sz="2400" dirty="0" err="1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резервати</a:t>
            </a:r>
            <a:r>
              <a:rPr lang="en-US" sz="2400" dirty="0">
                <a:solidFill>
                  <a:srgbClr val="E5F5D7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alibri"/>
              </a:rPr>
              <a:t>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  <p:extLst>
      <p:ext uri="{BB962C8B-B14F-4D97-AF65-F5344CB8AC3E}">
        <p14:creationId xmlns="" xmlns:p14="http://schemas.microsoft.com/office/powerpoint/2010/main" val="19459365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3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052736"/>
            <a:ext cx="8229600" cy="4525963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bg-BG" sz="4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  България </a:t>
            </a:r>
            <a:r>
              <a:rPr lang="bg-BG" sz="4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е на трето място в Европа </a:t>
            </a:r>
            <a:endParaRPr lang="en-US" sz="4400" b="1" spc="200" dirty="0" smtClean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bg-BG" sz="4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по </a:t>
            </a:r>
            <a:r>
              <a:rPr lang="bg-BG" sz="4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биологично </a:t>
            </a:r>
            <a:r>
              <a:rPr lang="bg-BG" sz="4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разнообразие </a:t>
            </a:r>
            <a:endParaRPr lang="en-US" sz="4400" b="1" spc="200" dirty="0" smtClean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bg-BG" sz="4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с </a:t>
            </a:r>
            <a:r>
              <a:rPr lang="bg-BG" sz="4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много редки и </a:t>
            </a:r>
            <a:endParaRPr lang="en-US" sz="4400" b="1" spc="200" dirty="0" smtClean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bg-BG" sz="4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ендемични видове</a:t>
            </a:r>
            <a:r>
              <a:rPr lang="en-US" sz="4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.</a:t>
            </a:r>
            <a:r>
              <a:rPr lang="bg-BG" sz="4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endParaRPr lang="bg-BG" sz="44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bg-BG" sz="44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 descr="sarna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125538"/>
            <a:ext cx="1447800" cy="1654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7" descr="gluhar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60350"/>
            <a:ext cx="2198687" cy="1727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9" descr="256x208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997200"/>
            <a:ext cx="2303462" cy="1868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Picture 11" descr="picchior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149725"/>
            <a:ext cx="1958975" cy="1914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3" name="Picture 17" descr="pic_noir1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500438"/>
            <a:ext cx="1727200" cy="12922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5" name="Picture 19" descr="kulva4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="" xmlns:a14="http://schemas.microsoft.com/office/drawing/2010/main">
                  <a14:imgLayer r:embed="rId1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797425"/>
            <a:ext cx="2016125" cy="18256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7" name="Picture 21" descr="buhal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981075"/>
            <a:ext cx="1905000" cy="1809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9" name="Picture 23" descr="893eb10fe1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="" xmlns:a14="http://schemas.microsoft.com/office/drawing/2010/main">
                  <a14:imgLayer r:embed="rId1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997200"/>
            <a:ext cx="1800225" cy="13541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1" name="Picture 25" descr="270px-Fi_Kreuzschnabel_m">
            <a:hlinkClick r:id="rId20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349500"/>
            <a:ext cx="1584325" cy="1514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5" name="Picture 29" descr="p04">
            <a:hlinkClick r:id="rId22"/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941888"/>
            <a:ext cx="1655763" cy="145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7" name="Picture 31" descr="07456ca044">
            <a:hlinkClick r:id="rId24"/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5157788"/>
            <a:ext cx="1655762" cy="1244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88" name="Text Box 32"/>
          <p:cNvSpPr txBox="1">
            <a:spLocks noChangeArrowheads="1"/>
          </p:cNvSpPr>
          <p:nvPr/>
        </p:nvSpPr>
        <p:spPr bwMode="auto">
          <a:xfrm>
            <a:off x="0" y="0"/>
            <a:ext cx="255587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bg-BG" sz="3200" b="1">
                <a:latin typeface="Calibri" pitchFamily="34" charset="0"/>
              </a:rPr>
              <a:t>В горите има голямо видово многообра-зие на организми.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5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6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2" dur="2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6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800" decel="1000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7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7500"/>
                            </p:stCondLst>
                            <p:childTnLst>
                              <p:par>
                                <p:cTn id="7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8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836613"/>
            <a:ext cx="8507412" cy="5649912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bg-BG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територията на </a:t>
            </a:r>
            <a:r>
              <a:rPr lang="bg-BG" sz="5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България </a:t>
            </a:r>
            <a:r>
              <a:rPr lang="bg-BG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са </a:t>
            </a:r>
            <a:r>
              <a:rPr lang="bg-BG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обособени</a:t>
            </a:r>
            <a:endParaRPr lang="en-US" sz="54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bg-BG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bg-BG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3 национални и </a:t>
            </a:r>
            <a:endParaRPr lang="en-US" sz="54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bg-BG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10 </a:t>
            </a:r>
            <a:r>
              <a:rPr lang="bg-BG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природни парка </a:t>
            </a:r>
            <a:r>
              <a:rPr lang="bg-BG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и</a:t>
            </a:r>
          </a:p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bg-BG" sz="5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bg-BG" sz="5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55 резервата.</a:t>
            </a:r>
            <a:r>
              <a:rPr lang="bg-BG" sz="5400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-428074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2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9&quot;/&gt;&lt;/object&gt;&lt;object type=&quot;3&quot; unique_id=&quot;10005&quot;&gt;&lt;property id=&quot;20148&quot; value=&quot;5&quot;/&gt;&lt;property id=&quot;20300&quot; value=&quot;Slide 2&quot;/&gt;&lt;property id=&quot;20307&quot; value=&quot;261&quot;/&gt;&lt;/object&gt;&lt;object type=&quot;3&quot; unique_id=&quot;10006&quot;&gt;&lt;property id=&quot;20148&quot; value=&quot;5&quot;/&gt;&lt;property id=&quot;20300&quot; value=&quot;Slide 3&quot;/&gt;&lt;property id=&quot;20307&quot; value=&quot;263&quot;/&gt;&lt;/object&gt;&lt;object type=&quot;3&quot; unique_id=&quot;10007&quot;&gt;&lt;property id=&quot;20148&quot; value=&quot;5&quot;/&gt;&lt;property id=&quot;20300&quot; value=&quot;Slide 5&quot;/&gt;&lt;property id=&quot;20307&quot; value=&quot;278&quot;/&gt;&lt;/object&gt;&lt;object type=&quot;3&quot; unique_id=&quot;10008&quot;&gt;&lt;property id=&quot;20148&quot; value=&quot;5&quot;/&gt;&lt;property id=&quot;20300&quot; value=&quot;Slide 6&quot;/&gt;&lt;property id=&quot;20307&quot; value=&quot;265&quot;/&gt;&lt;/object&gt;&lt;object type=&quot;3&quot; unique_id=&quot;10009&quot;&gt;&lt;property id=&quot;20148&quot; value=&quot;5&quot;/&gt;&lt;property id=&quot;20300&quot; value=&quot;Slide 8&quot;/&gt;&lt;property id=&quot;20307&quot; value=&quot;267&quot;/&gt;&lt;/object&gt;&lt;object type=&quot;3&quot; unique_id=&quot;10010&quot;&gt;&lt;property id=&quot;20148&quot; value=&quot;5&quot;/&gt;&lt;property id=&quot;20300&quot; value=&quot;Slide 9&quot;/&gt;&lt;property id=&quot;20307&quot; value=&quot;269&quot;/&gt;&lt;/object&gt;&lt;object type=&quot;3&quot; unique_id=&quot;10011&quot;&gt;&lt;property id=&quot;20148&quot; value=&quot;5&quot;/&gt;&lt;property id=&quot;20300&quot; value=&quot;Slide 10&quot;/&gt;&lt;property id=&quot;20307&quot; value=&quot;271&quot;/&gt;&lt;/object&gt;&lt;object type=&quot;3&quot; unique_id=&quot;10012&quot;&gt;&lt;property id=&quot;20148&quot; value=&quot;5&quot;/&gt;&lt;property id=&quot;20300&quot; value=&quot;Slide 11&quot;/&gt;&lt;property id=&quot;20307&quot; value=&quot;272&quot;/&gt;&lt;/object&gt;&lt;object type=&quot;3&quot; unique_id=&quot;10013&quot;&gt;&lt;property id=&quot;20148&quot; value=&quot;5&quot;/&gt;&lt;property id=&quot;20300&quot; value=&quot;Slide 12 - &amp;quot;Национален парк&amp;#x0D;&amp;#x0A; “Централен  Балкан “&amp;quot;&quot;/&gt;&lt;property id=&quot;20307&quot; value=&quot;274&quot;/&gt;&lt;/object&gt;&lt;object type=&quot;3&quot; unique_id=&quot;10014&quot;&gt;&lt;property id=&quot;20148&quot; value=&quot;5&quot;/&gt;&lt;property id=&quot;20300&quot; value=&quot;Slide 13&quot;/&gt;&lt;property id=&quot;20307&quot; value=&quot;280&quot;/&gt;&lt;/object&gt;&lt;object type=&quot;3&quot; unique_id=&quot;10015&quot;&gt;&lt;property id=&quot;20148&quot; value=&quot;5&quot;/&gt;&lt;property id=&quot;20300&quot; value=&quot;Slide 14&quot;/&gt;&lt;property id=&quot;20307&quot; value=&quot;276&quot;/&gt;&lt;/object&gt;&lt;object type=&quot;3&quot; unique_id=&quot;10016&quot;&gt;&lt;property id=&quot;20148&quot; value=&quot;5&quot;/&gt;&lt;property id=&quot;20300&quot; value=&quot;Slide 15&quot;/&gt;&lt;property id=&quot;20307&quot; value=&quot;277&quot;/&gt;&lt;/object&gt;&lt;object type=&quot;3&quot; unique_id=&quot;10017&quot;&gt;&lt;property id=&quot;20148&quot; value=&quot;5&quot;/&gt;&lt;property id=&quot;20300&quot; value=&quot;Slide 16&quot;/&gt;&lt;property id=&quot;20307&quot; value=&quot;279&quot;/&gt;&lt;/object&gt;&lt;object type=&quot;3&quot; unique_id=&quot;10019&quot;&gt;&lt;property id=&quot;20148&quot; value=&quot;5&quot;/&gt;&lt;property id=&quot;20300&quot; value=&quot;Slide 19&quot;/&gt;&lt;property id=&quot;20307&quot; value=&quot;282&quot;/&gt;&lt;/object&gt;&lt;object type=&quot;3&quot; unique_id=&quot;10020&quot;&gt;&lt;property id=&quot;20148&quot; value=&quot;5&quot;/&gt;&lt;property id=&quot;20300&quot; value=&quot;Slide 20&quot;/&gt;&lt;property id=&quot;20307&quot; value=&quot;283&quot;/&gt;&lt;/object&gt;&lt;object type=&quot;3&quot; unique_id=&quot;10021&quot;&gt;&lt;property id=&quot;20148&quot; value=&quot;5&quot;/&gt;&lt;property id=&quot;20300&quot; value=&quot;Slide 21 - &amp;quot;Повечето снимки са&amp;#x0D;&amp;#x0A;от село Дебнево&amp;quot;&quot;/&gt;&lt;property id=&quot;20307&quot; value=&quot;285&quot;/&gt;&lt;/object&gt;&lt;object type=&quot;3&quot; unique_id=&quot;10102&quot;&gt;&lt;property id=&quot;20148&quot; value=&quot;5&quot;/&gt;&lt;property id=&quot;20300&quot; value=&quot;Slide 4&quot;/&gt;&lt;property id=&quot;20307&quot; value=&quot;286&quot;/&gt;&lt;/object&gt;&lt;object type=&quot;3&quot; unique_id=&quot;10166&quot;&gt;&lt;property id=&quot;20148&quot; value=&quot;5&quot;/&gt;&lt;property id=&quot;20300&quot; value=&quot;Slide 7&quot;/&gt;&lt;property id=&quot;20307&quot; value=&quot;287&quot;/&gt;&lt;/object&gt;&lt;object type=&quot;3&quot; unique_id=&quot;10167&quot;&gt;&lt;property id=&quot;20148&quot; value=&quot;5&quot;/&gt;&lt;property id=&quot;20300&quot; value=&quot;Slide 17&quot;/&gt;&lt;property id=&quot;20307&quot; value=&quot;289&quot;/&gt;&lt;/object&gt;&lt;object type=&quot;3&quot; unique_id=&quot;10168&quot;&gt;&lt;property id=&quot;20148&quot; value=&quot;5&quot;/&gt;&lt;property id=&quot;20300&quot; value=&quot;Slide 18&quot;/&gt;&lt;property id=&quot;20307&quot; value=&quot;28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Custom 2">
      <a:dk1>
        <a:srgbClr val="E5F5D7"/>
      </a:dk1>
      <a:lt1>
        <a:srgbClr val="CBECB0"/>
      </a:lt1>
      <a:dk2>
        <a:srgbClr val="B2E389"/>
      </a:dk2>
      <a:lt2>
        <a:srgbClr val="5EA226"/>
      </a:lt2>
      <a:accent1>
        <a:srgbClr val="3F6C19"/>
      </a:accent1>
      <a:accent2>
        <a:srgbClr val="E5F5D7"/>
      </a:accent2>
      <a:accent3>
        <a:srgbClr val="CBECB0"/>
      </a:accent3>
      <a:accent4>
        <a:srgbClr val="B2E389"/>
      </a:accent4>
      <a:accent5>
        <a:srgbClr val="5EA226"/>
      </a:accent5>
      <a:accent6>
        <a:srgbClr val="3F6C19"/>
      </a:accent6>
      <a:hlink>
        <a:srgbClr val="E5F5D7"/>
      </a:hlink>
      <a:folHlink>
        <a:srgbClr val="CBECB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487</Words>
  <Application>Microsoft Office PowerPoint</Application>
  <PresentationFormat>On-screen Show (4:3)</PresentationFormat>
  <Paragraphs>63</Paragraphs>
  <Slides>20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Национален парк  “Централен  Балкан “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Повечето снимки са от село Дебнево</vt:lpstr>
    </vt:vector>
  </TitlesOfParts>
  <Company>Win-BG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SKAYVER</dc:creator>
  <cp:lastModifiedBy>SKAYVER</cp:lastModifiedBy>
  <cp:revision>64</cp:revision>
  <dcterms:created xsi:type="dcterms:W3CDTF">2011-04-27T14:24:12Z</dcterms:created>
  <dcterms:modified xsi:type="dcterms:W3CDTF">2011-05-01T15:42:52Z</dcterms:modified>
</cp:coreProperties>
</file>