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Override PartName="/ppt/webextensions/taskpanes.xml" ContentType="application/vnd.ms-office.webextensiontaskpanes+xml"/>
  <Override PartName="/ppt/webextensions/webextension1.xml" ContentType="application/vnd.ms-office.webextension+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officeDocument/2006/relationships/officeDocument" Target="ppt/presentation.xml"/><Relationship Id="rId1" Type="http://schemas.microsoft.com/office/2011/relationships/webextensiontaskpanes" Target="ppt/webextensions/taskpanes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>
  <p:sldMasterIdLst>
    <p:sldMasterId id="2147483648" r:id="rId4"/>
  </p:sldMasterIdLst>
  <p:notesMasterIdLst>
    <p:notesMasterId r:id="rId25"/>
  </p:notesMasterIdLst>
  <p:handoutMasterIdLst>
    <p:handoutMasterId r:id="rId26"/>
  </p:handoutMasterIdLst>
  <p:sldIdLst>
    <p:sldId id="277" r:id="rId5"/>
    <p:sldId id="293" r:id="rId6"/>
    <p:sldId id="295" r:id="rId7"/>
    <p:sldId id="296" r:id="rId8"/>
    <p:sldId id="282" r:id="rId9"/>
    <p:sldId id="284" r:id="rId10"/>
    <p:sldId id="285" r:id="rId11"/>
    <p:sldId id="286" r:id="rId12"/>
    <p:sldId id="287" r:id="rId13"/>
    <p:sldId id="297" r:id="rId14"/>
    <p:sldId id="298" r:id="rId15"/>
    <p:sldId id="299" r:id="rId16"/>
    <p:sldId id="300" r:id="rId17"/>
    <p:sldId id="301" r:id="rId18"/>
    <p:sldId id="302" r:id="rId19"/>
    <p:sldId id="303" r:id="rId20"/>
    <p:sldId id="304" r:id="rId21"/>
    <p:sldId id="305" r:id="rId22"/>
    <p:sldId id="306" r:id="rId23"/>
    <p:sldId id="307" r:id="rId24"/>
  </p:sldIdLst>
  <p:sldSz cx="10058400" cy="7772400"/>
  <p:notesSz cx="6858000" cy="9144000"/>
  <p:defaultTextStyle>
    <a:defPPr>
      <a:defRPr lang="en-US"/>
    </a:defPPr>
    <a:lvl1pPr marL="0" algn="l" defTabSz="1018824" rtl="0" eaLnBrk="1" latinLnBrk="0" hangingPunct="1">
      <a:defRPr sz="2006" kern="1200">
        <a:solidFill>
          <a:schemeClr val="tx1"/>
        </a:solidFill>
        <a:latin typeface="+mn-lt"/>
        <a:ea typeface="+mn-ea"/>
        <a:cs typeface="+mn-cs"/>
      </a:defRPr>
    </a:lvl1pPr>
    <a:lvl2pPr marL="509412" algn="l" defTabSz="1018824" rtl="0" eaLnBrk="1" latinLnBrk="0" hangingPunct="1">
      <a:defRPr sz="2006" kern="1200">
        <a:solidFill>
          <a:schemeClr val="tx1"/>
        </a:solidFill>
        <a:latin typeface="+mn-lt"/>
        <a:ea typeface="+mn-ea"/>
        <a:cs typeface="+mn-cs"/>
      </a:defRPr>
    </a:lvl2pPr>
    <a:lvl3pPr marL="1018824" algn="l" defTabSz="1018824" rtl="0" eaLnBrk="1" latinLnBrk="0" hangingPunct="1">
      <a:defRPr sz="2006" kern="1200">
        <a:solidFill>
          <a:schemeClr val="tx1"/>
        </a:solidFill>
        <a:latin typeface="+mn-lt"/>
        <a:ea typeface="+mn-ea"/>
        <a:cs typeface="+mn-cs"/>
      </a:defRPr>
    </a:lvl3pPr>
    <a:lvl4pPr marL="1528237" algn="l" defTabSz="1018824" rtl="0" eaLnBrk="1" latinLnBrk="0" hangingPunct="1">
      <a:defRPr sz="2006" kern="1200">
        <a:solidFill>
          <a:schemeClr val="tx1"/>
        </a:solidFill>
        <a:latin typeface="+mn-lt"/>
        <a:ea typeface="+mn-ea"/>
        <a:cs typeface="+mn-cs"/>
      </a:defRPr>
    </a:lvl4pPr>
    <a:lvl5pPr marL="2037649" algn="l" defTabSz="1018824" rtl="0" eaLnBrk="1" latinLnBrk="0" hangingPunct="1">
      <a:defRPr sz="2006" kern="1200">
        <a:solidFill>
          <a:schemeClr val="tx1"/>
        </a:solidFill>
        <a:latin typeface="+mn-lt"/>
        <a:ea typeface="+mn-ea"/>
        <a:cs typeface="+mn-cs"/>
      </a:defRPr>
    </a:lvl5pPr>
    <a:lvl6pPr marL="2547061" algn="l" defTabSz="1018824" rtl="0" eaLnBrk="1" latinLnBrk="0" hangingPunct="1">
      <a:defRPr sz="2006" kern="1200">
        <a:solidFill>
          <a:schemeClr val="tx1"/>
        </a:solidFill>
        <a:latin typeface="+mn-lt"/>
        <a:ea typeface="+mn-ea"/>
        <a:cs typeface="+mn-cs"/>
      </a:defRPr>
    </a:lvl6pPr>
    <a:lvl7pPr marL="3056473" algn="l" defTabSz="1018824" rtl="0" eaLnBrk="1" latinLnBrk="0" hangingPunct="1">
      <a:defRPr sz="2006" kern="1200">
        <a:solidFill>
          <a:schemeClr val="tx1"/>
        </a:solidFill>
        <a:latin typeface="+mn-lt"/>
        <a:ea typeface="+mn-ea"/>
        <a:cs typeface="+mn-cs"/>
      </a:defRPr>
    </a:lvl7pPr>
    <a:lvl8pPr marL="3565886" algn="l" defTabSz="1018824" rtl="0" eaLnBrk="1" latinLnBrk="0" hangingPunct="1">
      <a:defRPr sz="2006" kern="1200">
        <a:solidFill>
          <a:schemeClr val="tx1"/>
        </a:solidFill>
        <a:latin typeface="+mn-lt"/>
        <a:ea typeface="+mn-ea"/>
        <a:cs typeface="+mn-cs"/>
      </a:defRPr>
    </a:lvl8pPr>
    <a:lvl9pPr marL="4075298" algn="l" defTabSz="1018824" rtl="0" eaLnBrk="1" latinLnBrk="0" hangingPunct="1">
      <a:defRPr sz="2006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448" userDrawn="1">
          <p15:clr>
            <a:srgbClr val="A4A3A4"/>
          </p15:clr>
        </p15:guide>
        <p15:guide id="2" pos="316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456" autoAdjust="0"/>
    <p:restoredTop sz="94343" autoAdjust="0"/>
  </p:normalViewPr>
  <p:slideViewPr>
    <p:cSldViewPr snapToGrid="0">
      <p:cViewPr varScale="1">
        <p:scale>
          <a:sx n="58" d="100"/>
          <a:sy n="58" d="100"/>
        </p:scale>
        <p:origin x="1380" y="66"/>
      </p:cViewPr>
      <p:guideLst>
        <p:guide orient="horz" pos="2448"/>
        <p:guide pos="316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5" d="100"/>
          <a:sy n="65" d="100"/>
        </p:scale>
        <p:origin x="3082" y="3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BCC32456-4FF3-435F-B03B-B8D0CE646C57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9AAF674-F26D-473E-9D53-48E35C0805DA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8871CB-7D37-4FAB-B9ED-4377A4D8FB20}" type="datetimeFigureOut">
              <a:rPr lang="en-US" smtClean="0"/>
              <a:t>1/4/2024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845A715-4835-402B-BB1A-CF0CABC0453D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86AE5A0-5322-48C1-AAD9-D4F92B3C7E48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8DA370-3937-44ED-9988-7642B6F3E4B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786973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43EEF79-99CC-4F81-B4D6-D8238D76DBFC}" type="datetimeFigureOut">
              <a:rPr lang="en-US" smtClean="0"/>
              <a:t>1/4/2024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431925" y="1143000"/>
            <a:ext cx="399415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0C5344-2AF1-4DB7-89C3-3B38D8B6B99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0945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018824" rtl="0" eaLnBrk="1" latinLnBrk="0" hangingPunct="1">
      <a:defRPr sz="1337" kern="1200">
        <a:solidFill>
          <a:schemeClr val="tx1"/>
        </a:solidFill>
        <a:latin typeface="+mn-lt"/>
        <a:ea typeface="+mn-ea"/>
        <a:cs typeface="+mn-cs"/>
      </a:defRPr>
    </a:lvl1pPr>
    <a:lvl2pPr marL="509412" algn="l" defTabSz="1018824" rtl="0" eaLnBrk="1" latinLnBrk="0" hangingPunct="1">
      <a:defRPr sz="1337" kern="1200">
        <a:solidFill>
          <a:schemeClr val="tx1"/>
        </a:solidFill>
        <a:latin typeface="+mn-lt"/>
        <a:ea typeface="+mn-ea"/>
        <a:cs typeface="+mn-cs"/>
      </a:defRPr>
    </a:lvl2pPr>
    <a:lvl3pPr marL="1018824" algn="l" defTabSz="1018824" rtl="0" eaLnBrk="1" latinLnBrk="0" hangingPunct="1">
      <a:defRPr sz="1337" kern="1200">
        <a:solidFill>
          <a:schemeClr val="tx1"/>
        </a:solidFill>
        <a:latin typeface="+mn-lt"/>
        <a:ea typeface="+mn-ea"/>
        <a:cs typeface="+mn-cs"/>
      </a:defRPr>
    </a:lvl3pPr>
    <a:lvl4pPr marL="1528237" algn="l" defTabSz="1018824" rtl="0" eaLnBrk="1" latinLnBrk="0" hangingPunct="1">
      <a:defRPr sz="1337" kern="1200">
        <a:solidFill>
          <a:schemeClr val="tx1"/>
        </a:solidFill>
        <a:latin typeface="+mn-lt"/>
        <a:ea typeface="+mn-ea"/>
        <a:cs typeface="+mn-cs"/>
      </a:defRPr>
    </a:lvl4pPr>
    <a:lvl5pPr marL="2037649" algn="l" defTabSz="1018824" rtl="0" eaLnBrk="1" latinLnBrk="0" hangingPunct="1">
      <a:defRPr sz="1337" kern="1200">
        <a:solidFill>
          <a:schemeClr val="tx1"/>
        </a:solidFill>
        <a:latin typeface="+mn-lt"/>
        <a:ea typeface="+mn-ea"/>
        <a:cs typeface="+mn-cs"/>
      </a:defRPr>
    </a:lvl5pPr>
    <a:lvl6pPr marL="2547061" algn="l" defTabSz="1018824" rtl="0" eaLnBrk="1" latinLnBrk="0" hangingPunct="1">
      <a:defRPr sz="1337" kern="1200">
        <a:solidFill>
          <a:schemeClr val="tx1"/>
        </a:solidFill>
        <a:latin typeface="+mn-lt"/>
        <a:ea typeface="+mn-ea"/>
        <a:cs typeface="+mn-cs"/>
      </a:defRPr>
    </a:lvl6pPr>
    <a:lvl7pPr marL="3056473" algn="l" defTabSz="1018824" rtl="0" eaLnBrk="1" latinLnBrk="0" hangingPunct="1">
      <a:defRPr sz="1337" kern="1200">
        <a:solidFill>
          <a:schemeClr val="tx1"/>
        </a:solidFill>
        <a:latin typeface="+mn-lt"/>
        <a:ea typeface="+mn-ea"/>
        <a:cs typeface="+mn-cs"/>
      </a:defRPr>
    </a:lvl7pPr>
    <a:lvl8pPr marL="3565886" algn="l" defTabSz="1018824" rtl="0" eaLnBrk="1" latinLnBrk="0" hangingPunct="1">
      <a:defRPr sz="1337" kern="1200">
        <a:solidFill>
          <a:schemeClr val="tx1"/>
        </a:solidFill>
        <a:latin typeface="+mn-lt"/>
        <a:ea typeface="+mn-ea"/>
        <a:cs typeface="+mn-cs"/>
      </a:defRPr>
    </a:lvl8pPr>
    <a:lvl9pPr marL="4075298" algn="l" defTabSz="1018824" rtl="0" eaLnBrk="1" latinLnBrk="0" hangingPunct="1">
      <a:defRPr sz="1337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0C5344-2AF1-4DB7-89C3-3B38D8B6B998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41278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626579-DAE6-4D4E-BC03-A789A3B4077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02724" y="2088831"/>
            <a:ext cx="6451220" cy="3769354"/>
          </a:xfrm>
        </p:spPr>
        <p:txBody>
          <a:bodyPr anchor="t">
            <a:noAutofit/>
          </a:bodyPr>
          <a:lstStyle>
            <a:lvl1pPr algn="l">
              <a:lnSpc>
                <a:spcPct val="75000"/>
              </a:lnSpc>
              <a:defRPr sz="8000" cap="all" baseline="0">
                <a:solidFill>
                  <a:schemeClr val="accent6"/>
                </a:solidFill>
              </a:defRPr>
            </a:lvl1pPr>
          </a:lstStyle>
          <a:p>
            <a:r>
              <a:rPr lang="en-US" dirty="0"/>
              <a:t>Click to add title here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F8DEDC4-F7A9-4058-8E0A-9135B010496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02725" y="6328915"/>
            <a:ext cx="2813714" cy="652176"/>
          </a:xfrm>
        </p:spPr>
        <p:txBody>
          <a:bodyPr>
            <a:noAutofit/>
          </a:bodyPr>
          <a:lstStyle>
            <a:lvl1pPr marL="0" indent="0" algn="l">
              <a:buNone/>
              <a:defRPr sz="1400" b="1">
                <a:solidFill>
                  <a:schemeClr val="accent5"/>
                </a:solidFill>
              </a:defRPr>
            </a:lvl1pPr>
            <a:lvl2pPr marL="366115" indent="0" algn="ctr">
              <a:buNone/>
              <a:defRPr sz="1602"/>
            </a:lvl2pPr>
            <a:lvl3pPr marL="732232" indent="0" algn="ctr">
              <a:buNone/>
              <a:defRPr sz="1441"/>
            </a:lvl3pPr>
            <a:lvl4pPr marL="1098347" indent="0" algn="ctr">
              <a:buNone/>
              <a:defRPr sz="1282"/>
            </a:lvl4pPr>
            <a:lvl5pPr marL="1464463" indent="0" algn="ctr">
              <a:buNone/>
              <a:defRPr sz="1282"/>
            </a:lvl5pPr>
            <a:lvl6pPr marL="1830578" indent="0" algn="ctr">
              <a:buNone/>
              <a:defRPr sz="1282"/>
            </a:lvl6pPr>
            <a:lvl7pPr marL="2196695" indent="0" algn="ctr">
              <a:buNone/>
              <a:defRPr sz="1282"/>
            </a:lvl7pPr>
            <a:lvl8pPr marL="2562810" indent="0" algn="ctr">
              <a:buNone/>
              <a:defRPr sz="1282"/>
            </a:lvl8pPr>
            <a:lvl9pPr marL="2928926" indent="0" algn="ctr">
              <a:buNone/>
              <a:defRPr sz="1282"/>
            </a:lvl9pPr>
          </a:lstStyle>
          <a:p>
            <a:r>
              <a:rPr lang="en-US" dirty="0"/>
              <a:t>Click to add subtitle</a:t>
            </a: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55F729C5-1DA8-42F5-A09F-A4F012B600B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1148907" y="6642"/>
            <a:ext cx="4288536" cy="2807208"/>
          </a:xfrm>
        </p:spPr>
        <p:txBody>
          <a:bodyPr>
            <a:normAutofit/>
          </a:bodyPr>
          <a:lstStyle>
            <a:lvl1pPr marL="0" marR="0" indent="0" algn="l" defTabSz="754380" rtl="0" eaLnBrk="1" fontAlgn="auto" latinLnBrk="0" hangingPunct="1">
              <a:lnSpc>
                <a:spcPct val="90000"/>
              </a:lnSpc>
              <a:spcBef>
                <a:spcPts val="825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922"/>
            </a:lvl1pPr>
          </a:lstStyle>
          <a:p>
            <a:pPr marL="0" marR="0" lvl="0" indent="0" algn="l" defTabSz="754380" rtl="0" eaLnBrk="1" fontAlgn="auto" latinLnBrk="0" hangingPunct="1">
              <a:lnSpc>
                <a:spcPct val="90000"/>
              </a:lnSpc>
              <a:spcBef>
                <a:spcPts val="825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Picture</a:t>
            </a:r>
          </a:p>
          <a:p>
            <a:endParaRPr lang="en-US" dirty="0"/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6F9E8167-9297-50DD-ED41-DC17C32227A7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250821" y="6328915"/>
            <a:ext cx="2803123" cy="652176"/>
          </a:xfr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buNone/>
              <a:defRPr sz="1400" b="1">
                <a:solidFill>
                  <a:schemeClr val="accent5"/>
                </a:solidFill>
              </a:defRPr>
            </a:lvl1pPr>
            <a:lvl2pPr marL="377190" indent="0">
              <a:buNone/>
              <a:defRPr sz="1400">
                <a:solidFill>
                  <a:schemeClr val="accent5"/>
                </a:solidFill>
              </a:defRPr>
            </a:lvl2pPr>
            <a:lvl3pPr marL="754380" indent="0">
              <a:buNone/>
              <a:defRPr sz="1400">
                <a:solidFill>
                  <a:schemeClr val="accent5"/>
                </a:solidFill>
              </a:defRPr>
            </a:lvl3pPr>
            <a:lvl4pPr marL="1131570" indent="0">
              <a:buNone/>
              <a:defRPr sz="1400">
                <a:solidFill>
                  <a:schemeClr val="accent5"/>
                </a:solidFill>
              </a:defRPr>
            </a:lvl4pPr>
            <a:lvl5pPr marL="1508760" indent="0">
              <a:buNone/>
              <a:defRPr sz="1400">
                <a:solidFill>
                  <a:schemeClr val="accent5"/>
                </a:solidFill>
              </a:defRPr>
            </a:lvl5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A8CAC529-CCB4-4DA1-A4E5-5919B56CEBF5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5998464" y="0"/>
            <a:ext cx="4059936" cy="7772400"/>
          </a:xfrm>
        </p:spPr>
        <p:txBody>
          <a:bodyPr anchor="t">
            <a:normAutofit/>
          </a:bodyPr>
          <a:lstStyle>
            <a:lvl1pPr marL="0" marR="0" indent="0" algn="ctr" defTabSz="754380" rtl="0" eaLnBrk="1" fontAlgn="auto" latinLnBrk="0" hangingPunct="1">
              <a:lnSpc>
                <a:spcPct val="90000"/>
              </a:lnSpc>
              <a:spcBef>
                <a:spcPts val="825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200"/>
            </a:lvl1pPr>
          </a:lstStyle>
          <a:p>
            <a:pPr marL="0" marR="0" lvl="0" indent="0" algn="ctr" defTabSz="754380" rtl="0" eaLnBrk="1" fontAlgn="auto" latinLnBrk="0" hangingPunct="1">
              <a:lnSpc>
                <a:spcPct val="90000"/>
              </a:lnSpc>
              <a:spcBef>
                <a:spcPts val="825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Picture</a:t>
            </a:r>
          </a:p>
          <a:p>
            <a:endParaRPr lang="en-US" dirty="0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D93F3FA3-9B16-BFB5-29CB-E904FAF90887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690324" y="5952271"/>
            <a:ext cx="8677752" cy="0"/>
          </a:xfrm>
          <a:prstGeom prst="line">
            <a:avLst/>
          </a:prstGeom>
          <a:ln w="254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360571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loring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087FA025-9CE5-4D24-88F3-5B393073121B}"/>
              </a:ext>
            </a:extLst>
          </p:cNvPr>
          <p:cNvSpPr>
            <a:spLocks noGrp="1" noChangeAspect="1"/>
          </p:cNvSpPr>
          <p:nvPr>
            <p:ph type="pic" sz="quarter" idx="13"/>
          </p:nvPr>
        </p:nvSpPr>
        <p:spPr>
          <a:xfrm>
            <a:off x="0" y="0"/>
            <a:ext cx="10058399" cy="7772400"/>
          </a:xfr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4BBEC44-041F-4312-9B0C-3A67D7B6D1F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3226" y="116587"/>
            <a:ext cx="9771946" cy="768604"/>
          </a:xfrm>
        </p:spPr>
        <p:txBody>
          <a:bodyPr anchor="t">
            <a:normAutofit/>
          </a:bodyPr>
          <a:lstStyle>
            <a:lvl1pPr algn="ctr">
              <a:defRPr sz="1980">
                <a:noFill/>
              </a:defRPr>
            </a:lvl1pPr>
          </a:lstStyle>
          <a:p>
            <a:r>
              <a:rPr lang="en-US" dirty="0"/>
              <a:t>Click to add title here</a:t>
            </a:r>
          </a:p>
        </p:txBody>
      </p:sp>
    </p:spTree>
    <p:extLst>
      <p:ext uri="{BB962C8B-B14F-4D97-AF65-F5344CB8AC3E}">
        <p14:creationId xmlns:p14="http://schemas.microsoft.com/office/powerpoint/2010/main" val="29207577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8FC5AF8-D558-466F-A592-16B2A4D391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1515" y="413810"/>
            <a:ext cx="8675370" cy="150230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EB6FAB-E45B-4FEF-8078-5C0BD67291D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91515" y="2069042"/>
            <a:ext cx="8675370" cy="49315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41AEDAE-1AB7-4054-8DD3-4591873A6A0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91515" y="7203865"/>
            <a:ext cx="2263140" cy="41380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9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2EBECA-3212-4A5B-B9AF-C03EDE72AD91}" type="datetimeFigureOut">
              <a:rPr lang="en-US" smtClean="0"/>
              <a:t>1/4/2024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2B9C897-D318-432C-9927-F3D50FB367D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331845" y="7203865"/>
            <a:ext cx="3394710" cy="41380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9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AD17AD6-49F1-4CCF-BF69-04E62D41C95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103745" y="7203865"/>
            <a:ext cx="2263140" cy="41380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9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B7BE8F-0DAB-48BB-B5ED-43D873A94FC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46402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4" r:id="rId2"/>
  </p:sldLayoutIdLst>
  <p:txStyles>
    <p:titleStyle>
      <a:lvl1pPr algn="l" defTabSz="754380" rtl="0" eaLnBrk="1" latinLnBrk="0" hangingPunct="1">
        <a:lnSpc>
          <a:spcPct val="90000"/>
        </a:lnSpc>
        <a:spcBef>
          <a:spcPct val="0"/>
        </a:spcBef>
        <a:buNone/>
        <a:defRPr sz="363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8595" indent="-188595" algn="l" defTabSz="754380" rtl="0" eaLnBrk="1" latinLnBrk="0" hangingPunct="1">
        <a:lnSpc>
          <a:spcPct val="90000"/>
        </a:lnSpc>
        <a:spcBef>
          <a:spcPts val="825"/>
        </a:spcBef>
        <a:buFont typeface="Arial" panose="020B0604020202020204" pitchFamily="34" charset="0"/>
        <a:buChar char="•"/>
        <a:defRPr sz="2310" kern="1200">
          <a:solidFill>
            <a:schemeClr val="tx1"/>
          </a:solidFill>
          <a:latin typeface="+mn-lt"/>
          <a:ea typeface="+mn-ea"/>
          <a:cs typeface="+mn-cs"/>
        </a:defRPr>
      </a:lvl1pPr>
      <a:lvl2pPr marL="565785" indent="-188595" algn="l" defTabSz="754380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980" kern="1200">
          <a:solidFill>
            <a:schemeClr val="tx1"/>
          </a:solidFill>
          <a:latin typeface="+mn-lt"/>
          <a:ea typeface="+mn-ea"/>
          <a:cs typeface="+mn-cs"/>
        </a:defRPr>
      </a:lvl2pPr>
      <a:lvl3pPr marL="942975" indent="-188595" algn="l" defTabSz="754380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650" kern="1200">
          <a:solidFill>
            <a:schemeClr val="tx1"/>
          </a:solidFill>
          <a:latin typeface="+mn-lt"/>
          <a:ea typeface="+mn-ea"/>
          <a:cs typeface="+mn-cs"/>
        </a:defRPr>
      </a:lvl3pPr>
      <a:lvl4pPr marL="1320165" indent="-188595" algn="l" defTabSz="754380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5" kern="1200">
          <a:solidFill>
            <a:schemeClr val="tx1"/>
          </a:solidFill>
          <a:latin typeface="+mn-lt"/>
          <a:ea typeface="+mn-ea"/>
          <a:cs typeface="+mn-cs"/>
        </a:defRPr>
      </a:lvl4pPr>
      <a:lvl5pPr marL="1697355" indent="-188595" algn="l" defTabSz="754380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5" kern="1200">
          <a:solidFill>
            <a:schemeClr val="tx1"/>
          </a:solidFill>
          <a:latin typeface="+mn-lt"/>
          <a:ea typeface="+mn-ea"/>
          <a:cs typeface="+mn-cs"/>
        </a:defRPr>
      </a:lvl5pPr>
      <a:lvl6pPr marL="2074545" indent="-188595" algn="l" defTabSz="754380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5" kern="1200">
          <a:solidFill>
            <a:schemeClr val="tx1"/>
          </a:solidFill>
          <a:latin typeface="+mn-lt"/>
          <a:ea typeface="+mn-ea"/>
          <a:cs typeface="+mn-cs"/>
        </a:defRPr>
      </a:lvl6pPr>
      <a:lvl7pPr marL="2451735" indent="-188595" algn="l" defTabSz="754380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5" kern="1200">
          <a:solidFill>
            <a:schemeClr val="tx1"/>
          </a:solidFill>
          <a:latin typeface="+mn-lt"/>
          <a:ea typeface="+mn-ea"/>
          <a:cs typeface="+mn-cs"/>
        </a:defRPr>
      </a:lvl7pPr>
      <a:lvl8pPr marL="2828925" indent="-188595" algn="l" defTabSz="754380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5" kern="1200">
          <a:solidFill>
            <a:schemeClr val="tx1"/>
          </a:solidFill>
          <a:latin typeface="+mn-lt"/>
          <a:ea typeface="+mn-ea"/>
          <a:cs typeface="+mn-cs"/>
        </a:defRPr>
      </a:lvl8pPr>
      <a:lvl9pPr marL="3206115" indent="-188595" algn="l" defTabSz="754380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54380" rtl="0" eaLnBrk="1" latinLnBrk="0" hangingPunct="1">
        <a:defRPr sz="1485" kern="1200">
          <a:solidFill>
            <a:schemeClr val="tx1"/>
          </a:solidFill>
          <a:latin typeface="+mn-lt"/>
          <a:ea typeface="+mn-ea"/>
          <a:cs typeface="+mn-cs"/>
        </a:defRPr>
      </a:lvl1pPr>
      <a:lvl2pPr marL="377190" algn="l" defTabSz="754380" rtl="0" eaLnBrk="1" latinLnBrk="0" hangingPunct="1">
        <a:defRPr sz="1485" kern="1200">
          <a:solidFill>
            <a:schemeClr val="tx1"/>
          </a:solidFill>
          <a:latin typeface="+mn-lt"/>
          <a:ea typeface="+mn-ea"/>
          <a:cs typeface="+mn-cs"/>
        </a:defRPr>
      </a:lvl2pPr>
      <a:lvl3pPr marL="754380" algn="l" defTabSz="754380" rtl="0" eaLnBrk="1" latinLnBrk="0" hangingPunct="1">
        <a:defRPr sz="1485" kern="1200">
          <a:solidFill>
            <a:schemeClr val="tx1"/>
          </a:solidFill>
          <a:latin typeface="+mn-lt"/>
          <a:ea typeface="+mn-ea"/>
          <a:cs typeface="+mn-cs"/>
        </a:defRPr>
      </a:lvl3pPr>
      <a:lvl4pPr marL="1131570" algn="l" defTabSz="754380" rtl="0" eaLnBrk="1" latinLnBrk="0" hangingPunct="1">
        <a:defRPr sz="1485" kern="1200">
          <a:solidFill>
            <a:schemeClr val="tx1"/>
          </a:solidFill>
          <a:latin typeface="+mn-lt"/>
          <a:ea typeface="+mn-ea"/>
          <a:cs typeface="+mn-cs"/>
        </a:defRPr>
      </a:lvl4pPr>
      <a:lvl5pPr marL="1508760" algn="l" defTabSz="754380" rtl="0" eaLnBrk="1" latinLnBrk="0" hangingPunct="1">
        <a:defRPr sz="1485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algn="l" defTabSz="754380" rtl="0" eaLnBrk="1" latinLnBrk="0" hangingPunct="1">
        <a:defRPr sz="1485" kern="1200">
          <a:solidFill>
            <a:schemeClr val="tx1"/>
          </a:solidFill>
          <a:latin typeface="+mn-lt"/>
          <a:ea typeface="+mn-ea"/>
          <a:cs typeface="+mn-cs"/>
        </a:defRPr>
      </a:lvl6pPr>
      <a:lvl7pPr marL="2263140" algn="l" defTabSz="754380" rtl="0" eaLnBrk="1" latinLnBrk="0" hangingPunct="1">
        <a:defRPr sz="1485" kern="1200">
          <a:solidFill>
            <a:schemeClr val="tx1"/>
          </a:solidFill>
          <a:latin typeface="+mn-lt"/>
          <a:ea typeface="+mn-ea"/>
          <a:cs typeface="+mn-cs"/>
        </a:defRPr>
      </a:lvl7pPr>
      <a:lvl8pPr marL="2640330" algn="l" defTabSz="754380" rtl="0" eaLnBrk="1" latinLnBrk="0" hangingPunct="1">
        <a:defRPr sz="1485" kern="1200">
          <a:solidFill>
            <a:schemeClr val="tx1"/>
          </a:solidFill>
          <a:latin typeface="+mn-lt"/>
          <a:ea typeface="+mn-ea"/>
          <a:cs typeface="+mn-cs"/>
        </a:defRPr>
      </a:lvl8pPr>
      <a:lvl9pPr marL="3017520" algn="l" defTabSz="754380" rtl="0" eaLnBrk="1" latinLnBrk="0" hangingPunct="1">
        <a:defRPr sz="148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svg"/><Relationship Id="rId5" Type="http://schemas.openxmlformats.org/officeDocument/2006/relationships/image" Target="../media/image2.png"/><Relationship Id="rId4" Type="http://schemas.openxmlformats.org/officeDocument/2006/relationships/image" Target="../media/image22.sv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 ?><Relationships xmlns="http://schemas.openxmlformats.org/package/2006/relationships"><Relationship Id="rId2" Target="../media/image16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12.xml.rels><?xml version="1.0" encoding="UTF-8" standalone="yes" ?><Relationships xmlns="http://schemas.openxmlformats.org/package/2006/relationships"><Relationship Id="rId2" Target="../media/image17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 ?><Relationships xmlns="http://schemas.openxmlformats.org/package/2006/relationships"><Relationship Id="rId2" Target="../media/image9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 ?><Relationships xmlns="http://schemas.openxmlformats.org/package/2006/relationships"><Relationship Id="rId2" Target="../media/image18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18.xml.rels><?xml version="1.0" encoding="UTF-8" standalone="yes" ?><Relationships xmlns="http://schemas.openxmlformats.org/package/2006/relationships"><Relationship Id="rId2" Target="../media/image19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 ?><Relationships xmlns="http://schemas.openxmlformats.org/package/2006/relationships"><Relationship Id="rId2" Target="../media/image20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3.xml.rels><?xml version="1.0" encoding="UTF-8" standalone="yes" ?><Relationships xmlns="http://schemas.openxmlformats.org/package/2006/relationships"><Relationship Id="rId3" Target="../media/image6.png" Type="http://schemas.openxmlformats.org/officeDocument/2006/relationships/image"/><Relationship Id="rId2" Target="../media/image5.png" Type="http://schemas.openxmlformats.org/officeDocument/2006/relationships/image"/><Relationship Id="rId1" Target="../slideLayouts/slideLayout2.xml" Type="http://schemas.openxmlformats.org/officeDocument/2006/relationships/slideLayout"/><Relationship Id="rId6" Target="../media/image9.jpeg" Type="http://schemas.openxmlformats.org/officeDocument/2006/relationships/image"/><Relationship Id="rId5" Target="../media/image8.png" Type="http://schemas.openxmlformats.org/officeDocument/2006/relationships/image"/><Relationship Id="rId4" Target="../media/image7.png" Type="http://schemas.openxmlformats.org/officeDocument/2006/relationships/image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>
            <a:extLst>
              <a:ext uri="{FF2B5EF4-FFF2-40B4-BE49-F238E27FC236}">
                <a16:creationId xmlns:a16="http://schemas.microsoft.com/office/drawing/2014/main" id="{51517E70-FFC6-B3DD-633F-443985BD480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bg-BG" dirty="0" smtClean="0"/>
              <a:t>Име: Таня Красимирова Генчева</a:t>
            </a:r>
          </a:p>
          <a:p>
            <a:r>
              <a:rPr lang="bg-BG" dirty="0" smtClean="0"/>
              <a:t>Фак. Номер: </a:t>
            </a:r>
            <a:r>
              <a:rPr lang="en-US" dirty="0" smtClean="0"/>
              <a:t>2206487221</a:t>
            </a:r>
            <a:endParaRPr lang="en-US" dirty="0"/>
          </a:p>
        </p:txBody>
      </p:sp>
      <p:pic>
        <p:nvPicPr>
          <p:cNvPr id="9" name="Picture Placeholder 8" descr="Kids running with their dog">
            <a:extLst>
              <a:ext uri="{FF2B5EF4-FFF2-40B4-BE49-F238E27FC236}">
                <a16:creationId xmlns:a16="http://schemas.microsoft.com/office/drawing/2014/main" id="{1677A70F-6093-AABE-BB44-3646AABC75D0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>
            <a:extLst>
              <a:ext uri="{96DAC541-7B7A-43D3-8B79-37D633B846F1}">
                <asvg:svgBlip xmlns="" xmlns:asvg="http://schemas.microsoft.com/office/drawing/2016/SVG/main" r:embed="rId4"/>
              </a:ext>
            </a:extLst>
          </a:blip>
          <a:srcRect t="47" b="47"/>
          <a:stretch/>
        </p:blipFill>
        <p:spPr>
          <a:xfrm>
            <a:off x="-134686" y="15766"/>
            <a:ext cx="4288536" cy="2807208"/>
          </a:xfrm>
        </p:spPr>
      </p:pic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D0131AFD-5CC2-E923-8559-ADDD97C5F606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bg-BG" dirty="0" smtClean="0"/>
              <a:t>2 поток, </a:t>
            </a:r>
            <a:r>
              <a:rPr lang="en-US" dirty="0" smtClean="0"/>
              <a:t>6</a:t>
            </a:r>
            <a:r>
              <a:rPr lang="bg-BG" dirty="0" smtClean="0"/>
              <a:t> </a:t>
            </a:r>
            <a:r>
              <a:rPr lang="bg-BG" dirty="0" smtClean="0"/>
              <a:t>група</a:t>
            </a:r>
            <a:endParaRPr lang="en-US" dirty="0"/>
          </a:p>
        </p:txBody>
      </p:sp>
      <p:pic>
        <p:nvPicPr>
          <p:cNvPr id="10" name="Picture Placeholder 9" descr="Cartoon Kid with balloon">
            <a:extLst>
              <a:ext uri="{FF2B5EF4-FFF2-40B4-BE49-F238E27FC236}">
                <a16:creationId xmlns:a16="http://schemas.microsoft.com/office/drawing/2014/main" id="{2F7FDEFB-578D-888A-AE75-518B9BBDDFA6}"/>
              </a:ext>
              <a:ext uri="{C183D7F6-B498-43B3-948B-1728B52AA6E4}">
                <adec:decorative xmlns="" xmlns:adec="http://schemas.microsoft.com/office/drawing/2017/decorative" val="0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>
          <a:blip r:embed="rId5">
            <a:extLst>
              <a:ext uri="{96DAC541-7B7A-43D3-8B79-37D633B846F1}">
                <asvg:svgBlip xmlns="" xmlns:asvg="http://schemas.microsoft.com/office/drawing/2016/SVG/main" r:embed="rId6"/>
              </a:ext>
            </a:extLst>
          </a:blip>
          <a:srcRect l="98" r="98"/>
          <a:stretch/>
        </p:blipFill>
        <p:spPr>
          <a:xfrm>
            <a:off x="5977199" y="75791"/>
            <a:ext cx="4059936" cy="7772400"/>
          </a:xfrm>
        </p:spPr>
      </p:pic>
      <p:sp>
        <p:nvSpPr>
          <p:cNvPr id="3" name="TextBox 2"/>
          <p:cNvSpPr txBox="1"/>
          <p:nvPr/>
        </p:nvSpPr>
        <p:spPr>
          <a:xfrm>
            <a:off x="3416439" y="662152"/>
            <a:ext cx="6137464" cy="4010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b="1" dirty="0" smtClean="0"/>
              <a:t>ИЗПИТНА РАБОТА</a:t>
            </a:r>
            <a:endParaRPr lang="en-US" b="1" dirty="0"/>
          </a:p>
        </p:txBody>
      </p:sp>
      <p:sp>
        <p:nvSpPr>
          <p:cNvPr id="7" name="TextBox 6"/>
          <p:cNvSpPr txBox="1"/>
          <p:nvPr/>
        </p:nvSpPr>
        <p:spPr>
          <a:xfrm>
            <a:off x="488731" y="2822974"/>
            <a:ext cx="656521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2000" b="1" u="sng" dirty="0">
                <a:solidFill>
                  <a:srgbClr val="FF0000"/>
                </a:solidFill>
              </a:rPr>
              <a:t>ПО</a:t>
            </a:r>
            <a:r>
              <a:rPr lang="bg-BG" sz="2400" u="sng" dirty="0"/>
              <a:t> </a:t>
            </a:r>
            <a:r>
              <a:rPr lang="bg-BG" sz="2000" b="1" u="sng" dirty="0">
                <a:solidFill>
                  <a:srgbClr val="FF0000"/>
                </a:solidFill>
              </a:rPr>
              <a:t>МЕТОДИКА  НА ОБУЧЕНИЕТО МАТЕМАТИКА В НАЧАЛЕН ЕТАП НА </a:t>
            </a:r>
            <a:r>
              <a:rPr lang="bg-BG" sz="2000" b="1" u="sng" dirty="0" smtClean="0">
                <a:solidFill>
                  <a:srgbClr val="FF0000"/>
                </a:solidFill>
              </a:rPr>
              <a:t>СУ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303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72055" y="362607"/>
            <a:ext cx="8245366" cy="1327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solidFill>
                  <a:srgbClr val="FF0000"/>
                </a:solidFill>
              </a:rPr>
              <a:t/>
            </a:r>
            <a:br>
              <a:rPr lang="ru-RU" b="1" i="1" dirty="0" smtClean="0">
                <a:solidFill>
                  <a:srgbClr val="FF0000"/>
                </a:solidFill>
              </a:rPr>
            </a:br>
            <a:r>
              <a:rPr lang="ru-RU" b="1" i="1" dirty="0" smtClean="0">
                <a:solidFill>
                  <a:srgbClr val="FF0000"/>
                </a:solidFill>
              </a:rPr>
              <a:t>Деление по съдържание </a:t>
            </a:r>
            <a:r>
              <a:rPr lang="ru-RU" b="1" i="1" dirty="0" smtClean="0"/>
              <a:t>– </a:t>
            </a:r>
          </a:p>
          <a:p>
            <a:r>
              <a:rPr lang="ru-RU" b="1" i="1" dirty="0" smtClean="0"/>
              <a:t>Когато знаем съдържанието</a:t>
            </a:r>
            <a:r>
              <a:rPr lang="ru-RU" b="1" i="1" dirty="0"/>
              <a:t>, знаем по колко елемента ще дадем търсим броя на групите.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362607" y="2175641"/>
            <a:ext cx="9443545" cy="34877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/>
              <a:t>Пример : </a:t>
            </a:r>
            <a:r>
              <a:rPr lang="ru-RU" b="1" i="1" dirty="0" smtClean="0"/>
              <a:t>Красимир, </a:t>
            </a:r>
            <a:r>
              <a:rPr lang="ru-RU" b="1" i="1" dirty="0"/>
              <a:t>трябва да подреди  10 коледни </a:t>
            </a:r>
            <a:r>
              <a:rPr lang="ru-RU" b="1" i="1" dirty="0" smtClean="0"/>
              <a:t>звездички  </a:t>
            </a:r>
            <a:r>
              <a:rPr lang="ru-RU" b="1" i="1" dirty="0"/>
              <a:t>в групи по 2. Колко групи с коледни </a:t>
            </a:r>
            <a:r>
              <a:rPr lang="ru-RU" b="1" i="1" dirty="0" smtClean="0"/>
              <a:t>звездички ще </a:t>
            </a:r>
            <a:r>
              <a:rPr lang="ru-RU" b="1" i="1" dirty="0"/>
              <a:t>се получат?</a:t>
            </a:r>
            <a:r>
              <a:rPr lang="ru-RU" i="1" dirty="0"/>
              <a:t/>
            </a:r>
            <a:br>
              <a:rPr lang="ru-RU" i="1" dirty="0"/>
            </a:br>
            <a:r>
              <a:rPr lang="ru-RU" i="1" dirty="0" smtClean="0"/>
              <a:t>Красимир, </a:t>
            </a:r>
            <a:r>
              <a:rPr lang="ru-RU" i="1" dirty="0"/>
              <a:t>трябва да подреди 10 коледни </a:t>
            </a:r>
            <a:r>
              <a:rPr lang="ru-RU" i="1" dirty="0" smtClean="0"/>
              <a:t>звздички </a:t>
            </a:r>
            <a:r>
              <a:rPr lang="ru-RU" i="1" dirty="0"/>
              <a:t>в групи по 2 </a:t>
            </a:r>
            <a:r>
              <a:rPr lang="ru-RU" i="1" dirty="0" smtClean="0"/>
              <a:t>. Тук, за </a:t>
            </a:r>
            <a:r>
              <a:rPr lang="ru-RU" i="1" dirty="0"/>
              <a:t>да се случи делението пак трябва да се изчерпат всички елементи и трябва да даваме </a:t>
            </a:r>
            <a:r>
              <a:rPr lang="ru-RU" i="1" dirty="0" smtClean="0"/>
              <a:t>по - равен брой, </a:t>
            </a:r>
            <a:r>
              <a:rPr lang="ru-RU" i="1" dirty="0"/>
              <a:t>колкото ни е дадено на всяка </a:t>
            </a:r>
            <a:r>
              <a:rPr lang="ru-RU" i="1" dirty="0" smtClean="0"/>
              <a:t>група. Краси </a:t>
            </a:r>
            <a:r>
              <a:rPr lang="ru-RU" i="1" dirty="0"/>
              <a:t>разсъждава по следният начин: </a:t>
            </a:r>
            <a:endParaRPr lang="ru-RU" i="1" dirty="0" smtClean="0"/>
          </a:p>
          <a:p>
            <a:r>
              <a:rPr lang="ru-RU" i="1" dirty="0" smtClean="0"/>
              <a:t>Красимир </a:t>
            </a:r>
            <a:r>
              <a:rPr lang="ru-RU" i="1" dirty="0"/>
              <a:t>има 10 коледни </a:t>
            </a:r>
            <a:r>
              <a:rPr lang="ru-RU" i="1" dirty="0" smtClean="0"/>
              <a:t>звездички. </a:t>
            </a:r>
            <a:r>
              <a:rPr lang="ru-RU" i="1" dirty="0"/>
              <a:t>Т</a:t>
            </a:r>
            <a:r>
              <a:rPr lang="ru-RU" i="1" dirty="0" smtClean="0"/>
              <a:t>рябва </a:t>
            </a:r>
            <a:r>
              <a:rPr lang="ru-RU" i="1" dirty="0"/>
              <a:t>да ги раздели в групи по 2</a:t>
            </a:r>
            <a:r>
              <a:rPr lang="ru-RU" i="1" dirty="0" smtClean="0"/>
              <a:t>. Взема </a:t>
            </a:r>
            <a:r>
              <a:rPr lang="ru-RU" i="1" dirty="0"/>
              <a:t>2 </a:t>
            </a:r>
            <a:r>
              <a:rPr lang="ru-RU" i="1" dirty="0" smtClean="0"/>
              <a:t>звездички, </a:t>
            </a:r>
            <a:r>
              <a:rPr lang="ru-RU" i="1" dirty="0"/>
              <a:t>слага ги в една група</a:t>
            </a:r>
            <a:r>
              <a:rPr lang="ru-RU" i="1" dirty="0" smtClean="0"/>
              <a:t>, взема </a:t>
            </a:r>
            <a:r>
              <a:rPr lang="ru-RU" i="1" dirty="0"/>
              <a:t>2 </a:t>
            </a:r>
            <a:r>
              <a:rPr lang="ru-RU" i="1" dirty="0" smtClean="0"/>
              <a:t>звездички,</a:t>
            </a:r>
            <a:r>
              <a:rPr lang="ru-RU" i="1" dirty="0"/>
              <a:t> </a:t>
            </a:r>
            <a:r>
              <a:rPr lang="ru-RU" i="1" dirty="0" smtClean="0"/>
              <a:t>слага</a:t>
            </a:r>
            <a:r>
              <a:rPr lang="ru-RU" i="1" dirty="0"/>
              <a:t>  ги в друга група и така  докато свършат </a:t>
            </a:r>
            <a:r>
              <a:rPr lang="ru-RU" i="1" dirty="0" smtClean="0"/>
              <a:t>звездичките.</a:t>
            </a:r>
            <a:r>
              <a:rPr lang="ru-RU" i="1" dirty="0"/>
              <a:t> Б</a:t>
            </a:r>
            <a:r>
              <a:rPr lang="ru-RU" i="1" dirty="0" smtClean="0"/>
              <a:t>рой групите. </a:t>
            </a:r>
            <a:r>
              <a:rPr lang="ru-RU" i="1" dirty="0"/>
              <a:t>Т</a:t>
            </a:r>
            <a:r>
              <a:rPr lang="ru-RU" i="1" dirty="0" smtClean="0"/>
              <a:t>е </a:t>
            </a:r>
            <a:r>
              <a:rPr lang="ru-RU" i="1" dirty="0"/>
              <a:t>са 5 </a:t>
            </a:r>
            <a:r>
              <a:rPr lang="ru-RU" i="1" dirty="0" smtClean="0"/>
              <a:t>групи, </a:t>
            </a:r>
            <a:r>
              <a:rPr lang="ru-RU" i="1" dirty="0"/>
              <a:t>по 2 коледни </a:t>
            </a:r>
            <a:r>
              <a:rPr lang="ru-RU" i="1" dirty="0" smtClean="0"/>
              <a:t>звездички.Записваме </a:t>
            </a:r>
            <a:r>
              <a:rPr lang="ru-RU" i="1" dirty="0"/>
              <a:t>задачата по следният начин:</a:t>
            </a:r>
            <a:br>
              <a:rPr lang="ru-RU" i="1" dirty="0"/>
            </a:b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1072055" y="5462887"/>
            <a:ext cx="3831020" cy="4010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b="1" dirty="0" smtClean="0">
                <a:solidFill>
                  <a:schemeClr val="accent3"/>
                </a:solidFill>
              </a:rPr>
              <a:t>10:2 =5</a:t>
            </a:r>
            <a:endParaRPr lang="en-US" b="1" dirty="0">
              <a:solidFill>
                <a:schemeClr val="accent3"/>
              </a:solidFill>
            </a:endParaRPr>
          </a:p>
        </p:txBody>
      </p:sp>
      <p:grpSp>
        <p:nvGrpSpPr>
          <p:cNvPr id="25" name="Group 24"/>
          <p:cNvGrpSpPr/>
          <p:nvPr/>
        </p:nvGrpSpPr>
        <p:grpSpPr>
          <a:xfrm>
            <a:off x="819807" y="6061841"/>
            <a:ext cx="3682890" cy="628323"/>
            <a:chOff x="362607" y="6061841"/>
            <a:chExt cx="3682890" cy="628323"/>
          </a:xfrm>
        </p:grpSpPr>
        <p:grpSp>
          <p:nvGrpSpPr>
            <p:cNvPr id="10" name="Group 9"/>
            <p:cNvGrpSpPr/>
            <p:nvPr/>
          </p:nvGrpSpPr>
          <p:grpSpPr>
            <a:xfrm>
              <a:off x="362607" y="6075308"/>
              <a:ext cx="599418" cy="614856"/>
              <a:chOff x="945931" y="6164317"/>
              <a:chExt cx="599418" cy="614856"/>
            </a:xfrm>
          </p:grpSpPr>
          <p:sp>
            <p:nvSpPr>
              <p:cNvPr id="11" name="5-Point Star 10"/>
              <p:cNvSpPr/>
              <p:nvPr/>
            </p:nvSpPr>
            <p:spPr>
              <a:xfrm>
                <a:off x="945931" y="6164317"/>
                <a:ext cx="425669" cy="409904"/>
              </a:xfrm>
              <a:prstGeom prst="star5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" name="5-Point Star 11"/>
              <p:cNvSpPr/>
              <p:nvPr/>
            </p:nvSpPr>
            <p:spPr>
              <a:xfrm>
                <a:off x="1119680" y="6369269"/>
                <a:ext cx="425669" cy="409904"/>
              </a:xfrm>
              <a:prstGeom prst="star5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3" name="Group 12"/>
            <p:cNvGrpSpPr/>
            <p:nvPr/>
          </p:nvGrpSpPr>
          <p:grpSpPr>
            <a:xfrm>
              <a:off x="3446079" y="6061841"/>
              <a:ext cx="599418" cy="614856"/>
              <a:chOff x="945931" y="6164317"/>
              <a:chExt cx="599418" cy="614856"/>
            </a:xfrm>
          </p:grpSpPr>
          <p:sp>
            <p:nvSpPr>
              <p:cNvPr id="14" name="5-Point Star 13"/>
              <p:cNvSpPr/>
              <p:nvPr/>
            </p:nvSpPr>
            <p:spPr>
              <a:xfrm>
                <a:off x="945931" y="6164317"/>
                <a:ext cx="425669" cy="409904"/>
              </a:xfrm>
              <a:prstGeom prst="star5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" name="5-Point Star 14"/>
              <p:cNvSpPr/>
              <p:nvPr/>
            </p:nvSpPr>
            <p:spPr>
              <a:xfrm>
                <a:off x="1119680" y="6369269"/>
                <a:ext cx="425669" cy="409904"/>
              </a:xfrm>
              <a:prstGeom prst="star5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6" name="Group 15"/>
            <p:cNvGrpSpPr/>
            <p:nvPr/>
          </p:nvGrpSpPr>
          <p:grpSpPr>
            <a:xfrm>
              <a:off x="1107363" y="6061841"/>
              <a:ext cx="599418" cy="614856"/>
              <a:chOff x="945931" y="6164317"/>
              <a:chExt cx="599418" cy="614856"/>
            </a:xfrm>
          </p:grpSpPr>
          <p:sp>
            <p:nvSpPr>
              <p:cNvPr id="17" name="5-Point Star 16"/>
              <p:cNvSpPr/>
              <p:nvPr/>
            </p:nvSpPr>
            <p:spPr>
              <a:xfrm>
                <a:off x="945931" y="6164317"/>
                <a:ext cx="425669" cy="409904"/>
              </a:xfrm>
              <a:prstGeom prst="star5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" name="5-Point Star 17"/>
              <p:cNvSpPr/>
              <p:nvPr/>
            </p:nvSpPr>
            <p:spPr>
              <a:xfrm>
                <a:off x="1119680" y="6369269"/>
                <a:ext cx="425669" cy="409904"/>
              </a:xfrm>
              <a:prstGeom prst="star5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9" name="Group 18"/>
            <p:cNvGrpSpPr/>
            <p:nvPr/>
          </p:nvGrpSpPr>
          <p:grpSpPr>
            <a:xfrm>
              <a:off x="2672912" y="6061841"/>
              <a:ext cx="599418" cy="614856"/>
              <a:chOff x="945931" y="6164317"/>
              <a:chExt cx="599418" cy="614856"/>
            </a:xfrm>
          </p:grpSpPr>
          <p:sp>
            <p:nvSpPr>
              <p:cNvPr id="20" name="5-Point Star 19"/>
              <p:cNvSpPr/>
              <p:nvPr/>
            </p:nvSpPr>
            <p:spPr>
              <a:xfrm>
                <a:off x="945931" y="6164317"/>
                <a:ext cx="425669" cy="409904"/>
              </a:xfrm>
              <a:prstGeom prst="star5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" name="5-Point Star 20"/>
              <p:cNvSpPr/>
              <p:nvPr/>
            </p:nvSpPr>
            <p:spPr>
              <a:xfrm>
                <a:off x="1119680" y="6369269"/>
                <a:ext cx="425669" cy="409904"/>
              </a:xfrm>
              <a:prstGeom prst="star5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2" name="Group 21"/>
            <p:cNvGrpSpPr/>
            <p:nvPr/>
          </p:nvGrpSpPr>
          <p:grpSpPr>
            <a:xfrm>
              <a:off x="1899745" y="6075308"/>
              <a:ext cx="599418" cy="614856"/>
              <a:chOff x="945931" y="6164317"/>
              <a:chExt cx="599418" cy="614856"/>
            </a:xfrm>
          </p:grpSpPr>
          <p:sp>
            <p:nvSpPr>
              <p:cNvPr id="23" name="5-Point Star 22"/>
              <p:cNvSpPr/>
              <p:nvPr/>
            </p:nvSpPr>
            <p:spPr>
              <a:xfrm>
                <a:off x="945931" y="6164317"/>
                <a:ext cx="425669" cy="409904"/>
              </a:xfrm>
              <a:prstGeom prst="star5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" name="5-Point Star 23"/>
              <p:cNvSpPr/>
              <p:nvPr/>
            </p:nvSpPr>
            <p:spPr>
              <a:xfrm>
                <a:off x="1119680" y="6369269"/>
                <a:ext cx="425669" cy="409904"/>
              </a:xfrm>
              <a:prstGeom prst="star5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26" name="TextBox 25"/>
          <p:cNvSpPr txBox="1"/>
          <p:nvPr/>
        </p:nvSpPr>
        <p:spPr>
          <a:xfrm>
            <a:off x="5612523" y="5257800"/>
            <a:ext cx="3704898" cy="29890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i="1" dirty="0">
                <a:solidFill>
                  <a:schemeClr val="accent2"/>
                </a:solidFill>
              </a:rPr>
              <a:t>Компонентите и резултата при действие деление се наричат: делимо , делител , частно. Действие делени се проверява с действие умножение.</a:t>
            </a:r>
          </a:p>
          <a:p>
            <a:r>
              <a:rPr lang="ru-RU" b="1" dirty="0">
                <a:solidFill>
                  <a:schemeClr val="accent3"/>
                </a:solidFill>
              </a:rPr>
              <a:t>10:2=5</a:t>
            </a:r>
          </a:p>
          <a:p>
            <a:r>
              <a:rPr lang="ru-RU" b="1" dirty="0">
                <a:solidFill>
                  <a:schemeClr val="accent3"/>
                </a:solidFill>
              </a:rPr>
              <a:t>5.2=10</a:t>
            </a:r>
          </a:p>
          <a:p>
            <a:r>
              <a:rPr lang="ru-RU" dirty="0"/>
              <a:t/>
            </a:r>
            <a:br>
              <a:rPr lang="ru-RU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70258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95300" y="381000"/>
            <a:ext cx="8896350" cy="22530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4. </a:t>
            </a:r>
            <a:r>
              <a:rPr lang="ru-RU" b="1" dirty="0"/>
              <a:t>Кога се предвижда усвояване на задачи за намиране на неизвестно</a:t>
            </a:r>
            <a:endParaRPr lang="ru-RU" dirty="0"/>
          </a:p>
          <a:p>
            <a:r>
              <a:rPr lang="ru-RU" b="1" dirty="0"/>
              <a:t>събираемо и каква е методиката на изясняването му?</a:t>
            </a:r>
            <a:endParaRPr lang="ru-RU" dirty="0"/>
          </a:p>
          <a:p>
            <a:r>
              <a:rPr lang="ru-RU" dirty="0" smtClean="0">
                <a:solidFill>
                  <a:schemeClr val="accent2"/>
                </a:solidFill>
              </a:rPr>
              <a:t>  - Във </a:t>
            </a:r>
            <a:r>
              <a:rPr lang="ru-RU" dirty="0">
                <a:solidFill>
                  <a:schemeClr val="accent2"/>
                </a:solidFill>
              </a:rPr>
              <a:t>тори клас се предвижда усвояването за намирането на неизвестно събираемо.</a:t>
            </a:r>
          </a:p>
          <a:p>
            <a:r>
              <a:rPr lang="ru-RU" dirty="0"/>
              <a:t/>
            </a:r>
            <a:br>
              <a:rPr lang="ru-RU" dirty="0"/>
            </a:b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15150" y="5343524"/>
            <a:ext cx="3143250" cy="242887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952500" y="2324100"/>
            <a:ext cx="8439150" cy="1327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accent2"/>
                </a:solidFill>
              </a:rPr>
              <a:t>Правилото гласи: </a:t>
            </a:r>
            <a:r>
              <a:rPr lang="ru-RU" i="1" dirty="0">
                <a:solidFill>
                  <a:srgbClr val="92D050"/>
                </a:solidFill>
              </a:rPr>
              <a:t>Неизвестно събираемо се намира , като от сбора се извади другото събираемо.</a:t>
            </a:r>
          </a:p>
          <a:p>
            <a:r>
              <a:rPr lang="ru-RU" dirty="0"/>
              <a:t/>
            </a:r>
            <a:br>
              <a:rPr lang="ru-RU" dirty="0"/>
            </a:b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342900" y="3371850"/>
            <a:ext cx="3562350" cy="1327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Пример</a:t>
            </a:r>
            <a:r>
              <a:rPr lang="ru-RU" dirty="0" smtClean="0"/>
              <a:t>:Полина, </a:t>
            </a:r>
            <a:r>
              <a:rPr lang="ru-RU" dirty="0"/>
              <a:t>си е купила 8 </a:t>
            </a:r>
            <a:r>
              <a:rPr lang="ru-RU" dirty="0" smtClean="0"/>
              <a:t>усмивки. </a:t>
            </a:r>
            <a:r>
              <a:rPr lang="ru-RU" dirty="0"/>
              <a:t>Д</a:t>
            </a:r>
            <a:r>
              <a:rPr lang="ru-RU" dirty="0" smtClean="0"/>
              <a:t>ошла </a:t>
            </a:r>
            <a:r>
              <a:rPr lang="ru-RU" dirty="0"/>
              <a:t>Вики и тя си купила </a:t>
            </a:r>
            <a:r>
              <a:rPr lang="ru-RU" dirty="0" smtClean="0"/>
              <a:t>усмивки. </a:t>
            </a:r>
            <a:endParaRPr lang="en-US" dirty="0"/>
          </a:p>
        </p:txBody>
      </p:sp>
      <p:sp>
        <p:nvSpPr>
          <p:cNvPr id="8" name="Smiley Face 7"/>
          <p:cNvSpPr/>
          <p:nvPr/>
        </p:nvSpPr>
        <p:spPr>
          <a:xfrm>
            <a:off x="3905250" y="3371850"/>
            <a:ext cx="609600" cy="609600"/>
          </a:xfrm>
          <a:prstGeom prst="smileyFace">
            <a:avLst>
              <a:gd name="adj" fmla="val -465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Plus 8"/>
          <p:cNvSpPr/>
          <p:nvPr/>
        </p:nvSpPr>
        <p:spPr>
          <a:xfrm>
            <a:off x="4743450" y="3498730"/>
            <a:ext cx="457200" cy="330320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Equal 9"/>
          <p:cNvSpPr/>
          <p:nvPr/>
        </p:nvSpPr>
        <p:spPr>
          <a:xfrm>
            <a:off x="6305550" y="3428999"/>
            <a:ext cx="552450" cy="457201"/>
          </a:xfrm>
          <a:prstGeom prst="mathEqua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1" name="Smiley Face 10"/>
          <p:cNvSpPr/>
          <p:nvPr/>
        </p:nvSpPr>
        <p:spPr>
          <a:xfrm>
            <a:off x="5429250" y="3371850"/>
            <a:ext cx="609600" cy="609600"/>
          </a:xfrm>
          <a:prstGeom prst="smileyFace">
            <a:avLst>
              <a:gd name="adj" fmla="val -4653"/>
            </a:avLst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3905250" y="4229100"/>
            <a:ext cx="609600" cy="4010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dirty="0" smtClean="0"/>
              <a:t>8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5657850" y="4229101"/>
            <a:ext cx="403534" cy="4010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dirty="0" smtClean="0"/>
              <a:t>8</a:t>
            </a:r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7204384" y="4229100"/>
            <a:ext cx="1596716" cy="4010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dirty="0" smtClean="0"/>
              <a:t>16</a:t>
            </a:r>
            <a:endParaRPr lang="en-US" dirty="0"/>
          </a:p>
        </p:txBody>
      </p:sp>
      <p:sp>
        <p:nvSpPr>
          <p:cNvPr id="15" name="Smiley Face 14"/>
          <p:cNvSpPr/>
          <p:nvPr/>
        </p:nvSpPr>
        <p:spPr>
          <a:xfrm>
            <a:off x="7096125" y="3352800"/>
            <a:ext cx="685800" cy="609600"/>
          </a:xfrm>
          <a:prstGeom prst="smileyFace">
            <a:avLst>
              <a:gd name="adj" fmla="val -4653"/>
            </a:avLst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/>
          <p:cNvSpPr txBox="1"/>
          <p:nvPr/>
        </p:nvSpPr>
        <p:spPr>
          <a:xfrm>
            <a:off x="342900" y="5343524"/>
            <a:ext cx="6861484" cy="5048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19" name="TextBox 18"/>
          <p:cNvSpPr txBox="1"/>
          <p:nvPr/>
        </p:nvSpPr>
        <p:spPr>
          <a:xfrm>
            <a:off x="495300" y="5343524"/>
            <a:ext cx="6076950" cy="1327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dirty="0" smtClean="0"/>
              <a:t>Поли и Вики, приброили усмивките. Оказали се общо 16 усмивки. Ако трябва да отговорим, колко усмивки си е купила Поли?</a:t>
            </a:r>
          </a:p>
          <a:p>
            <a:r>
              <a:rPr lang="bg-BG" dirty="0" smtClean="0"/>
              <a:t>-Записваме какво знаем.</a:t>
            </a:r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495300" y="6670554"/>
            <a:ext cx="3067050" cy="4010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dirty="0" smtClean="0"/>
              <a:t>8+?= 16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428649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42950" y="495300"/>
            <a:ext cx="8534400" cy="22530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Вики </a:t>
            </a:r>
            <a:r>
              <a:rPr lang="ru-RU" dirty="0"/>
              <a:t>има 8 </a:t>
            </a:r>
            <a:r>
              <a:rPr lang="ru-RU" dirty="0" smtClean="0"/>
              <a:t>усмивки </a:t>
            </a:r>
            <a:r>
              <a:rPr lang="ru-RU" dirty="0"/>
              <a:t>, </a:t>
            </a:r>
            <a:r>
              <a:rPr lang="ru-RU" dirty="0" smtClean="0"/>
              <a:t>Поли </a:t>
            </a:r>
            <a:r>
              <a:rPr lang="ru-RU" dirty="0"/>
              <a:t>има неизвестен брой </a:t>
            </a:r>
            <a:r>
              <a:rPr lang="ru-RU" dirty="0" smtClean="0"/>
              <a:t>усмивки </a:t>
            </a:r>
            <a:r>
              <a:rPr lang="ru-RU" dirty="0"/>
              <a:t>двете общо имат </a:t>
            </a:r>
            <a:r>
              <a:rPr lang="ru-RU" dirty="0" smtClean="0"/>
              <a:t>16 усмивки.Числото </a:t>
            </a:r>
            <a:r>
              <a:rPr lang="ru-RU" dirty="0"/>
              <a:t>което търсим се нарича </a:t>
            </a:r>
            <a:r>
              <a:rPr lang="ru-RU" dirty="0">
                <a:solidFill>
                  <a:srgbClr val="FF0000"/>
                </a:solidFill>
              </a:rPr>
              <a:t>неизвестно събираемо</a:t>
            </a:r>
            <a:r>
              <a:rPr lang="ru-RU" dirty="0"/>
              <a:t>, за да открием неизвестното събираемо трябва да видим кое число събрано с 8 дава </a:t>
            </a:r>
            <a:r>
              <a:rPr lang="ru-RU" dirty="0" smtClean="0"/>
              <a:t>16. Ще </a:t>
            </a:r>
            <a:r>
              <a:rPr lang="ru-RU" dirty="0"/>
              <a:t>го открием като от сбора </a:t>
            </a:r>
            <a:r>
              <a:rPr lang="ru-RU" dirty="0" smtClean="0"/>
              <a:t>16 </a:t>
            </a:r>
            <a:r>
              <a:rPr lang="ru-RU" dirty="0"/>
              <a:t>извадим 8</a:t>
            </a:r>
          </a:p>
          <a:p>
            <a:r>
              <a:rPr lang="ru-RU" dirty="0"/>
              <a:t/>
            </a:r>
            <a:br>
              <a:rPr lang="ru-RU" dirty="0"/>
            </a:b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895350" y="2347346"/>
            <a:ext cx="3200400" cy="4010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b="1" dirty="0" smtClean="0">
                <a:solidFill>
                  <a:srgbClr val="FF0000"/>
                </a:solidFill>
              </a:rPr>
              <a:t>16-8= 8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647950" y="2114550"/>
            <a:ext cx="5619750" cy="1327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rgbClr val="FF0000"/>
                </a:solidFill>
              </a:rPr>
              <a:t>Решение</a:t>
            </a:r>
            <a:r>
              <a:rPr lang="ru-RU" dirty="0"/>
              <a:t>:Това  са  </a:t>
            </a:r>
            <a:r>
              <a:rPr lang="ru-RU" dirty="0" smtClean="0"/>
              <a:t>8</a:t>
            </a:r>
            <a:r>
              <a:rPr lang="ru-RU" dirty="0"/>
              <a:t>  </a:t>
            </a:r>
            <a:r>
              <a:rPr lang="ru-RU" dirty="0" smtClean="0"/>
              <a:t>усмивки намерихме</a:t>
            </a:r>
            <a:r>
              <a:rPr lang="ru-RU" dirty="0"/>
              <a:t>  </a:t>
            </a:r>
            <a:r>
              <a:rPr lang="ru-RU" b="1" dirty="0">
                <a:solidFill>
                  <a:srgbClr val="FF0000"/>
                </a:solidFill>
              </a:rPr>
              <a:t>неизвестно събираемо.</a:t>
            </a:r>
          </a:p>
          <a:p>
            <a:r>
              <a:rPr lang="ru-RU" dirty="0"/>
              <a:t/>
            </a:r>
            <a:br>
              <a:rPr lang="ru-RU" dirty="0"/>
            </a:b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5649" y="3180808"/>
            <a:ext cx="5029902" cy="3886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979203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90600" y="342900"/>
            <a:ext cx="7219950" cy="16357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5. В </a:t>
            </a:r>
            <a:r>
              <a:rPr lang="ru-RU" b="1" dirty="0"/>
              <a:t>кой клас учениците се запознават с обиколка на правоъгълник и каква е</a:t>
            </a:r>
            <a:br>
              <a:rPr lang="ru-RU" b="1" dirty="0"/>
            </a:br>
            <a:r>
              <a:rPr lang="ru-RU" b="1" dirty="0"/>
              <a:t>методиката за изучаването му?</a:t>
            </a:r>
          </a:p>
          <a:p>
            <a:r>
              <a:rPr lang="ru-RU" b="1" dirty="0"/>
              <a:t/>
            </a:r>
            <a:br>
              <a:rPr lang="ru-RU" b="1" dirty="0"/>
            </a:br>
            <a:endParaRPr lang="en-US" b="1" dirty="0"/>
          </a:p>
        </p:txBody>
      </p:sp>
      <p:sp>
        <p:nvSpPr>
          <p:cNvPr id="5" name="TextBox 4"/>
          <p:cNvSpPr txBox="1"/>
          <p:nvPr/>
        </p:nvSpPr>
        <p:spPr>
          <a:xfrm>
            <a:off x="647700" y="1452965"/>
            <a:ext cx="8915400" cy="53397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accent2"/>
                </a:solidFill>
              </a:rPr>
              <a:t>В края на втори  учениците се запознават с обиколка на правоъгълник.</a:t>
            </a:r>
          </a:p>
          <a:p>
            <a:r>
              <a:rPr lang="ru-RU" dirty="0">
                <a:solidFill>
                  <a:schemeClr val="accent2"/>
                </a:solidFill>
              </a:rPr>
              <a:t>За да можем да достигнем до извода за отношението между дължините на страните на правоъгълника няма направо да го съобщим на децата, а ще достигнем до него заедно.За целта имаме един правоъгълник измерваме дължините на страните му и след това започваме да ги сравняваме по двойки. Както срещуположните страни така и съседните страни техните дължини  и стигаме да извода , че страните на правоъгълника ,които са  една срещу друга имат равни дължини.За да намерим обиколката на правоъгълника ще поставим задача на учениците следната задача:</a:t>
            </a:r>
          </a:p>
          <a:p>
            <a:r>
              <a:rPr lang="ru-RU" dirty="0">
                <a:solidFill>
                  <a:schemeClr val="accent2"/>
                </a:solidFill>
              </a:rPr>
              <a:t>Намерете сбора от дължините на страните на правоъгълника.Намираме сбора на страните като ние на този специално правоъгълник сме измерили вече дължините на страните и събираме последователно дължините на четирите му страни.Получавайки резултата казваме, че обиколка на правоъгълник се нарича сборът от дължините на страните.</a:t>
            </a:r>
          </a:p>
          <a:p>
            <a:r>
              <a:rPr lang="ru-RU" dirty="0"/>
              <a:t/>
            </a:r>
            <a:br>
              <a:rPr lang="ru-RU" dirty="0"/>
            </a:br>
            <a:r>
              <a:rPr lang="bg-BG" dirty="0"/>
              <a:t>6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5581650" y="6134100"/>
            <a:ext cx="3657600" cy="16357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b="1" dirty="0">
                <a:solidFill>
                  <a:srgbClr val="FF0000"/>
                </a:solidFill>
              </a:rPr>
              <a:t>6см+3см+6см+3см = 18см</a:t>
            </a:r>
          </a:p>
          <a:p>
            <a:r>
              <a:rPr lang="bg-BG" dirty="0"/>
              <a:t>                                                                        </a:t>
            </a:r>
          </a:p>
          <a:p>
            <a:r>
              <a:rPr lang="bg-BG" dirty="0"/>
              <a:t/>
            </a:r>
            <a:br>
              <a:rPr lang="bg-BG" dirty="0"/>
            </a:b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1066800" y="6444039"/>
            <a:ext cx="260985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2057400" y="6134100"/>
            <a:ext cx="247650" cy="4010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dirty="0" smtClean="0"/>
              <a:t>3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2181225" y="7429500"/>
            <a:ext cx="581025" cy="4010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dirty="0" smtClean="0"/>
              <a:t>3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3810000" y="6401757"/>
            <a:ext cx="342900" cy="4168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dirty="0" smtClean="0"/>
              <a:t>6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376064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23900" y="533400"/>
            <a:ext cx="8305800" cy="22530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 </a:t>
            </a:r>
            <a:r>
              <a:rPr lang="ru-RU" b="1" dirty="0" smtClean="0"/>
              <a:t>6.Пресметнете</a:t>
            </a:r>
            <a:endParaRPr lang="ru-RU" dirty="0"/>
          </a:p>
          <a:p>
            <a:r>
              <a:rPr lang="ru-RU" b="1" dirty="0"/>
              <a:t>а) 537 + 59; б) 298 . 3, като използвате:</a:t>
            </a:r>
            <a:endParaRPr lang="ru-RU" dirty="0"/>
          </a:p>
          <a:p>
            <a:r>
              <a:rPr lang="ru-RU" b="1" dirty="0"/>
              <a:t> писмено смятане;</a:t>
            </a:r>
            <a:endParaRPr lang="ru-RU" dirty="0"/>
          </a:p>
          <a:p>
            <a:r>
              <a:rPr lang="ru-RU" b="1" dirty="0" smtClean="0"/>
              <a:t> </a:t>
            </a:r>
            <a:r>
              <a:rPr lang="ru-RU" b="1" dirty="0"/>
              <a:t>устно смятане.</a:t>
            </a:r>
            <a:endParaRPr lang="ru-RU" dirty="0"/>
          </a:p>
          <a:p>
            <a:r>
              <a:rPr lang="ru-RU" b="1" dirty="0"/>
              <a:t> </a:t>
            </a:r>
            <a:r>
              <a:rPr lang="ru-RU" b="1" dirty="0" smtClean="0"/>
              <a:t>   537 + </a:t>
            </a:r>
            <a:r>
              <a:rPr lang="ru-RU" b="1" dirty="0"/>
              <a:t>59</a:t>
            </a:r>
            <a:endParaRPr lang="ru-RU" dirty="0"/>
          </a:p>
          <a:p>
            <a:r>
              <a:rPr lang="ru-RU" dirty="0"/>
              <a:t/>
            </a:r>
            <a:br>
              <a:rPr lang="ru-RU" dirty="0"/>
            </a:b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419100" y="2362200"/>
            <a:ext cx="9163050" cy="59571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rgbClr val="FF0000"/>
                </a:solidFill>
              </a:rPr>
              <a:t>Трябва</a:t>
            </a:r>
            <a:r>
              <a:rPr lang="ru-RU" dirty="0"/>
              <a:t> да се намери сбора на числата  петстотин тридесет и седем и педесет и девет. В таблицата за редовете записвам числото петстотин тридесет и седем, което се състои от пет стотици, три десетици и седем единици и числото педесет и девет, което се състои от пет десетици и девет единици.</a:t>
            </a:r>
          </a:p>
          <a:p>
            <a:r>
              <a:rPr lang="ru-RU" dirty="0">
                <a:solidFill>
                  <a:srgbClr val="FF0000"/>
                </a:solidFill>
              </a:rPr>
              <a:t>Събирането</a:t>
            </a:r>
            <a:r>
              <a:rPr lang="ru-RU" dirty="0"/>
              <a:t> започвам от реда на единиците.</a:t>
            </a:r>
          </a:p>
          <a:p>
            <a:r>
              <a:rPr lang="ru-RU" dirty="0"/>
              <a:t>Седем единици плюс девет единици са равни на шеснадесет  единици, записвам ги на помощния ред на таблицата в колонката на единиците.</a:t>
            </a:r>
          </a:p>
          <a:p>
            <a:r>
              <a:rPr lang="ru-RU" dirty="0"/>
              <a:t>Шеснадесет единици са равни на една десетица плюс шест единици. </a:t>
            </a:r>
            <a:r>
              <a:rPr lang="ru-RU" dirty="0">
                <a:solidFill>
                  <a:srgbClr val="FF0000"/>
                </a:solidFill>
              </a:rPr>
              <a:t>Записваме</a:t>
            </a:r>
            <a:r>
              <a:rPr lang="ru-RU" dirty="0"/>
              <a:t> шест единици в резултата и помня една десетица. След това преминаваме в реда на десетиците. Три десетици плюс пет десетица, плюс едната единица, която помним, са равни на девет  десетици.</a:t>
            </a:r>
          </a:p>
          <a:p>
            <a:r>
              <a:rPr lang="ru-RU" dirty="0">
                <a:solidFill>
                  <a:srgbClr val="FF0000"/>
                </a:solidFill>
              </a:rPr>
              <a:t>Преминаваме</a:t>
            </a:r>
            <a:r>
              <a:rPr lang="ru-RU" dirty="0"/>
              <a:t> в реда на стотиците, тъй като нямаме никакво действие си ги преписваме в реда на стотиците. Така получаваме, че  сборът на числата петстотин тридесет и седем и педесет и девет , което се състои от пет  стотици , девет десетици ,  шесет единици е числото петстотин деведесе и шест.       </a:t>
            </a:r>
          </a:p>
          <a:p>
            <a:r>
              <a:rPr lang="ru-RU" dirty="0"/>
              <a:t/>
            </a:r>
            <a:br>
              <a:rPr lang="ru-RU" dirty="0"/>
            </a:b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5902" y="85040"/>
            <a:ext cx="4591048" cy="2277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082116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90600" y="781050"/>
            <a:ext cx="8648700" cy="56484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/>
            <a:r>
              <a:rPr lang="ru-RU" b="1" dirty="0" smtClean="0"/>
              <a:t>1. 7 </a:t>
            </a:r>
            <a:r>
              <a:rPr lang="ru-RU" b="1" dirty="0"/>
              <a:t>ед.+9ед.=</a:t>
            </a:r>
            <a:r>
              <a:rPr lang="ru-RU" b="1" dirty="0" smtClean="0"/>
              <a:t>16 ед</a:t>
            </a:r>
            <a:r>
              <a:rPr lang="ru-RU" dirty="0"/>
              <a:t>.</a:t>
            </a:r>
            <a:endParaRPr lang="ru-RU" b="1" dirty="0"/>
          </a:p>
          <a:p>
            <a:pPr fontAlgn="base"/>
            <a:r>
              <a:rPr lang="ru-RU" b="1" dirty="0" smtClean="0"/>
              <a:t>2. 16 ед</a:t>
            </a:r>
            <a:r>
              <a:rPr lang="ru-RU" dirty="0" smtClean="0"/>
              <a:t>.= </a:t>
            </a:r>
            <a:r>
              <a:rPr lang="ru-RU" b="1" dirty="0" smtClean="0"/>
              <a:t>1дес</a:t>
            </a:r>
            <a:r>
              <a:rPr lang="ru-RU" b="1" dirty="0"/>
              <a:t>.+6ед.</a:t>
            </a:r>
          </a:p>
          <a:p>
            <a:r>
              <a:rPr lang="ru-RU" b="1" dirty="0"/>
              <a:t>3</a:t>
            </a:r>
            <a:r>
              <a:rPr lang="ru-RU" dirty="0" smtClean="0"/>
              <a:t>. </a:t>
            </a:r>
            <a:r>
              <a:rPr lang="ru-RU" b="1" dirty="0" smtClean="0"/>
              <a:t>3 </a:t>
            </a:r>
            <a:r>
              <a:rPr lang="ru-RU" b="1" dirty="0"/>
              <a:t>дес.+5дес.+1дес.=9дес</a:t>
            </a:r>
            <a:r>
              <a:rPr lang="ru-RU" dirty="0" smtClean="0"/>
              <a:t>.</a:t>
            </a:r>
          </a:p>
          <a:p>
            <a:endParaRPr lang="ru-RU" dirty="0"/>
          </a:p>
          <a:p>
            <a:r>
              <a:rPr lang="ru-RU" b="1" dirty="0">
                <a:solidFill>
                  <a:srgbClr val="FF0000"/>
                </a:solidFill>
              </a:rPr>
              <a:t>Записва се</a:t>
            </a:r>
            <a:r>
              <a:rPr lang="ru-RU" b="1" dirty="0" smtClean="0">
                <a:solidFill>
                  <a:srgbClr val="FF0000"/>
                </a:solidFill>
              </a:rPr>
              <a:t>:</a:t>
            </a:r>
          </a:p>
          <a:p>
            <a:r>
              <a:rPr lang="ru-RU" b="1" dirty="0">
                <a:solidFill>
                  <a:srgbClr val="FF0000"/>
                </a:solidFill>
              </a:rPr>
              <a:t/>
            </a:r>
            <a:br>
              <a:rPr lang="ru-RU" b="1" dirty="0">
                <a:solidFill>
                  <a:srgbClr val="FF0000"/>
                </a:solidFill>
              </a:rPr>
            </a:br>
            <a:r>
              <a:rPr lang="ru-RU" dirty="0"/>
              <a:t>537</a:t>
            </a:r>
            <a:br>
              <a:rPr lang="ru-RU" dirty="0"/>
            </a:br>
            <a:r>
              <a:rPr lang="ru-RU" dirty="0"/>
              <a:t>+</a:t>
            </a:r>
            <a:r>
              <a:rPr lang="ru-RU" u="sng" dirty="0" smtClean="0"/>
              <a:t>59</a:t>
            </a:r>
            <a:r>
              <a:rPr lang="ru-RU" u="sng" dirty="0"/>
              <a:t/>
            </a:r>
            <a:br>
              <a:rPr lang="ru-RU" u="sng" dirty="0"/>
            </a:br>
            <a:r>
              <a:rPr lang="ru-RU" dirty="0"/>
              <a:t>596 </a:t>
            </a:r>
            <a:r>
              <a:rPr lang="ru-RU" dirty="0" smtClean="0"/>
              <a:t>     или     537+59</a:t>
            </a:r>
          </a:p>
          <a:p>
            <a:endParaRPr lang="ru-RU" dirty="0"/>
          </a:p>
          <a:p>
            <a:r>
              <a:rPr lang="ru-RU" b="1" dirty="0">
                <a:solidFill>
                  <a:srgbClr val="FF0000"/>
                </a:solidFill>
              </a:rPr>
              <a:t>Устно смятане</a:t>
            </a:r>
            <a:r>
              <a:rPr lang="ru-RU" b="1" dirty="0" smtClean="0">
                <a:solidFill>
                  <a:srgbClr val="FF0000"/>
                </a:solidFill>
              </a:rPr>
              <a:t>:</a:t>
            </a:r>
          </a:p>
          <a:p>
            <a:endParaRPr lang="ru-RU" dirty="0">
              <a:solidFill>
                <a:srgbClr val="FF0000"/>
              </a:solidFill>
            </a:endParaRPr>
          </a:p>
          <a:p>
            <a:r>
              <a:rPr lang="ru-RU" dirty="0"/>
              <a:t>  </a:t>
            </a:r>
            <a:r>
              <a:rPr lang="ru-RU" b="1" dirty="0"/>
              <a:t>537+59</a:t>
            </a:r>
          </a:p>
          <a:p>
            <a:r>
              <a:rPr lang="ru-RU" b="1" dirty="0"/>
              <a:t>= 537+50 + 9</a:t>
            </a:r>
          </a:p>
          <a:p>
            <a:r>
              <a:rPr lang="ru-RU" b="1" dirty="0"/>
              <a:t>= 587+9</a:t>
            </a:r>
          </a:p>
          <a:p>
            <a:r>
              <a:rPr lang="ru-RU" b="1" dirty="0"/>
              <a:t>=596</a:t>
            </a:r>
          </a:p>
          <a:p>
            <a:r>
              <a:rPr lang="ru-RU" dirty="0"/>
              <a:t/>
            </a:r>
            <a:br>
              <a:rPr lang="ru-RU" dirty="0"/>
            </a:br>
            <a:endParaRPr lang="en-US" dirty="0"/>
          </a:p>
        </p:txBody>
      </p:sp>
      <p:sp>
        <p:nvSpPr>
          <p:cNvPr id="5" name="Plus 4"/>
          <p:cNvSpPr/>
          <p:nvPr/>
        </p:nvSpPr>
        <p:spPr>
          <a:xfrm>
            <a:off x="6115050" y="2781300"/>
            <a:ext cx="647700" cy="723900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Minus 5"/>
          <p:cNvSpPr/>
          <p:nvPr/>
        </p:nvSpPr>
        <p:spPr>
          <a:xfrm>
            <a:off x="5314950" y="895350"/>
            <a:ext cx="685800" cy="609600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Equal 6"/>
          <p:cNvSpPr/>
          <p:nvPr/>
        </p:nvSpPr>
        <p:spPr>
          <a:xfrm>
            <a:off x="990600" y="6097921"/>
            <a:ext cx="1104900" cy="819150"/>
          </a:xfrm>
          <a:prstGeom prst="mathEqua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8" name="Equal 7"/>
          <p:cNvSpPr/>
          <p:nvPr/>
        </p:nvSpPr>
        <p:spPr>
          <a:xfrm>
            <a:off x="6896100" y="950723"/>
            <a:ext cx="1104900" cy="819150"/>
          </a:xfrm>
          <a:prstGeom prst="mathEqua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9" name="Equal 8"/>
          <p:cNvSpPr/>
          <p:nvPr/>
        </p:nvSpPr>
        <p:spPr>
          <a:xfrm>
            <a:off x="4210050" y="6078871"/>
            <a:ext cx="1104900" cy="819150"/>
          </a:xfrm>
          <a:prstGeom prst="mathEqua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0" name="Plus 9"/>
          <p:cNvSpPr/>
          <p:nvPr/>
        </p:nvSpPr>
        <p:spPr>
          <a:xfrm>
            <a:off x="4171950" y="4370054"/>
            <a:ext cx="647700" cy="723900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Plus 10"/>
          <p:cNvSpPr/>
          <p:nvPr/>
        </p:nvSpPr>
        <p:spPr>
          <a:xfrm>
            <a:off x="7677150" y="5545471"/>
            <a:ext cx="647700" cy="723900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Minus 11"/>
          <p:cNvSpPr/>
          <p:nvPr/>
        </p:nvSpPr>
        <p:spPr>
          <a:xfrm>
            <a:off x="6762750" y="1847850"/>
            <a:ext cx="685800" cy="609600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Minus 12"/>
          <p:cNvSpPr/>
          <p:nvPr/>
        </p:nvSpPr>
        <p:spPr>
          <a:xfrm>
            <a:off x="4724400" y="3676650"/>
            <a:ext cx="685800" cy="609600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610997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71500" y="342900"/>
            <a:ext cx="9277350" cy="8117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298.3</a:t>
            </a:r>
            <a:endParaRPr lang="ru-RU" dirty="0"/>
          </a:p>
          <a:p>
            <a:r>
              <a:rPr lang="ru-RU" dirty="0">
                <a:solidFill>
                  <a:srgbClr val="00B0F0"/>
                </a:solidFill>
              </a:rPr>
              <a:t>Трябва да се умножи  двеста деведесет и осем по три.</a:t>
            </a:r>
          </a:p>
          <a:p>
            <a:r>
              <a:rPr lang="ru-RU" dirty="0">
                <a:solidFill>
                  <a:srgbClr val="00B0F0"/>
                </a:solidFill>
              </a:rPr>
              <a:t>В таблицата за редовете записвам числото двеста деведесет и осем  , което се състои от две стотици, девет десетици и осем единици.Умножението започвам от реда на единиците.</a:t>
            </a:r>
          </a:p>
          <a:p>
            <a:r>
              <a:rPr lang="ru-RU" dirty="0">
                <a:solidFill>
                  <a:srgbClr val="00B0F0"/>
                </a:solidFill>
              </a:rPr>
              <a:t>Умножаваме най-напред едноцифрения множител с единиците на трицифрения множител. Три по осем единици са равни на двадесет и  четири единици, записваме ги на помощния ред на таблицата в колонката на единиците. Двадесет и четири единици са равни на</a:t>
            </a:r>
          </a:p>
          <a:p>
            <a:r>
              <a:rPr lang="ru-RU" dirty="0">
                <a:solidFill>
                  <a:srgbClr val="00B0F0"/>
                </a:solidFill>
              </a:rPr>
              <a:t>две десетица плюс четири единици. Пиша четири единици в резултата и помня две десетици.</a:t>
            </a:r>
          </a:p>
          <a:p>
            <a:r>
              <a:rPr lang="ru-RU" dirty="0">
                <a:solidFill>
                  <a:srgbClr val="00B0F0"/>
                </a:solidFill>
              </a:rPr>
              <a:t>След това: Умножавам едноцифрения множител с десетиците на трицифрения множител. Три по девет десетици са равни на двадесет и седем десетици, записвам ги на помощния ред на таблицата в колонката на десетиците. Двадесет и седем  десетици плюс двете десетици, които помним, са двадесет и девет десетици. Двадесет и девет десетици  са две стотици и девет десетици.Записваме девет  десетици в резултата и помним 2 стотици .</a:t>
            </a:r>
          </a:p>
          <a:p>
            <a:r>
              <a:rPr lang="ru-RU" dirty="0">
                <a:solidFill>
                  <a:srgbClr val="00B0F0"/>
                </a:solidFill>
              </a:rPr>
              <a:t>Накрая: Умножавам едноцифрения множител със стотиците на трицифрения множител.Три по две стотици са равни на 6 стотици плюс двете стотици , които помним. Записваме в резултата  осем стотици .</a:t>
            </a:r>
          </a:p>
          <a:p>
            <a:r>
              <a:rPr lang="ru-RU" dirty="0">
                <a:solidFill>
                  <a:srgbClr val="00B0F0"/>
                </a:solidFill>
              </a:rPr>
              <a:t>Така получаваме, че произведението на числата двеста деведесет  и осем и три е числото,което се състои от осем стотици, девет десетици и четири единици, това е числото осемстотин деведесет и четири.</a:t>
            </a:r>
          </a:p>
          <a:p>
            <a:r>
              <a:rPr lang="ru-RU" dirty="0">
                <a:solidFill>
                  <a:srgbClr val="00B0F0"/>
                </a:solidFill>
              </a:rPr>
              <a:t/>
            </a:r>
            <a:br>
              <a:rPr lang="ru-RU" dirty="0">
                <a:solidFill>
                  <a:srgbClr val="00B0F0"/>
                </a:solidFill>
              </a:rPr>
            </a:br>
            <a:endParaRPr lang="en-US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334029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14400" y="400050"/>
            <a:ext cx="8343900" cy="68831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1. 3.8 ед.=24ед</a:t>
            </a:r>
            <a:r>
              <a:rPr lang="ru-RU" dirty="0"/>
              <a:t>.</a:t>
            </a:r>
          </a:p>
          <a:p>
            <a:r>
              <a:rPr lang="ru-RU" b="1" dirty="0" smtClean="0"/>
              <a:t>    24ед</a:t>
            </a:r>
            <a:r>
              <a:rPr lang="ru-RU" b="1" dirty="0"/>
              <a:t>.=2дес.+ 4ед.</a:t>
            </a:r>
            <a:endParaRPr lang="ru-RU" dirty="0"/>
          </a:p>
          <a:p>
            <a:r>
              <a:rPr lang="ru-RU" b="1" dirty="0"/>
              <a:t>2. 3.9 дес. =27дес.</a:t>
            </a:r>
            <a:endParaRPr lang="ru-RU" dirty="0"/>
          </a:p>
          <a:p>
            <a:r>
              <a:rPr lang="ru-RU" b="1" dirty="0" smtClean="0"/>
              <a:t>    27дес</a:t>
            </a:r>
            <a:r>
              <a:rPr lang="ru-RU" b="1" dirty="0"/>
              <a:t>. + 2дес.</a:t>
            </a:r>
            <a:r>
              <a:rPr lang="ru-RU" dirty="0"/>
              <a:t>=29дес.</a:t>
            </a:r>
          </a:p>
          <a:p>
            <a:r>
              <a:rPr lang="ru-RU" b="1" dirty="0" smtClean="0"/>
              <a:t>    29дес</a:t>
            </a:r>
            <a:r>
              <a:rPr lang="ru-RU" b="1" dirty="0"/>
              <a:t>.= 2стот.+9 дес.=</a:t>
            </a:r>
            <a:endParaRPr lang="ru-RU" dirty="0"/>
          </a:p>
          <a:p>
            <a:r>
              <a:rPr lang="ru-RU" b="1" dirty="0"/>
              <a:t>3</a:t>
            </a:r>
            <a:r>
              <a:rPr lang="ru-RU" b="1" dirty="0" smtClean="0"/>
              <a:t>. 3.2 </a:t>
            </a:r>
            <a:r>
              <a:rPr lang="ru-RU" b="1" dirty="0"/>
              <a:t>стот.= 6 стот.</a:t>
            </a:r>
            <a:endParaRPr lang="ru-RU" dirty="0"/>
          </a:p>
          <a:p>
            <a:r>
              <a:rPr lang="ru-RU" b="1" dirty="0" smtClean="0"/>
              <a:t>    6 </a:t>
            </a:r>
            <a:r>
              <a:rPr lang="ru-RU" b="1" dirty="0"/>
              <a:t>стот.+2стот.=</a:t>
            </a:r>
            <a:r>
              <a:rPr lang="ru-RU" b="1" dirty="0" smtClean="0"/>
              <a:t>8</a:t>
            </a:r>
            <a:endParaRPr lang="ru-RU" dirty="0" smtClean="0"/>
          </a:p>
          <a:p>
            <a:endParaRPr lang="ru-RU" b="1" dirty="0">
              <a:solidFill>
                <a:srgbClr val="FF0000"/>
              </a:solidFill>
            </a:endParaRPr>
          </a:p>
          <a:p>
            <a:r>
              <a:rPr lang="ru-RU" b="1" dirty="0" smtClean="0">
                <a:solidFill>
                  <a:srgbClr val="FF0000"/>
                </a:solidFill>
              </a:rPr>
              <a:t>Записва </a:t>
            </a:r>
            <a:r>
              <a:rPr lang="ru-RU" b="1" dirty="0">
                <a:solidFill>
                  <a:srgbClr val="FF0000"/>
                </a:solidFill>
              </a:rPr>
              <a:t>се:</a:t>
            </a:r>
            <a:r>
              <a:rPr lang="ru-RU" dirty="0"/>
              <a:t/>
            </a:r>
            <a:br>
              <a:rPr lang="ru-RU" dirty="0"/>
            </a:br>
            <a:r>
              <a:rPr lang="ru-RU" u="sng" dirty="0"/>
              <a:t>298.3</a:t>
            </a:r>
            <a:r>
              <a:rPr lang="ru-RU" dirty="0"/>
              <a:t/>
            </a:r>
            <a:br>
              <a:rPr lang="ru-RU" dirty="0"/>
            </a:br>
            <a:r>
              <a:rPr lang="ru-RU" b="1" dirty="0"/>
              <a:t>  894</a:t>
            </a:r>
            <a:r>
              <a:rPr lang="ru-RU" u="sng" dirty="0"/>
              <a:t> </a:t>
            </a:r>
            <a:r>
              <a:rPr lang="ru-RU" dirty="0"/>
              <a:t> или </a:t>
            </a:r>
            <a:r>
              <a:rPr lang="ru-RU" b="1" dirty="0" smtClean="0"/>
              <a:t>298.3=894</a:t>
            </a:r>
          </a:p>
          <a:p>
            <a:endParaRPr lang="ru-RU" dirty="0"/>
          </a:p>
          <a:p>
            <a:r>
              <a:rPr lang="ru-RU" b="1" dirty="0"/>
              <a:t>Устно смятане</a:t>
            </a:r>
            <a:r>
              <a:rPr lang="ru-RU" b="1" dirty="0" smtClean="0"/>
              <a:t>:</a:t>
            </a:r>
          </a:p>
          <a:p>
            <a:endParaRPr lang="ru-RU" dirty="0"/>
          </a:p>
          <a:p>
            <a:r>
              <a:rPr lang="ru-RU" dirty="0"/>
              <a:t>  298.3</a:t>
            </a:r>
          </a:p>
          <a:p>
            <a:r>
              <a:rPr lang="ru-RU" dirty="0"/>
              <a:t>= (200+90 + 8).3</a:t>
            </a:r>
          </a:p>
          <a:p>
            <a:r>
              <a:rPr lang="ru-RU" dirty="0"/>
              <a:t>= 200.3+90.3+8.3</a:t>
            </a:r>
          </a:p>
          <a:p>
            <a:r>
              <a:rPr lang="ru-RU" dirty="0"/>
              <a:t>=600+27+24</a:t>
            </a:r>
          </a:p>
          <a:p>
            <a:r>
              <a:rPr lang="ru-RU" dirty="0"/>
              <a:t>=870+24</a:t>
            </a:r>
          </a:p>
          <a:p>
            <a:r>
              <a:rPr lang="ru-RU" dirty="0"/>
              <a:t>=894</a:t>
            </a:r>
          </a:p>
          <a:p>
            <a:r>
              <a:rPr lang="ru-RU" dirty="0"/>
              <a:t/>
            </a:r>
            <a:br>
              <a:rPr lang="ru-RU" dirty="0"/>
            </a:b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00199" y="1428479"/>
            <a:ext cx="5029902" cy="3886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231526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28650" y="228600"/>
            <a:ext cx="912495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b="1" dirty="0"/>
              <a:t>7.За базар 75 момичета и 65 момчета изработили по 5</a:t>
            </a:r>
            <a:endParaRPr lang="ru-RU" sz="1800" dirty="0"/>
          </a:p>
          <a:p>
            <a:r>
              <a:rPr lang="ru-RU" sz="1800" b="1" dirty="0"/>
              <a:t>мартенички всеки. Колко мартенички общо са изработили децата?</a:t>
            </a:r>
            <a:endParaRPr lang="ru-RU" sz="1800" dirty="0"/>
          </a:p>
          <a:p>
            <a:r>
              <a:rPr lang="ru-RU" sz="1800" b="1" dirty="0"/>
              <a:t>За посочената задача:</a:t>
            </a:r>
            <a:endParaRPr lang="ru-RU" sz="1800" dirty="0"/>
          </a:p>
          <a:p>
            <a:r>
              <a:rPr lang="ru-RU" sz="1800" b="1" dirty="0"/>
              <a:t> направете съкратен запис на задачата;</a:t>
            </a:r>
            <a:endParaRPr lang="ru-RU" sz="1800" dirty="0"/>
          </a:p>
          <a:p>
            <a:r>
              <a:rPr lang="ru-RU" sz="1800" b="1" dirty="0"/>
              <a:t> съставете план за решението на задачата, като използвате</a:t>
            </a:r>
            <a:endParaRPr lang="ru-RU" sz="1800" dirty="0"/>
          </a:p>
          <a:p>
            <a:r>
              <a:rPr lang="ru-RU" sz="1800" b="1" dirty="0"/>
              <a:t>аналитичен метод (аналитична схема и беседа);</a:t>
            </a:r>
            <a:endParaRPr lang="ru-RU" sz="1800" dirty="0"/>
          </a:p>
          <a:p>
            <a:r>
              <a:rPr lang="ru-RU" sz="1800" b="1" dirty="0"/>
              <a:t> решете задачата</a:t>
            </a:r>
            <a:r>
              <a:rPr lang="ru-RU" sz="1800" dirty="0"/>
              <a:t>.</a:t>
            </a:r>
            <a:endParaRPr lang="en-US" sz="1800" dirty="0"/>
          </a:p>
        </p:txBody>
      </p:sp>
      <p:sp>
        <p:nvSpPr>
          <p:cNvPr id="6" name="TextBox 5"/>
          <p:cNvSpPr txBox="1"/>
          <p:nvPr/>
        </p:nvSpPr>
        <p:spPr>
          <a:xfrm>
            <a:off x="190500" y="2647950"/>
            <a:ext cx="5829300" cy="4413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u="sng" dirty="0"/>
              <a:t>Съкратен запис:</a:t>
            </a:r>
            <a:endParaRPr lang="ru-RU" dirty="0"/>
          </a:p>
          <a:p>
            <a:r>
              <a:rPr lang="ru-RU" dirty="0"/>
              <a:t>Условие: 75 момчета по 5 мартенички всеки.</a:t>
            </a:r>
          </a:p>
          <a:p>
            <a:r>
              <a:rPr lang="ru-RU" dirty="0"/>
              <a:t>65 момичета по 5 мартенички за всяка от тях.</a:t>
            </a:r>
          </a:p>
          <a:p>
            <a:r>
              <a:rPr lang="ru-RU" u="sng" dirty="0"/>
              <a:t>Въпрос</a:t>
            </a:r>
            <a:r>
              <a:rPr lang="ru-RU" dirty="0"/>
              <a:t> колко мартенички общо са изработили децата?</a:t>
            </a:r>
          </a:p>
          <a:p>
            <a:r>
              <a:rPr lang="ru-RU" b="1" u="sng" dirty="0"/>
              <a:t>Решение:</a:t>
            </a:r>
            <a:endParaRPr lang="ru-RU" dirty="0"/>
          </a:p>
          <a:p>
            <a:r>
              <a:rPr lang="ru-RU" dirty="0"/>
              <a:t> Първи начин :75.5=375(брой изработени мартенички момчета)</a:t>
            </a:r>
          </a:p>
          <a:p>
            <a:r>
              <a:rPr lang="ru-RU" dirty="0"/>
              <a:t> Втори начин : 65.5=325(брой изработени мартенички момичета)</a:t>
            </a:r>
          </a:p>
          <a:p>
            <a:r>
              <a:rPr lang="ru-RU" dirty="0"/>
              <a:t>                       375+325=700 (общ брой изработени мартенички )</a:t>
            </a:r>
          </a:p>
          <a:p>
            <a:r>
              <a:rPr lang="ru-RU" dirty="0"/>
              <a:t/>
            </a:r>
            <a:br>
              <a:rPr lang="ru-RU" dirty="0"/>
            </a:b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5238399" y="3174980"/>
            <a:ext cx="5029902" cy="3886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60881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19150" y="457200"/>
            <a:ext cx="8020050" cy="47224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u="sng"/>
              <a:t>Отговор: Децата са изработили общо 700мартенички.</a:t>
            </a:r>
            <a:endParaRPr lang="ru-RU"/>
          </a:p>
          <a:p>
            <a:r>
              <a:rPr lang="ru-RU"/>
              <a:t>Какво е дадено в задачата.Децата се насочват към цифровите данни в условието на задачата.</a:t>
            </a:r>
          </a:p>
          <a:p>
            <a:r>
              <a:rPr lang="ru-RU"/>
              <a:t>Какво трябва да намерим в задачата?</a:t>
            </a:r>
          </a:p>
          <a:p>
            <a:r>
              <a:rPr lang="ru-RU"/>
              <a:t>С този  въпрос се определя какво е търсеното в задачата.</a:t>
            </a:r>
          </a:p>
          <a:p>
            <a:pPr fontAlgn="base"/>
            <a:r>
              <a:rPr lang="ru-RU"/>
              <a:t>Колко мартенички общо са изработили децата.</a:t>
            </a:r>
          </a:p>
          <a:p>
            <a:r>
              <a:rPr lang="ru-RU"/>
              <a:t>Можем ли веднага да го намерим?</a:t>
            </a:r>
          </a:p>
          <a:p>
            <a:r>
              <a:rPr lang="ru-RU"/>
              <a:t>А какво трябва да намерим преди това?</a:t>
            </a:r>
          </a:p>
          <a:p>
            <a:pPr fontAlgn="base"/>
            <a:r>
              <a:rPr lang="ru-RU"/>
              <a:t>Да намерим колко мартеници са изработили момчетата и колко мартеници са изработили момичетата.</a:t>
            </a:r>
          </a:p>
          <a:p>
            <a:r>
              <a:rPr lang="ru-RU"/>
              <a:t>Как ще намерим общия брой?</a:t>
            </a:r>
          </a:p>
          <a:p>
            <a:r>
              <a:rPr lang="ru-RU"/>
              <a:t>-Като съберем мартеничките изработени от момчетата и момичетата.</a:t>
            </a:r>
          </a:p>
          <a:p>
            <a:r>
              <a:rPr lang="ru-RU"/>
              <a:t/>
            </a:r>
            <a:br>
              <a:rPr lang="ru-RU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91216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21516" y="2339888"/>
            <a:ext cx="3349503" cy="2588252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</p:spPr>
      </p:pic>
      <p:sp>
        <p:nvSpPr>
          <p:cNvPr id="6" name="TextBox 5"/>
          <p:cNvSpPr txBox="1"/>
          <p:nvPr/>
        </p:nvSpPr>
        <p:spPr>
          <a:xfrm>
            <a:off x="851338" y="4367048"/>
            <a:ext cx="8797159" cy="4010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u="sng" dirty="0"/>
              <a:t>Алгоритъм за пресмятане при събиране: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426338" y="5175125"/>
            <a:ext cx="9647157" cy="16357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/>
            <a:r>
              <a:rPr lang="ru-RU" i="1" dirty="0">
                <a:solidFill>
                  <a:schemeClr val="accent6">
                    <a:lumMod val="75000"/>
                  </a:schemeClr>
                </a:solidFill>
              </a:rPr>
              <a:t>примера, който е даден 8 + 4 = ? – първото събираемо е 8, второто е 4. Второто събираемо се представя като сбор от две числа, едното от които допълва първото събираемо до 10. След като се допълни първото събираемо до 10, се прибавят останалите </a:t>
            </a:r>
            <a:r>
              <a:rPr lang="ru-RU" i="1" dirty="0" smtClean="0">
                <a:solidFill>
                  <a:schemeClr val="accent6">
                    <a:lumMod val="75000"/>
                  </a:schemeClr>
                </a:solidFill>
              </a:rPr>
              <a:t>еденици</a:t>
            </a:r>
            <a:r>
              <a:rPr lang="en-US" i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ru-RU" i="1" dirty="0" smtClean="0">
                <a:solidFill>
                  <a:schemeClr val="accent6">
                    <a:lumMod val="75000"/>
                  </a:schemeClr>
                </a:solidFill>
              </a:rPr>
              <a:t>на </a:t>
            </a:r>
            <a:r>
              <a:rPr lang="ru-RU" i="1" dirty="0">
                <a:solidFill>
                  <a:schemeClr val="accent6">
                    <a:lumMod val="75000"/>
                  </a:schemeClr>
                </a:solidFill>
              </a:rPr>
              <a:t>второто събираемо или ( 4 се представя като 2 + 2, 8 + 2 = 10, 10 + 2 =12) 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09903" y="457199"/>
            <a:ext cx="8671036" cy="16357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/>
            <a:r>
              <a:rPr lang="en-US" b="1" dirty="0" smtClean="0">
                <a:solidFill>
                  <a:srgbClr val="FF0000"/>
                </a:solidFill>
              </a:rPr>
              <a:t>1.</a:t>
            </a:r>
            <a:r>
              <a:rPr lang="ru-RU" b="1" dirty="0" smtClean="0">
                <a:solidFill>
                  <a:srgbClr val="FF0000"/>
                </a:solidFill>
              </a:rPr>
              <a:t>Опишете </a:t>
            </a:r>
            <a:r>
              <a:rPr lang="ru-RU" b="1" dirty="0">
                <a:solidFill>
                  <a:srgbClr val="FF0000"/>
                </a:solidFill>
              </a:rPr>
              <a:t>методиката за изясняване на алгоритмите за събиране и изваждане на естествените числа до 20 относно следните две групи:</a:t>
            </a:r>
          </a:p>
          <a:p>
            <a:r>
              <a:rPr lang="ru-RU" dirty="0"/>
              <a:t/>
            </a:r>
            <a:br>
              <a:rPr lang="ru-RU" dirty="0"/>
            </a:b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599090" y="1998310"/>
            <a:ext cx="7507991" cy="16357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/>
            <a:r>
              <a:rPr lang="ru-RU" i="1" dirty="0">
                <a:solidFill>
                  <a:srgbClr val="FF0000"/>
                </a:solidFill>
              </a:rPr>
              <a:t>Събиране на едноцифрени числа, сборът на които е по-голям от 10, </a:t>
            </a:r>
            <a:endParaRPr lang="ru-RU" dirty="0">
              <a:solidFill>
                <a:srgbClr val="FF0000"/>
              </a:solidFill>
            </a:endParaRPr>
          </a:p>
          <a:p>
            <a:r>
              <a:rPr lang="ru-RU" i="1" dirty="0">
                <a:solidFill>
                  <a:srgbClr val="FF0000"/>
                </a:solidFill>
              </a:rPr>
              <a:t>(например: 8 + 4 = ? и 5 + 7 = ?);</a:t>
            </a:r>
            <a:endParaRPr lang="ru-RU" dirty="0">
              <a:solidFill>
                <a:srgbClr val="FF0000"/>
              </a:solidFill>
            </a:endParaRPr>
          </a:p>
          <a:p>
            <a:r>
              <a:rPr lang="ru-RU" dirty="0"/>
              <a:t/>
            </a:r>
            <a:br>
              <a:rPr lang="ru-RU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2586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12419" y="548640"/>
            <a:ext cx="7414955" cy="4010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b="1" u="sng" dirty="0"/>
              <a:t>Аналитична схема на </a:t>
            </a:r>
            <a:r>
              <a:rPr lang="bg-BG" b="1" u="sng" dirty="0" smtClean="0"/>
              <a:t>задачата</a:t>
            </a:r>
            <a:r>
              <a:rPr lang="en-US" b="1" u="sng" dirty="0" smtClean="0"/>
              <a:t>:</a:t>
            </a:r>
            <a:endParaRPr lang="en-US" dirty="0"/>
          </a:p>
        </p:txBody>
      </p:sp>
      <p:sp>
        <p:nvSpPr>
          <p:cNvPr id="58" name="TextBox 57"/>
          <p:cNvSpPr txBox="1"/>
          <p:nvPr/>
        </p:nvSpPr>
        <p:spPr>
          <a:xfrm>
            <a:off x="4505497" y="1396536"/>
            <a:ext cx="40067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4800" b="1" dirty="0" smtClean="0"/>
              <a:t>.</a:t>
            </a:r>
            <a:endParaRPr lang="en-US" sz="4800" b="1" dirty="0"/>
          </a:p>
        </p:txBody>
      </p:sp>
      <p:grpSp>
        <p:nvGrpSpPr>
          <p:cNvPr id="61" name="Group 60"/>
          <p:cNvGrpSpPr/>
          <p:nvPr/>
        </p:nvGrpSpPr>
        <p:grpSpPr>
          <a:xfrm>
            <a:off x="1116676" y="1296786"/>
            <a:ext cx="5799514" cy="2802941"/>
            <a:chOff x="1116676" y="1296786"/>
            <a:chExt cx="5799514" cy="2802941"/>
          </a:xfrm>
        </p:grpSpPr>
        <p:sp>
          <p:nvSpPr>
            <p:cNvPr id="5" name="Rectangle 4"/>
            <p:cNvSpPr/>
            <p:nvPr/>
          </p:nvSpPr>
          <p:spPr>
            <a:xfrm>
              <a:off x="5037513" y="1296786"/>
              <a:ext cx="1778923" cy="498764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5386648" y="1396536"/>
              <a:ext cx="1529542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bg-BG" sz="900" b="1" dirty="0" smtClean="0"/>
                <a:t>Брой момчета= 75</a:t>
              </a:r>
              <a:endParaRPr lang="en-US" sz="900" b="1" dirty="0"/>
            </a:p>
          </p:txBody>
        </p:sp>
        <p:sp>
          <p:nvSpPr>
            <p:cNvPr id="7" name="Rectangle 6"/>
            <p:cNvSpPr/>
            <p:nvPr/>
          </p:nvSpPr>
          <p:spPr>
            <a:xfrm>
              <a:off x="5054137" y="3600963"/>
              <a:ext cx="1778923" cy="498764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ectangle 7"/>
            <p:cNvSpPr/>
            <p:nvPr/>
          </p:nvSpPr>
          <p:spPr>
            <a:xfrm>
              <a:off x="5037512" y="2447489"/>
              <a:ext cx="1778923" cy="498764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5220393" y="2447489"/>
              <a:ext cx="1413163" cy="5078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bg-BG" sz="900" b="1" dirty="0" smtClean="0"/>
                <a:t>Количество мартенички от един ученик = 5 бр.</a:t>
              </a:r>
              <a:endParaRPr lang="en-US" sz="900" b="1" dirty="0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5220393" y="3610030"/>
              <a:ext cx="1413163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bg-BG" sz="900" b="1" dirty="0" smtClean="0"/>
                <a:t>Брой момичета = 65</a:t>
              </a:r>
              <a:endParaRPr lang="en-US" sz="900" b="1" dirty="0"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2316478" y="3226682"/>
              <a:ext cx="1778923" cy="498764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2316479" y="1774935"/>
              <a:ext cx="1778923" cy="498764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2316478" y="1795550"/>
              <a:ext cx="177892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bg-BG" sz="900" b="1" dirty="0" smtClean="0"/>
                <a:t>Брой Мартенички от момчетата</a:t>
              </a:r>
              <a:endParaRPr lang="en-US" sz="900" b="1" dirty="0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2527069" y="3335499"/>
              <a:ext cx="156833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bg-BG" sz="900" b="1" dirty="0" smtClean="0"/>
                <a:t>Брой мртенички от   момичетата</a:t>
              </a:r>
              <a:endParaRPr lang="en-US" sz="900" b="1" dirty="0"/>
            </a:p>
          </p:txBody>
        </p:sp>
        <p:sp>
          <p:nvSpPr>
            <p:cNvPr id="16" name="Oval 15"/>
            <p:cNvSpPr/>
            <p:nvPr/>
          </p:nvSpPr>
          <p:spPr>
            <a:xfrm>
              <a:off x="4505498" y="1795550"/>
              <a:ext cx="382386" cy="369332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7" name="Oval 16"/>
            <p:cNvSpPr/>
            <p:nvPr/>
          </p:nvSpPr>
          <p:spPr>
            <a:xfrm>
              <a:off x="4505498" y="3106732"/>
              <a:ext cx="382386" cy="369332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Oval 17"/>
            <p:cNvSpPr/>
            <p:nvPr/>
          </p:nvSpPr>
          <p:spPr>
            <a:xfrm>
              <a:off x="1116676" y="2512205"/>
              <a:ext cx="382386" cy="369332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2" name="Straight Arrow Connector 21"/>
            <p:cNvCxnSpPr/>
            <p:nvPr/>
          </p:nvCxnSpPr>
          <p:spPr>
            <a:xfrm flipH="1">
              <a:off x="4721636" y="1499196"/>
              <a:ext cx="241070" cy="179015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Arrow Connector 25"/>
            <p:cNvCxnSpPr/>
            <p:nvPr/>
          </p:nvCxnSpPr>
          <p:spPr>
            <a:xfrm flipH="1" flipV="1">
              <a:off x="4962707" y="2227761"/>
              <a:ext cx="257686" cy="117338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Arrow Connector 29"/>
            <p:cNvCxnSpPr/>
            <p:nvPr/>
          </p:nvCxnSpPr>
          <p:spPr>
            <a:xfrm flipH="1">
              <a:off x="4179914" y="1890708"/>
              <a:ext cx="300638" cy="89508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Arrow Connector 34"/>
            <p:cNvCxnSpPr/>
            <p:nvPr/>
          </p:nvCxnSpPr>
          <p:spPr>
            <a:xfrm flipH="1" flipV="1">
              <a:off x="4713317" y="3491803"/>
              <a:ext cx="145480" cy="349059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Arrow Connector 38"/>
            <p:cNvCxnSpPr/>
            <p:nvPr/>
          </p:nvCxnSpPr>
          <p:spPr>
            <a:xfrm flipH="1">
              <a:off x="4721636" y="2696871"/>
              <a:ext cx="249382" cy="345145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Arrow Connector 45"/>
            <p:cNvCxnSpPr/>
            <p:nvPr/>
          </p:nvCxnSpPr>
          <p:spPr>
            <a:xfrm flipH="1">
              <a:off x="4172992" y="3421977"/>
              <a:ext cx="542519" cy="3458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Arrow Connector 50"/>
            <p:cNvCxnSpPr/>
            <p:nvPr/>
          </p:nvCxnSpPr>
          <p:spPr>
            <a:xfrm flipH="1">
              <a:off x="1712419" y="2024317"/>
              <a:ext cx="465516" cy="423172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Arrow Connector 54"/>
            <p:cNvCxnSpPr/>
            <p:nvPr/>
          </p:nvCxnSpPr>
          <p:spPr>
            <a:xfrm flipH="1" flipV="1">
              <a:off x="1499062" y="2881537"/>
              <a:ext cx="678873" cy="409861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9" name="Rectangle 58"/>
            <p:cNvSpPr/>
            <p:nvPr/>
          </p:nvSpPr>
          <p:spPr>
            <a:xfrm>
              <a:off x="4522124" y="2696872"/>
              <a:ext cx="641889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bg-BG" sz="4800" b="1" dirty="0"/>
                <a:t>.</a:t>
              </a:r>
              <a:endParaRPr lang="en-US" sz="4800" b="1" dirty="0"/>
            </a:p>
          </p:txBody>
        </p:sp>
        <p:sp>
          <p:nvSpPr>
            <p:cNvPr id="60" name="TextBox 59"/>
            <p:cNvSpPr txBox="1"/>
            <p:nvPr/>
          </p:nvSpPr>
          <p:spPr>
            <a:xfrm>
              <a:off x="1116676" y="2512205"/>
              <a:ext cx="315892" cy="4010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bg-BG" dirty="0" smtClean="0"/>
                <a:t>?</a:t>
              </a:r>
              <a:endParaRPr lang="en-US" dirty="0"/>
            </a:p>
          </p:txBody>
        </p:sp>
      </p:grpSp>
      <p:sp>
        <p:nvSpPr>
          <p:cNvPr id="62" name="Rectangle 61"/>
          <p:cNvSpPr/>
          <p:nvPr/>
        </p:nvSpPr>
        <p:spPr>
          <a:xfrm>
            <a:off x="4522124" y="1359508"/>
            <a:ext cx="64188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bg-BG" sz="4800" b="1" dirty="0"/>
              <a:t>.</a:t>
            </a:r>
            <a:endParaRPr lang="en-US" sz="4800" b="1" dirty="0"/>
          </a:p>
        </p:txBody>
      </p:sp>
      <p:pic>
        <p:nvPicPr>
          <p:cNvPr id="63" name="Picture 6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99332" y="4407068"/>
            <a:ext cx="4326747" cy="33433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46086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72510" y="646386"/>
            <a:ext cx="85606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   </a:t>
            </a:r>
            <a:r>
              <a:rPr lang="ru-RU" sz="3200" b="1" dirty="0">
                <a:solidFill>
                  <a:srgbClr val="FF0000"/>
                </a:solidFill>
              </a:rPr>
              <a:t>8 + 2 + 2 = </a:t>
            </a:r>
            <a:r>
              <a:rPr lang="ru-RU" sz="3200" b="1" dirty="0" smtClean="0">
                <a:solidFill>
                  <a:srgbClr val="FF0000"/>
                </a:solidFill>
              </a:rPr>
              <a:t>12 </a:t>
            </a:r>
            <a:endParaRPr lang="ru-RU" sz="3200" b="1" dirty="0">
              <a:solidFill>
                <a:srgbClr val="FF0000"/>
              </a:solidFill>
            </a:endParaRPr>
          </a:p>
        </p:txBody>
      </p:sp>
      <p:grpSp>
        <p:nvGrpSpPr>
          <p:cNvPr id="35" name="Group 34"/>
          <p:cNvGrpSpPr/>
          <p:nvPr/>
        </p:nvGrpSpPr>
        <p:grpSpPr>
          <a:xfrm>
            <a:off x="429515" y="1649480"/>
            <a:ext cx="8528129" cy="498576"/>
            <a:chOff x="429515" y="1349926"/>
            <a:chExt cx="8528129" cy="498576"/>
          </a:xfrm>
        </p:grpSpPr>
        <p:sp>
          <p:nvSpPr>
            <p:cNvPr id="5" name="Sun 4"/>
            <p:cNvSpPr/>
            <p:nvPr/>
          </p:nvSpPr>
          <p:spPr>
            <a:xfrm>
              <a:off x="429515" y="1369104"/>
              <a:ext cx="429208" cy="373224"/>
            </a:xfrm>
            <a:prstGeom prst="sun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719425" y="1369104"/>
              <a:ext cx="475529" cy="408467"/>
            </a:xfrm>
            <a:prstGeom prst="rect">
              <a:avLst/>
            </a:prstGeom>
          </p:spPr>
        </p:pic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15505" y="1369104"/>
              <a:ext cx="475529" cy="408467"/>
            </a:xfrm>
            <a:prstGeom prst="rect">
              <a:avLst/>
            </a:prstGeom>
          </p:spPr>
        </p:pic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323345" y="1369104"/>
              <a:ext cx="475529" cy="408467"/>
            </a:xfrm>
            <a:prstGeom prst="rect">
              <a:avLst/>
            </a:prstGeom>
          </p:spPr>
        </p:pic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402794" y="1369103"/>
              <a:ext cx="475529" cy="408467"/>
            </a:xfrm>
            <a:prstGeom prst="rect">
              <a:avLst/>
            </a:prstGeom>
          </p:spPr>
        </p:pic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927265" y="1349927"/>
              <a:ext cx="475529" cy="408467"/>
            </a:xfrm>
            <a:prstGeom prst="rect">
              <a:avLst/>
            </a:prstGeom>
          </p:spPr>
        </p:pic>
        <p:pic>
          <p:nvPicPr>
            <p:cNvPr id="11" name="Picture 1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593283" y="1369103"/>
              <a:ext cx="475529" cy="408467"/>
            </a:xfrm>
            <a:prstGeom prst="rect">
              <a:avLst/>
            </a:prstGeom>
          </p:spPr>
        </p:pic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31595" y="1349926"/>
              <a:ext cx="475529" cy="408467"/>
            </a:xfrm>
            <a:prstGeom prst="rect">
              <a:avLst/>
            </a:prstGeom>
          </p:spPr>
        </p:pic>
        <p:pic>
          <p:nvPicPr>
            <p:cNvPr id="13" name="Picture 1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124939" y="1391826"/>
              <a:ext cx="475529" cy="408467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</p:pic>
        <p:sp>
          <p:nvSpPr>
            <p:cNvPr id="14" name="Plus 13"/>
            <p:cNvSpPr/>
            <p:nvPr/>
          </p:nvSpPr>
          <p:spPr>
            <a:xfrm>
              <a:off x="5281588" y="1369103"/>
              <a:ext cx="615821" cy="479399"/>
            </a:xfrm>
            <a:prstGeom prst="mathPlus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endParaRPr>
            </a:p>
          </p:txBody>
        </p:sp>
        <p:pic>
          <p:nvPicPr>
            <p:cNvPr id="15" name="Picture 1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571216" y="1391825"/>
              <a:ext cx="475529" cy="408467"/>
            </a:xfrm>
            <a:prstGeom prst="rect">
              <a:avLst/>
            </a:prstGeom>
          </p:spPr>
        </p:pic>
        <p:pic>
          <p:nvPicPr>
            <p:cNvPr id="16" name="Picture 1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206140" y="1425906"/>
              <a:ext cx="469433" cy="365792"/>
            </a:xfrm>
            <a:prstGeom prst="rect">
              <a:avLst/>
            </a:prstGeom>
          </p:spPr>
        </p:pic>
        <p:pic>
          <p:nvPicPr>
            <p:cNvPr id="17" name="Picture 16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482115" y="1369103"/>
              <a:ext cx="475529" cy="408467"/>
            </a:xfrm>
            <a:prstGeom prst="rect">
              <a:avLst/>
            </a:prstGeom>
          </p:spPr>
        </p:pic>
        <p:pic>
          <p:nvPicPr>
            <p:cNvPr id="18" name="Picture 17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853287" y="1369103"/>
              <a:ext cx="475529" cy="408467"/>
            </a:xfrm>
            <a:prstGeom prst="rect">
              <a:avLst/>
            </a:prstGeom>
          </p:spPr>
        </p:pic>
      </p:grpSp>
      <p:sp>
        <p:nvSpPr>
          <p:cNvPr id="19" name="TextBox 18"/>
          <p:cNvSpPr txBox="1"/>
          <p:nvPr/>
        </p:nvSpPr>
        <p:spPr>
          <a:xfrm>
            <a:off x="557906" y="2855167"/>
            <a:ext cx="8528129" cy="28704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>
                <a:solidFill>
                  <a:schemeClr val="accent2"/>
                </a:solidFill>
              </a:rPr>
              <a:t>Сборът на две числа се намира по-лесно, като се допълни до 10 по-голямото събираемо, когато първото събираемо е по-малко от второто събираемо, пресмятането се извършва след като се разменят местата на събираемите. Както е в следващият пример :</a:t>
            </a:r>
            <a:endParaRPr lang="ru-RU" dirty="0">
              <a:solidFill>
                <a:schemeClr val="accent2"/>
              </a:solidFill>
            </a:endParaRPr>
          </a:p>
          <a:p>
            <a:pPr fontAlgn="base"/>
            <a:r>
              <a:rPr lang="ru-RU" i="1" dirty="0">
                <a:solidFill>
                  <a:schemeClr val="accent2"/>
                </a:solidFill>
              </a:rPr>
              <a:t>+ 7 = 7 + 5 = 7 + 3 + 2 / събираемото 5 представяме с две числа 3, което допълва по-голямото събираемо до 10 и 2</a:t>
            </a:r>
          </a:p>
          <a:p>
            <a:r>
              <a:rPr lang="ru-RU" dirty="0"/>
              <a:t/>
            </a:r>
            <a:br>
              <a:rPr lang="ru-RU" dirty="0"/>
            </a:br>
            <a:endParaRPr lang="en-US" dirty="0">
              <a:solidFill>
                <a:schemeClr val="accent2"/>
              </a:solidFill>
            </a:endParaRPr>
          </a:p>
        </p:txBody>
      </p:sp>
      <p:grpSp>
        <p:nvGrpSpPr>
          <p:cNvPr id="36" name="Group 35"/>
          <p:cNvGrpSpPr/>
          <p:nvPr/>
        </p:nvGrpSpPr>
        <p:grpSpPr>
          <a:xfrm>
            <a:off x="464603" y="5376350"/>
            <a:ext cx="8528129" cy="481964"/>
            <a:chOff x="417305" y="5502478"/>
            <a:chExt cx="8528129" cy="481964"/>
          </a:xfrm>
        </p:grpSpPr>
        <p:sp>
          <p:nvSpPr>
            <p:cNvPr id="20" name="Sun 19"/>
            <p:cNvSpPr/>
            <p:nvPr/>
          </p:nvSpPr>
          <p:spPr>
            <a:xfrm>
              <a:off x="417305" y="5555549"/>
              <a:ext cx="429208" cy="373224"/>
            </a:xfrm>
            <a:prstGeom prst="sun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1" name="Picture 2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707215" y="5555549"/>
              <a:ext cx="475529" cy="408467"/>
            </a:xfrm>
            <a:prstGeom prst="rect">
              <a:avLst/>
            </a:prstGeom>
          </p:spPr>
        </p:pic>
        <p:pic>
          <p:nvPicPr>
            <p:cNvPr id="22" name="Picture 2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03295" y="5555549"/>
              <a:ext cx="475529" cy="408467"/>
            </a:xfrm>
            <a:prstGeom prst="rect">
              <a:avLst/>
            </a:prstGeom>
          </p:spPr>
        </p:pic>
        <p:pic>
          <p:nvPicPr>
            <p:cNvPr id="23" name="Picture 2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311135" y="5540511"/>
              <a:ext cx="475529" cy="408467"/>
            </a:xfrm>
            <a:prstGeom prst="rect">
              <a:avLst/>
            </a:prstGeom>
          </p:spPr>
        </p:pic>
        <p:pic>
          <p:nvPicPr>
            <p:cNvPr id="24" name="Picture 2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90584" y="5540510"/>
              <a:ext cx="475529" cy="408467"/>
            </a:xfrm>
            <a:prstGeom prst="rect">
              <a:avLst/>
            </a:prstGeom>
          </p:spPr>
        </p:pic>
        <p:pic>
          <p:nvPicPr>
            <p:cNvPr id="25" name="Picture 2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915055" y="5521334"/>
              <a:ext cx="475529" cy="408467"/>
            </a:xfrm>
            <a:prstGeom prst="rect">
              <a:avLst/>
            </a:prstGeom>
          </p:spPr>
        </p:pic>
        <p:pic>
          <p:nvPicPr>
            <p:cNvPr id="26" name="Picture 2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978227" y="5575975"/>
              <a:ext cx="475529" cy="408467"/>
            </a:xfrm>
            <a:prstGeom prst="rect">
              <a:avLst/>
            </a:prstGeom>
          </p:spPr>
        </p:pic>
        <p:pic>
          <p:nvPicPr>
            <p:cNvPr id="27" name="Picture 2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19385" y="5521333"/>
              <a:ext cx="475529" cy="408467"/>
            </a:xfrm>
            <a:prstGeom prst="rect">
              <a:avLst/>
            </a:prstGeom>
          </p:spPr>
        </p:pic>
        <p:sp>
          <p:nvSpPr>
            <p:cNvPr id="28" name="Plus 27"/>
            <p:cNvSpPr/>
            <p:nvPr/>
          </p:nvSpPr>
          <p:spPr>
            <a:xfrm>
              <a:off x="4635068" y="5502478"/>
              <a:ext cx="615821" cy="479399"/>
            </a:xfrm>
            <a:prstGeom prst="mathPlus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endParaRPr>
            </a:p>
          </p:txBody>
        </p:sp>
        <p:pic>
          <p:nvPicPr>
            <p:cNvPr id="29" name="Picture 2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559006" y="5563232"/>
              <a:ext cx="475529" cy="408467"/>
            </a:xfrm>
            <a:prstGeom prst="rect">
              <a:avLst/>
            </a:prstGeom>
          </p:spPr>
        </p:pic>
        <p:pic>
          <p:nvPicPr>
            <p:cNvPr id="30" name="Picture 29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193930" y="5597313"/>
              <a:ext cx="469433" cy="365792"/>
            </a:xfrm>
            <a:prstGeom prst="rect">
              <a:avLst/>
            </a:prstGeom>
          </p:spPr>
        </p:pic>
        <p:pic>
          <p:nvPicPr>
            <p:cNvPr id="31" name="Picture 30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469905" y="5540510"/>
              <a:ext cx="475529" cy="408467"/>
            </a:xfrm>
            <a:prstGeom prst="rect">
              <a:avLst/>
            </a:prstGeom>
          </p:spPr>
        </p:pic>
        <p:pic>
          <p:nvPicPr>
            <p:cNvPr id="32" name="Picture 31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841077" y="5540510"/>
              <a:ext cx="475529" cy="408467"/>
            </a:xfrm>
            <a:prstGeom prst="rect">
              <a:avLst/>
            </a:prstGeom>
          </p:spPr>
        </p:pic>
        <p:pic>
          <p:nvPicPr>
            <p:cNvPr id="33" name="Picture 3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421880" y="5563231"/>
              <a:ext cx="475529" cy="408467"/>
            </a:xfrm>
            <a:prstGeom prst="rect">
              <a:avLst/>
            </a:prstGeom>
          </p:spPr>
        </p:pic>
      </p:grpSp>
      <p:pic>
        <p:nvPicPr>
          <p:cNvPr id="39" name="Picture 3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700352" y="5760204"/>
            <a:ext cx="2175471" cy="18387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2289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198179" y="614855"/>
            <a:ext cx="7378262" cy="10183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/>
            <a:r>
              <a:rPr lang="ru-RU" b="1" i="1" u="sng" dirty="0"/>
              <a:t>Алгоритъм за пресмятане при изваждане :</a:t>
            </a:r>
            <a:r>
              <a:rPr lang="ru-RU" i="1" dirty="0"/>
              <a:t> </a:t>
            </a:r>
            <a:endParaRPr lang="ru-RU" b="1" i="1" u="sng" dirty="0"/>
          </a:p>
          <a:p>
            <a:r>
              <a:rPr lang="ru-RU" dirty="0"/>
              <a:t/>
            </a:r>
            <a:br>
              <a:rPr lang="ru-RU" dirty="0"/>
            </a:b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346841" y="1418897"/>
            <a:ext cx="9222828" cy="1327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/>
            <a:r>
              <a:rPr lang="ru-RU" i="1" dirty="0">
                <a:solidFill>
                  <a:schemeClr val="accent2"/>
                </a:solidFill>
              </a:rPr>
              <a:t>Умалителят се представя като сбор от две числа, първото от които е равно на единиците на умаляемото. Изваждат се и така разликата е винаги 10. От получената десетица се изважда второто число, останало от умалителя. </a:t>
            </a:r>
            <a:endParaRPr lang="ru-RU" b="1" i="1" u="sng" dirty="0">
              <a:solidFill>
                <a:schemeClr val="accent2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88731" y="3090041"/>
            <a:ext cx="8875986" cy="19443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>
                <a:solidFill>
                  <a:srgbClr val="FF0000"/>
                </a:solidFill>
              </a:rPr>
              <a:t>Пример: 12 – 5 =  /Първо определяме едениците умаляемото 12, и представяме умалителя 5 като сбор от 2 / съответства на едениците на умаляемото/  и остатъка – 3. Или  12 – 2 – 3= 10-3= 7</a:t>
            </a:r>
            <a:endParaRPr lang="ru-RU" dirty="0">
              <a:solidFill>
                <a:srgbClr val="FF0000"/>
              </a:solidFill>
            </a:endParaRPr>
          </a:p>
          <a:p>
            <a:r>
              <a:rPr lang="ru-RU" i="1" dirty="0">
                <a:solidFill>
                  <a:srgbClr val="FF0000"/>
                </a:solidFill>
              </a:rPr>
              <a:t>13 – 8 = 13 – 3 – 5 = 10 – 5= 5</a:t>
            </a:r>
            <a:endParaRPr lang="ru-RU" dirty="0">
              <a:solidFill>
                <a:srgbClr val="FF0000"/>
              </a:solidFill>
            </a:endParaRPr>
          </a:p>
          <a:p>
            <a:r>
              <a:rPr lang="ru-RU" dirty="0"/>
              <a:t/>
            </a:r>
            <a:br>
              <a:rPr lang="ru-RU" dirty="0"/>
            </a:br>
            <a:endParaRPr lang="en-US" dirty="0"/>
          </a:p>
        </p:txBody>
      </p:sp>
      <p:grpSp>
        <p:nvGrpSpPr>
          <p:cNvPr id="34" name="Group 33"/>
          <p:cNvGrpSpPr/>
          <p:nvPr/>
        </p:nvGrpSpPr>
        <p:grpSpPr>
          <a:xfrm>
            <a:off x="323681" y="4556532"/>
            <a:ext cx="8820320" cy="792708"/>
            <a:chOff x="323680" y="4785131"/>
            <a:chExt cx="8822307" cy="1216641"/>
          </a:xfrm>
        </p:grpSpPr>
        <p:sp>
          <p:nvSpPr>
            <p:cNvPr id="9" name="Sun 8"/>
            <p:cNvSpPr/>
            <p:nvPr/>
          </p:nvSpPr>
          <p:spPr>
            <a:xfrm>
              <a:off x="346841" y="4804309"/>
              <a:ext cx="429208" cy="373224"/>
            </a:xfrm>
            <a:prstGeom prst="sun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636751" y="4804309"/>
              <a:ext cx="475529" cy="408467"/>
            </a:xfrm>
            <a:prstGeom prst="rect">
              <a:avLst/>
            </a:prstGeom>
          </p:spPr>
        </p:pic>
        <p:pic>
          <p:nvPicPr>
            <p:cNvPr id="11" name="Picture 1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32831" y="4804309"/>
              <a:ext cx="475529" cy="408467"/>
            </a:xfrm>
            <a:prstGeom prst="rect">
              <a:avLst/>
            </a:prstGeom>
          </p:spPr>
        </p:pic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240671" y="4804309"/>
              <a:ext cx="475529" cy="408467"/>
            </a:xfrm>
            <a:prstGeom prst="rect">
              <a:avLst/>
            </a:prstGeom>
          </p:spPr>
        </p:pic>
        <p:pic>
          <p:nvPicPr>
            <p:cNvPr id="13" name="Picture 1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20120" y="4804308"/>
              <a:ext cx="475529" cy="408467"/>
            </a:xfrm>
            <a:prstGeom prst="rect">
              <a:avLst/>
            </a:prstGeom>
          </p:spPr>
        </p:pic>
        <p:pic>
          <p:nvPicPr>
            <p:cNvPr id="14" name="Picture 1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44591" y="4785132"/>
              <a:ext cx="475529" cy="408467"/>
            </a:xfrm>
            <a:prstGeom prst="rect">
              <a:avLst/>
            </a:prstGeom>
          </p:spPr>
        </p:pic>
        <p:pic>
          <p:nvPicPr>
            <p:cNvPr id="15" name="Picture 1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510609" y="4804308"/>
              <a:ext cx="475529" cy="408467"/>
            </a:xfrm>
            <a:prstGeom prst="rect">
              <a:avLst/>
            </a:prstGeom>
          </p:spPr>
        </p:pic>
        <p:pic>
          <p:nvPicPr>
            <p:cNvPr id="16" name="Picture 1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948921" y="4785131"/>
              <a:ext cx="475529" cy="408467"/>
            </a:xfrm>
            <a:prstGeom prst="rect">
              <a:avLst/>
            </a:prstGeom>
          </p:spPr>
        </p:pic>
        <p:pic>
          <p:nvPicPr>
            <p:cNvPr id="17" name="Picture 1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23680" y="5435647"/>
              <a:ext cx="475529" cy="408467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</p:pic>
        <p:pic>
          <p:nvPicPr>
            <p:cNvPr id="19" name="Picture 1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32830" y="5443108"/>
              <a:ext cx="475529" cy="408467"/>
            </a:xfrm>
            <a:prstGeom prst="rect">
              <a:avLst/>
            </a:prstGeom>
          </p:spPr>
        </p:pic>
        <p:sp>
          <p:nvSpPr>
            <p:cNvPr id="23" name="Sun 22"/>
            <p:cNvSpPr/>
            <p:nvPr/>
          </p:nvSpPr>
          <p:spPr>
            <a:xfrm>
              <a:off x="1646112" y="5332638"/>
              <a:ext cx="594559" cy="511476"/>
            </a:xfrm>
            <a:prstGeom prst="sun">
              <a:avLst>
                <a:gd name="adj" fmla="val 38258"/>
              </a:avLst>
            </a:prstGeom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Sun 23"/>
            <p:cNvSpPr/>
            <p:nvPr/>
          </p:nvSpPr>
          <p:spPr>
            <a:xfrm>
              <a:off x="2418920" y="5344341"/>
              <a:ext cx="594559" cy="511476"/>
            </a:xfrm>
            <a:prstGeom prst="sun">
              <a:avLst>
                <a:gd name="adj" fmla="val 38258"/>
              </a:avLst>
            </a:prstGeom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Minus 24"/>
            <p:cNvSpPr/>
            <p:nvPr/>
          </p:nvSpPr>
          <p:spPr>
            <a:xfrm>
              <a:off x="4986138" y="5332638"/>
              <a:ext cx="635744" cy="481348"/>
            </a:xfrm>
            <a:prstGeom prst="mathMinus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Sun 25"/>
            <p:cNvSpPr/>
            <p:nvPr/>
          </p:nvSpPr>
          <p:spPr>
            <a:xfrm>
              <a:off x="6039451" y="4838654"/>
              <a:ext cx="594559" cy="511476"/>
            </a:xfrm>
            <a:prstGeom prst="sun">
              <a:avLst>
                <a:gd name="adj" fmla="val 38258"/>
              </a:avLst>
            </a:prstGeom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Sun 26"/>
            <p:cNvSpPr/>
            <p:nvPr/>
          </p:nvSpPr>
          <p:spPr>
            <a:xfrm>
              <a:off x="6049957" y="5464018"/>
              <a:ext cx="594559" cy="511476"/>
            </a:xfrm>
            <a:prstGeom prst="sun">
              <a:avLst>
                <a:gd name="adj" fmla="val 38258"/>
              </a:avLst>
            </a:prstGeom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Minus 27"/>
            <p:cNvSpPr/>
            <p:nvPr/>
          </p:nvSpPr>
          <p:spPr>
            <a:xfrm>
              <a:off x="6904286" y="5343144"/>
              <a:ext cx="635744" cy="481348"/>
            </a:xfrm>
            <a:prstGeom prst="mathMinus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Sun 28"/>
            <p:cNvSpPr/>
            <p:nvPr/>
          </p:nvSpPr>
          <p:spPr>
            <a:xfrm>
              <a:off x="7705350" y="4801862"/>
              <a:ext cx="594559" cy="511476"/>
            </a:xfrm>
            <a:prstGeom prst="sun">
              <a:avLst>
                <a:gd name="adj" fmla="val 38258"/>
              </a:avLst>
            </a:prstGeom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Sun 29"/>
            <p:cNvSpPr/>
            <p:nvPr/>
          </p:nvSpPr>
          <p:spPr>
            <a:xfrm>
              <a:off x="7684325" y="5490296"/>
              <a:ext cx="594559" cy="511476"/>
            </a:xfrm>
            <a:prstGeom prst="sun">
              <a:avLst>
                <a:gd name="adj" fmla="val 38258"/>
              </a:avLst>
            </a:prstGeom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Sun 30"/>
            <p:cNvSpPr/>
            <p:nvPr/>
          </p:nvSpPr>
          <p:spPr>
            <a:xfrm>
              <a:off x="8551428" y="5127688"/>
              <a:ext cx="594559" cy="511476"/>
            </a:xfrm>
            <a:prstGeom prst="sun">
              <a:avLst>
                <a:gd name="adj" fmla="val 38258"/>
              </a:avLst>
            </a:prstGeom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5" name="Plus 54"/>
          <p:cNvSpPr/>
          <p:nvPr/>
        </p:nvSpPr>
        <p:spPr>
          <a:xfrm>
            <a:off x="2455645" y="6860251"/>
            <a:ext cx="412954" cy="427803"/>
          </a:xfrm>
          <a:prstGeom prst="mathPlus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Minus 68"/>
          <p:cNvSpPr/>
          <p:nvPr/>
        </p:nvSpPr>
        <p:spPr>
          <a:xfrm>
            <a:off x="5743969" y="6949529"/>
            <a:ext cx="635744" cy="318293"/>
          </a:xfrm>
          <a:prstGeom prst="mathMinus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1" name="Group 90"/>
          <p:cNvGrpSpPr/>
          <p:nvPr/>
        </p:nvGrpSpPr>
        <p:grpSpPr>
          <a:xfrm>
            <a:off x="609599" y="6821811"/>
            <a:ext cx="8398689" cy="601293"/>
            <a:chOff x="499317" y="6282381"/>
            <a:chExt cx="8508972" cy="729243"/>
          </a:xfrm>
        </p:grpSpPr>
        <p:grpSp>
          <p:nvGrpSpPr>
            <p:cNvPr id="90" name="Group 89"/>
            <p:cNvGrpSpPr/>
            <p:nvPr/>
          </p:nvGrpSpPr>
          <p:grpSpPr>
            <a:xfrm>
              <a:off x="499317" y="6506365"/>
              <a:ext cx="1765439" cy="270100"/>
              <a:chOff x="499317" y="6293005"/>
              <a:chExt cx="1765439" cy="270100"/>
            </a:xfrm>
          </p:grpSpPr>
          <p:sp>
            <p:nvSpPr>
              <p:cNvPr id="36" name="Sun 35"/>
              <p:cNvSpPr/>
              <p:nvPr/>
            </p:nvSpPr>
            <p:spPr>
              <a:xfrm>
                <a:off x="499317" y="6293005"/>
                <a:ext cx="429208" cy="246796"/>
              </a:xfrm>
              <a:prstGeom prst="sun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37" name="Picture 36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789227" y="6293005"/>
                <a:ext cx="475529" cy="270100"/>
              </a:xfrm>
              <a:prstGeom prst="rect">
                <a:avLst/>
              </a:prstGeom>
            </p:spPr>
          </p:pic>
          <p:pic>
            <p:nvPicPr>
              <p:cNvPr id="38" name="Picture 37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185307" y="6293005"/>
                <a:ext cx="475529" cy="270100"/>
              </a:xfrm>
              <a:prstGeom prst="rect">
                <a:avLst/>
              </a:prstGeom>
            </p:spPr>
          </p:pic>
        </p:grpSp>
        <p:grpSp>
          <p:nvGrpSpPr>
            <p:cNvPr id="79" name="Group 78"/>
            <p:cNvGrpSpPr/>
            <p:nvPr/>
          </p:nvGrpSpPr>
          <p:grpSpPr>
            <a:xfrm>
              <a:off x="2934743" y="6293005"/>
              <a:ext cx="2392520" cy="718619"/>
              <a:chOff x="2934743" y="6293005"/>
              <a:chExt cx="2392520" cy="718619"/>
            </a:xfrm>
          </p:grpSpPr>
          <p:grpSp>
            <p:nvGrpSpPr>
              <p:cNvPr id="76" name="Group 75"/>
              <p:cNvGrpSpPr/>
              <p:nvPr/>
            </p:nvGrpSpPr>
            <p:grpSpPr>
              <a:xfrm>
                <a:off x="2957904" y="6293005"/>
                <a:ext cx="2369359" cy="270100"/>
                <a:chOff x="2957904" y="6293005"/>
                <a:chExt cx="2369359" cy="270100"/>
              </a:xfrm>
            </p:grpSpPr>
            <p:sp>
              <p:nvSpPr>
                <p:cNvPr id="57" name="Sun 56"/>
                <p:cNvSpPr/>
                <p:nvPr/>
              </p:nvSpPr>
              <p:spPr>
                <a:xfrm>
                  <a:off x="2957904" y="6293005"/>
                  <a:ext cx="429208" cy="246796"/>
                </a:xfrm>
                <a:prstGeom prst="sun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pic>
              <p:nvPicPr>
                <p:cNvPr id="58" name="Picture 57"/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4247814" y="6293005"/>
                  <a:ext cx="475529" cy="270100"/>
                </a:xfrm>
                <a:prstGeom prst="rect">
                  <a:avLst/>
                </a:prstGeom>
              </p:spPr>
            </p:pic>
            <p:pic>
              <p:nvPicPr>
                <p:cNvPr id="59" name="Picture 58"/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3643894" y="6293005"/>
                  <a:ext cx="475529" cy="270100"/>
                </a:xfrm>
                <a:prstGeom prst="rect">
                  <a:avLst/>
                </a:prstGeom>
              </p:spPr>
            </p:pic>
            <p:pic>
              <p:nvPicPr>
                <p:cNvPr id="60" name="Picture 59"/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4851734" y="6293005"/>
                  <a:ext cx="475529" cy="270100"/>
                </a:xfrm>
                <a:prstGeom prst="rect">
                  <a:avLst/>
                </a:prstGeom>
              </p:spPr>
            </p:pic>
          </p:grpSp>
          <p:pic>
            <p:nvPicPr>
              <p:cNvPr id="61" name="Picture 60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4801431" y="6730900"/>
                <a:ext cx="475529" cy="270100"/>
              </a:xfrm>
              <a:prstGeom prst="rect">
                <a:avLst/>
              </a:prstGeom>
            </p:spPr>
          </p:pic>
          <p:pic>
            <p:nvPicPr>
              <p:cNvPr id="62" name="Picture 6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4247814" y="6741524"/>
                <a:ext cx="475529" cy="270100"/>
              </a:xfrm>
              <a:prstGeom prst="rect">
                <a:avLst/>
              </a:prstGeom>
            </p:spPr>
          </p:pic>
          <p:pic>
            <p:nvPicPr>
              <p:cNvPr id="65" name="Picture 64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2934743" y="6710479"/>
                <a:ext cx="475529" cy="270100"/>
              </a:xfrm>
              <a:prstGeom prst="rect">
                <a:avLst/>
              </a:prstGeom>
              <a:ln>
                <a:solidFill>
                  <a:schemeClr val="accent2"/>
                </a:solidFill>
              </a:ln>
            </p:spPr>
          </p:pic>
          <p:pic>
            <p:nvPicPr>
              <p:cNvPr id="66" name="Picture 65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643893" y="6715413"/>
                <a:ext cx="475529" cy="270100"/>
              </a:xfrm>
              <a:prstGeom prst="rect">
                <a:avLst/>
              </a:prstGeom>
            </p:spPr>
          </p:pic>
        </p:grpSp>
        <p:grpSp>
          <p:nvGrpSpPr>
            <p:cNvPr id="80" name="Group 79"/>
            <p:cNvGrpSpPr/>
            <p:nvPr/>
          </p:nvGrpSpPr>
          <p:grpSpPr>
            <a:xfrm>
              <a:off x="6615769" y="6282381"/>
              <a:ext cx="2392520" cy="718619"/>
              <a:chOff x="2934743" y="6293005"/>
              <a:chExt cx="2392520" cy="718619"/>
            </a:xfrm>
          </p:grpSpPr>
          <p:grpSp>
            <p:nvGrpSpPr>
              <p:cNvPr id="81" name="Group 80"/>
              <p:cNvGrpSpPr/>
              <p:nvPr/>
            </p:nvGrpSpPr>
            <p:grpSpPr>
              <a:xfrm>
                <a:off x="2957904" y="6293005"/>
                <a:ext cx="2369359" cy="270100"/>
                <a:chOff x="2957904" y="6293005"/>
                <a:chExt cx="2369359" cy="270100"/>
              </a:xfrm>
            </p:grpSpPr>
            <p:sp>
              <p:nvSpPr>
                <p:cNvPr id="86" name="Sun 85"/>
                <p:cNvSpPr/>
                <p:nvPr/>
              </p:nvSpPr>
              <p:spPr>
                <a:xfrm>
                  <a:off x="2957904" y="6293005"/>
                  <a:ext cx="429208" cy="246796"/>
                </a:xfrm>
                <a:prstGeom prst="sun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pic>
              <p:nvPicPr>
                <p:cNvPr id="87" name="Picture 86"/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4247814" y="6293005"/>
                  <a:ext cx="475529" cy="270100"/>
                </a:xfrm>
                <a:prstGeom prst="rect">
                  <a:avLst/>
                </a:prstGeom>
              </p:spPr>
            </p:pic>
            <p:pic>
              <p:nvPicPr>
                <p:cNvPr id="88" name="Picture 87"/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3643894" y="6293005"/>
                  <a:ext cx="475529" cy="270100"/>
                </a:xfrm>
                <a:prstGeom prst="rect">
                  <a:avLst/>
                </a:prstGeom>
              </p:spPr>
            </p:pic>
            <p:pic>
              <p:nvPicPr>
                <p:cNvPr id="89" name="Picture 88"/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4851734" y="6293005"/>
                  <a:ext cx="475529" cy="270100"/>
                </a:xfrm>
                <a:prstGeom prst="rect">
                  <a:avLst/>
                </a:prstGeom>
              </p:spPr>
            </p:pic>
          </p:grpSp>
          <p:pic>
            <p:nvPicPr>
              <p:cNvPr id="82" name="Picture 8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4801431" y="6730900"/>
                <a:ext cx="475529" cy="270100"/>
              </a:xfrm>
              <a:prstGeom prst="rect">
                <a:avLst/>
              </a:prstGeom>
            </p:spPr>
          </p:pic>
          <p:pic>
            <p:nvPicPr>
              <p:cNvPr id="83" name="Picture 82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4247814" y="6741524"/>
                <a:ext cx="475529" cy="270100"/>
              </a:xfrm>
              <a:prstGeom prst="rect">
                <a:avLst/>
              </a:prstGeom>
            </p:spPr>
          </p:pic>
          <p:pic>
            <p:nvPicPr>
              <p:cNvPr id="84" name="Picture 83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2934743" y="6710479"/>
                <a:ext cx="475529" cy="270100"/>
              </a:xfrm>
              <a:prstGeom prst="rect">
                <a:avLst/>
              </a:prstGeom>
              <a:ln>
                <a:solidFill>
                  <a:schemeClr val="accent2"/>
                </a:solidFill>
              </a:ln>
            </p:spPr>
          </p:pic>
          <p:pic>
            <p:nvPicPr>
              <p:cNvPr id="85" name="Picture 84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643893" y="6715413"/>
                <a:ext cx="475529" cy="270100"/>
              </a:xfrm>
              <a:prstGeom prst="rect">
                <a:avLst/>
              </a:prstGeom>
            </p:spPr>
          </p:pic>
        </p:grpSp>
      </p:grpSp>
      <p:sp>
        <p:nvSpPr>
          <p:cNvPr id="92" name="TextBox 91"/>
          <p:cNvSpPr txBox="1"/>
          <p:nvPr/>
        </p:nvSpPr>
        <p:spPr>
          <a:xfrm>
            <a:off x="609599" y="5806440"/>
            <a:ext cx="8349038" cy="16357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/>
            <a:r>
              <a:rPr lang="ru-RU" i="1" dirty="0">
                <a:solidFill>
                  <a:srgbClr val="00B0F0"/>
                </a:solidFill>
              </a:rPr>
              <a:t>Умаляемото се представя като сбор от едениците си и числото 10 / десеттиците/ . 12 – 5 = 2 + 10 – 5 = 2 + 5 = 7 </a:t>
            </a:r>
            <a:endParaRPr lang="ru-RU" b="1" i="1" u="sng" dirty="0">
              <a:solidFill>
                <a:srgbClr val="00B0F0"/>
              </a:solidFill>
            </a:endParaRPr>
          </a:p>
          <a:p>
            <a:r>
              <a:rPr lang="ru-RU" i="1" dirty="0">
                <a:solidFill>
                  <a:srgbClr val="00B0F0"/>
                </a:solidFill>
              </a:rPr>
              <a:t>13 – 8 = 3 + 10 – 8 = 3 + 2 = 5</a:t>
            </a:r>
            <a:endParaRPr lang="ru-RU" dirty="0">
              <a:solidFill>
                <a:srgbClr val="00B0F0"/>
              </a:solidFill>
            </a:endParaRPr>
          </a:p>
          <a:p>
            <a:r>
              <a:rPr lang="ru-RU" dirty="0"/>
              <a:t/>
            </a:r>
            <a:br>
              <a:rPr lang="ru-RU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2000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 descr="A line drawing of kids playing on a slide">
            <a:extLst>
              <a:ext uri="{FF2B5EF4-FFF2-40B4-BE49-F238E27FC236}">
                <a16:creationId xmlns:a16="http://schemas.microsoft.com/office/drawing/2014/main" id="{2BDE3361-18BC-8878-8CA6-40CB0B959F52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/>
          <a:srcRect t="46" b="46"/>
          <a:stretch/>
        </p:blipFill>
        <p:spPr>
          <a:xfrm>
            <a:off x="7598989" y="5628290"/>
            <a:ext cx="2774730" cy="2144110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50D3F3F6-8D40-3571-6A94-265BAB4882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KIDS HAVING FUN COLORING BOOK – PICTURE 5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425669" y="299545"/>
            <a:ext cx="9159765" cy="19443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2. </a:t>
            </a:r>
            <a:r>
              <a:rPr lang="ru-RU" b="1" dirty="0" smtClean="0">
                <a:solidFill>
                  <a:srgbClr val="FF0000"/>
                </a:solidFill>
              </a:rPr>
              <a:t>Опишете </a:t>
            </a:r>
            <a:r>
              <a:rPr lang="ru-RU" b="1" dirty="0">
                <a:solidFill>
                  <a:srgbClr val="FF0000"/>
                </a:solidFill>
              </a:rPr>
              <a:t>методиката на изясняване на разместителното свойство при</a:t>
            </a:r>
            <a:br>
              <a:rPr lang="ru-RU" b="1" dirty="0">
                <a:solidFill>
                  <a:srgbClr val="FF0000"/>
                </a:solidFill>
              </a:rPr>
            </a:br>
            <a:r>
              <a:rPr lang="ru-RU" b="1" dirty="0">
                <a:solidFill>
                  <a:srgbClr val="FF0000"/>
                </a:solidFill>
              </a:rPr>
              <a:t>действие умножение. Предложете подходяща илюстрация за</a:t>
            </a:r>
            <a:br>
              <a:rPr lang="ru-RU" b="1" dirty="0">
                <a:solidFill>
                  <a:srgbClr val="FF0000"/>
                </a:solidFill>
              </a:rPr>
            </a:br>
            <a:r>
              <a:rPr lang="ru-RU" b="1" dirty="0">
                <a:solidFill>
                  <a:srgbClr val="FF0000"/>
                </a:solidFill>
              </a:rPr>
              <a:t>извеждането на това свойство и го формулирайте.</a:t>
            </a:r>
            <a:endParaRPr lang="ru-RU" dirty="0">
              <a:solidFill>
                <a:srgbClr val="FF0000"/>
              </a:solidFill>
            </a:endParaRPr>
          </a:p>
          <a:p>
            <a:r>
              <a:rPr lang="ru-RU" dirty="0"/>
              <a:t/>
            </a:r>
            <a:br>
              <a:rPr lang="ru-RU" dirty="0"/>
            </a:b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 flipH="1">
            <a:off x="909945" y="1828800"/>
            <a:ext cx="7682262" cy="16357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i="1" dirty="0">
                <a:solidFill>
                  <a:schemeClr val="accent2"/>
                </a:solidFill>
              </a:rPr>
              <a:t>р</a:t>
            </a:r>
            <a:r>
              <a:rPr lang="ru-RU" i="1" dirty="0" smtClean="0">
                <a:solidFill>
                  <a:schemeClr val="accent2"/>
                </a:solidFill>
              </a:rPr>
              <a:t>азместителното </a:t>
            </a:r>
            <a:r>
              <a:rPr lang="ru-RU" i="1" dirty="0">
                <a:solidFill>
                  <a:schemeClr val="accent2"/>
                </a:solidFill>
              </a:rPr>
              <a:t>свойство при действие умножение се изучава във втори клас.</a:t>
            </a:r>
          </a:p>
          <a:p>
            <a:r>
              <a:rPr lang="ru-RU" i="1" dirty="0">
                <a:solidFill>
                  <a:schemeClr val="accent2"/>
                </a:solidFill>
              </a:rPr>
              <a:t> </a:t>
            </a:r>
          </a:p>
          <a:p>
            <a:r>
              <a:rPr lang="ru-RU" dirty="0"/>
              <a:t/>
            </a:r>
            <a:br>
              <a:rPr lang="ru-RU" dirty="0"/>
            </a:b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425669" y="2869324"/>
            <a:ext cx="9489503" cy="16357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Например: Колко  стикера имат </a:t>
            </a:r>
            <a:r>
              <a:rPr lang="ru-RU" b="1" dirty="0" smtClean="0"/>
              <a:t> Поли  </a:t>
            </a:r>
            <a:r>
              <a:rPr lang="ru-RU" b="1" dirty="0"/>
              <a:t>и  </a:t>
            </a:r>
            <a:r>
              <a:rPr lang="ru-RU" b="1" dirty="0" smtClean="0"/>
              <a:t>Красимир </a:t>
            </a:r>
            <a:r>
              <a:rPr lang="ru-RU" b="1" dirty="0"/>
              <a:t>?</a:t>
            </a:r>
            <a:endParaRPr lang="ru-RU" dirty="0"/>
          </a:p>
          <a:p>
            <a:r>
              <a:rPr lang="ru-RU" dirty="0" smtClean="0"/>
              <a:t>Поли </a:t>
            </a:r>
            <a:r>
              <a:rPr lang="ru-RU" dirty="0"/>
              <a:t>има 2 редички по 4 стикера </a:t>
            </a:r>
            <a:r>
              <a:rPr lang="ru-RU" dirty="0" smtClean="0"/>
              <a:t>елхички </a:t>
            </a:r>
            <a:r>
              <a:rPr lang="ru-RU" dirty="0"/>
              <a:t>, а К</a:t>
            </a:r>
            <a:r>
              <a:rPr lang="ru-RU" dirty="0" smtClean="0"/>
              <a:t>расимир </a:t>
            </a:r>
            <a:r>
              <a:rPr lang="ru-RU" dirty="0"/>
              <a:t>има 4 колонки  по 2 </a:t>
            </a:r>
            <a:r>
              <a:rPr lang="ru-RU" dirty="0" smtClean="0"/>
              <a:t>колички</a:t>
            </a:r>
            <a:r>
              <a:rPr lang="ru-RU" dirty="0"/>
              <a:t> </a:t>
            </a:r>
          </a:p>
          <a:p>
            <a:pPr fontAlgn="base"/>
            <a:r>
              <a:rPr lang="ru-RU" b="1" dirty="0" smtClean="0"/>
              <a:t>Поли </a:t>
            </a:r>
            <a:r>
              <a:rPr lang="ru-RU" dirty="0"/>
              <a:t>ще събере броя на </a:t>
            </a:r>
            <a:r>
              <a:rPr lang="ru-RU" dirty="0" smtClean="0"/>
              <a:t>елхички от </a:t>
            </a:r>
            <a:r>
              <a:rPr lang="ru-RU" dirty="0"/>
              <a:t>първият ред 4 плюс броя на </a:t>
            </a:r>
            <a:r>
              <a:rPr lang="ru-RU" dirty="0" smtClean="0"/>
              <a:t>елхичките </a:t>
            </a:r>
            <a:r>
              <a:rPr lang="ru-RU" dirty="0"/>
              <a:t>от вторият 4.Можем да го запишем и с умножение 2 реда по </a:t>
            </a:r>
            <a:r>
              <a:rPr lang="ru-RU" dirty="0" smtClean="0"/>
              <a:t>4 елхички.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5770178" y="4729655"/>
            <a:ext cx="2475187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bg-BG" sz="2400" b="1" dirty="0" smtClean="0"/>
              <a:t>4+4= 8</a:t>
            </a:r>
          </a:p>
          <a:p>
            <a:r>
              <a:rPr lang="bg-BG" sz="2400" b="1" dirty="0" smtClean="0"/>
              <a:t>2</a:t>
            </a:r>
            <a:r>
              <a:rPr lang="en-US" sz="2400" b="1" dirty="0"/>
              <a:t>.</a:t>
            </a:r>
            <a:r>
              <a:rPr lang="en-US" sz="2400" b="1" dirty="0" smtClean="0"/>
              <a:t>4= 8</a:t>
            </a:r>
            <a:endParaRPr lang="en-US" sz="2400" b="1" dirty="0"/>
          </a:p>
        </p:txBody>
      </p:sp>
      <p:grpSp>
        <p:nvGrpSpPr>
          <p:cNvPr id="20" name="Group 19"/>
          <p:cNvGrpSpPr/>
          <p:nvPr/>
        </p:nvGrpSpPr>
        <p:grpSpPr>
          <a:xfrm>
            <a:off x="413330" y="4666593"/>
            <a:ext cx="2263267" cy="852724"/>
            <a:chOff x="413330" y="4666593"/>
            <a:chExt cx="2263267" cy="852724"/>
          </a:xfrm>
        </p:grpSpPr>
        <p:grpSp>
          <p:nvGrpSpPr>
            <p:cNvPr id="12" name="Group 11"/>
            <p:cNvGrpSpPr/>
            <p:nvPr/>
          </p:nvGrpSpPr>
          <p:grpSpPr>
            <a:xfrm>
              <a:off x="413330" y="4666593"/>
              <a:ext cx="2110867" cy="432305"/>
              <a:chOff x="413330" y="4666593"/>
              <a:chExt cx="2110867" cy="432305"/>
            </a:xfrm>
          </p:grpSpPr>
          <p:sp>
            <p:nvSpPr>
              <p:cNvPr id="8" name="Smiley Face 7"/>
              <p:cNvSpPr/>
              <p:nvPr/>
            </p:nvSpPr>
            <p:spPr>
              <a:xfrm>
                <a:off x="413330" y="4682359"/>
                <a:ext cx="484276" cy="409904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" name="Smiley Face 8"/>
              <p:cNvSpPr/>
              <p:nvPr/>
            </p:nvSpPr>
            <p:spPr>
              <a:xfrm>
                <a:off x="2039921" y="4666593"/>
                <a:ext cx="484276" cy="409904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" name="Smiley Face 9"/>
              <p:cNvSpPr/>
              <p:nvPr/>
            </p:nvSpPr>
            <p:spPr>
              <a:xfrm>
                <a:off x="972607" y="4688994"/>
                <a:ext cx="484276" cy="409904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" name="Smiley Face 10"/>
              <p:cNvSpPr/>
              <p:nvPr/>
            </p:nvSpPr>
            <p:spPr>
              <a:xfrm>
                <a:off x="1484586" y="4680403"/>
                <a:ext cx="484276" cy="409904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3" name="Group 12"/>
            <p:cNvGrpSpPr/>
            <p:nvPr/>
          </p:nvGrpSpPr>
          <p:grpSpPr>
            <a:xfrm>
              <a:off x="565730" y="5087012"/>
              <a:ext cx="2110867" cy="432305"/>
              <a:chOff x="413330" y="4666593"/>
              <a:chExt cx="2110867" cy="432305"/>
            </a:xfrm>
          </p:grpSpPr>
          <p:sp>
            <p:nvSpPr>
              <p:cNvPr id="14" name="Smiley Face 13"/>
              <p:cNvSpPr/>
              <p:nvPr/>
            </p:nvSpPr>
            <p:spPr>
              <a:xfrm>
                <a:off x="413330" y="4682359"/>
                <a:ext cx="484276" cy="409904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" name="Smiley Face 14"/>
              <p:cNvSpPr/>
              <p:nvPr/>
            </p:nvSpPr>
            <p:spPr>
              <a:xfrm>
                <a:off x="2039921" y="4666593"/>
                <a:ext cx="484276" cy="409904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" name="Smiley Face 15"/>
              <p:cNvSpPr/>
              <p:nvPr/>
            </p:nvSpPr>
            <p:spPr>
              <a:xfrm>
                <a:off x="972607" y="4688994"/>
                <a:ext cx="484276" cy="409904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" name="Smiley Face 16"/>
              <p:cNvSpPr/>
              <p:nvPr/>
            </p:nvSpPr>
            <p:spPr>
              <a:xfrm>
                <a:off x="1484586" y="4680403"/>
                <a:ext cx="484276" cy="409904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18" name="TextBox 17"/>
          <p:cNvSpPr txBox="1"/>
          <p:nvPr/>
        </p:nvSpPr>
        <p:spPr>
          <a:xfrm>
            <a:off x="143227" y="5538422"/>
            <a:ext cx="5626952" cy="22530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/>
            <a:r>
              <a:rPr lang="ru-RU"/>
              <a:t>Иван ще намери броя на човечетата по колони той ще събереброя на човечетата 2 плюс броя на човечетата от втората колана 2 плюс броя на човечетата от третата колона плюс броя на човечетата от четвъртата.Можем да запишем и с умножение 4 колони по 2 човечета. 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006662" y="5560652"/>
            <a:ext cx="1891862" cy="268304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dirty="0"/>
              <a:t> </a:t>
            </a:r>
            <a:r>
              <a:rPr lang="en-US" sz="2400" b="1" dirty="0" smtClean="0"/>
              <a:t>2+2+2+2=8</a:t>
            </a:r>
          </a:p>
          <a:p>
            <a:pPr algn="ctr"/>
            <a:r>
              <a:rPr lang="en-US" sz="2400" b="1" dirty="0" smtClean="0"/>
              <a:t>4.2= 8</a:t>
            </a:r>
            <a:endParaRPr lang="en-US" sz="2400" dirty="0"/>
          </a:p>
          <a:p>
            <a:pPr algn="ctr"/>
            <a:r>
              <a:rPr lang="en-US" b="1" dirty="0"/>
              <a:t>                                                                                  </a:t>
            </a:r>
            <a:endParaRPr lang="en-US" dirty="0"/>
          </a:p>
          <a:p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grpSp>
        <p:nvGrpSpPr>
          <p:cNvPr id="21" name="Group 20"/>
          <p:cNvGrpSpPr/>
          <p:nvPr/>
        </p:nvGrpSpPr>
        <p:grpSpPr>
          <a:xfrm>
            <a:off x="4876801" y="6802558"/>
            <a:ext cx="2263267" cy="852724"/>
            <a:chOff x="413330" y="4666593"/>
            <a:chExt cx="2263267" cy="852724"/>
          </a:xfrm>
        </p:grpSpPr>
        <p:grpSp>
          <p:nvGrpSpPr>
            <p:cNvPr id="22" name="Group 21"/>
            <p:cNvGrpSpPr/>
            <p:nvPr/>
          </p:nvGrpSpPr>
          <p:grpSpPr>
            <a:xfrm>
              <a:off x="413330" y="4666593"/>
              <a:ext cx="2110867" cy="432305"/>
              <a:chOff x="413330" y="4666593"/>
              <a:chExt cx="2110867" cy="432305"/>
            </a:xfrm>
          </p:grpSpPr>
          <p:sp>
            <p:nvSpPr>
              <p:cNvPr id="28" name="Smiley Face 27"/>
              <p:cNvSpPr/>
              <p:nvPr/>
            </p:nvSpPr>
            <p:spPr>
              <a:xfrm>
                <a:off x="413330" y="4682359"/>
                <a:ext cx="484276" cy="409904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9" name="Smiley Face 28"/>
              <p:cNvSpPr/>
              <p:nvPr/>
            </p:nvSpPr>
            <p:spPr>
              <a:xfrm>
                <a:off x="2039921" y="4666593"/>
                <a:ext cx="484276" cy="409904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0" name="Smiley Face 29"/>
              <p:cNvSpPr/>
              <p:nvPr/>
            </p:nvSpPr>
            <p:spPr>
              <a:xfrm>
                <a:off x="972607" y="4688994"/>
                <a:ext cx="484276" cy="409904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1" name="Smiley Face 30"/>
              <p:cNvSpPr/>
              <p:nvPr/>
            </p:nvSpPr>
            <p:spPr>
              <a:xfrm>
                <a:off x="1484586" y="4680403"/>
                <a:ext cx="484276" cy="409904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3" name="Group 22"/>
            <p:cNvGrpSpPr/>
            <p:nvPr/>
          </p:nvGrpSpPr>
          <p:grpSpPr>
            <a:xfrm>
              <a:off x="565730" y="5087012"/>
              <a:ext cx="2110867" cy="432305"/>
              <a:chOff x="413330" y="4666593"/>
              <a:chExt cx="2110867" cy="432305"/>
            </a:xfrm>
          </p:grpSpPr>
          <p:sp>
            <p:nvSpPr>
              <p:cNvPr id="24" name="Smiley Face 23"/>
              <p:cNvSpPr/>
              <p:nvPr/>
            </p:nvSpPr>
            <p:spPr>
              <a:xfrm>
                <a:off x="413330" y="4682359"/>
                <a:ext cx="484276" cy="409904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" name="Smiley Face 24"/>
              <p:cNvSpPr/>
              <p:nvPr/>
            </p:nvSpPr>
            <p:spPr>
              <a:xfrm>
                <a:off x="2039921" y="4666593"/>
                <a:ext cx="484276" cy="409904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6" name="Smiley Face 25"/>
              <p:cNvSpPr/>
              <p:nvPr/>
            </p:nvSpPr>
            <p:spPr>
              <a:xfrm>
                <a:off x="972607" y="4688994"/>
                <a:ext cx="484276" cy="409904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7" name="Smiley Face 26"/>
              <p:cNvSpPr/>
              <p:nvPr/>
            </p:nvSpPr>
            <p:spPr>
              <a:xfrm>
                <a:off x="1484586" y="4680403"/>
                <a:ext cx="484276" cy="409904"/>
              </a:xfrm>
              <a:prstGeom prst="smileyFac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36807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Placeholder 8" descr="A black background with a black square&#10;">
            <a:extLst>
              <a:ext uri="{FF2B5EF4-FFF2-40B4-BE49-F238E27FC236}">
                <a16:creationId xmlns:a16="http://schemas.microsoft.com/office/drawing/2014/main" id="{1B810F26-2D80-20F4-54AD-3633E99038A4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/>
          <a:srcRect t="46" b="46"/>
          <a:stretch/>
        </p:blipFill>
        <p:spPr>
          <a:xfrm>
            <a:off x="6927610" y="5249916"/>
            <a:ext cx="3264390" cy="2522483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50D3F3F6-8D40-3571-6A94-265BAB4882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KIDS HAVING FUN COLORING BOOK – PICTURE 7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567559" y="551793"/>
            <a:ext cx="8497613" cy="34877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chemeClr val="accent2"/>
                </a:solidFill>
              </a:rPr>
              <a:t>Гледаме изразите ,които са с умножение </a:t>
            </a:r>
            <a:br>
              <a:rPr lang="ru-RU" b="1" dirty="0">
                <a:solidFill>
                  <a:schemeClr val="accent2"/>
                </a:solidFill>
              </a:rPr>
            </a:br>
            <a:r>
              <a:rPr lang="ru-RU" b="1" dirty="0">
                <a:solidFill>
                  <a:schemeClr val="accent2"/>
                </a:solidFill>
              </a:rPr>
              <a:t>2.4=8  което получи Мими и 4.2=8 ,което получи Иван сравняваме двете решения и виждаме, че резултатите са равни, щом резултатите са равни и числовите изрази са пресметнати също са равни т.е 2.4=4.2 Вижа се, че децата са размесели местата и тогава ще кажем, че произведението на две числа не се </a:t>
            </a:r>
            <a:r>
              <a:rPr lang="ru-RU" b="1" dirty="0" smtClean="0">
                <a:solidFill>
                  <a:schemeClr val="accent2"/>
                </a:solidFill>
              </a:rPr>
              <a:t>променя</a:t>
            </a:r>
            <a:r>
              <a:rPr lang="en-US" b="1" dirty="0" smtClean="0">
                <a:solidFill>
                  <a:schemeClr val="accent2"/>
                </a:solidFill>
              </a:rPr>
              <a:t>. </a:t>
            </a:r>
            <a:r>
              <a:rPr lang="bg-BG" b="1" dirty="0" smtClean="0">
                <a:solidFill>
                  <a:schemeClr val="accent2"/>
                </a:solidFill>
              </a:rPr>
              <a:t>Ако са разместени местата на множителите, имаме пример за </a:t>
            </a:r>
            <a:r>
              <a:rPr lang="bg-BG" b="1" dirty="0" smtClean="0">
                <a:solidFill>
                  <a:srgbClr val="FF0000"/>
                </a:solidFill>
              </a:rPr>
              <a:t>РАЗМЕСТИТЕЛНО СВОЙСТВО.</a:t>
            </a:r>
            <a:endParaRPr lang="ru-RU" dirty="0">
              <a:solidFill>
                <a:srgbClr val="FF0000"/>
              </a:solidFill>
            </a:endParaRPr>
          </a:p>
          <a:p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> </a:t>
            </a:r>
            <a:r>
              <a:rPr lang="ru-RU" i="1" dirty="0"/>
              <a:t/>
            </a:r>
            <a:br>
              <a:rPr lang="ru-RU" i="1" dirty="0"/>
            </a:b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67560" y="3515710"/>
            <a:ext cx="6360050" cy="4413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3. Дайте </a:t>
            </a:r>
            <a:r>
              <a:rPr lang="ru-RU" b="1" dirty="0">
                <a:solidFill>
                  <a:srgbClr val="FF0000"/>
                </a:solidFill>
              </a:rPr>
              <a:t>пример за:</a:t>
            </a:r>
            <a:endParaRPr lang="ru-RU" dirty="0">
              <a:solidFill>
                <a:srgbClr val="FF0000"/>
              </a:solidFill>
            </a:endParaRPr>
          </a:p>
          <a:p>
            <a:r>
              <a:rPr lang="ru-RU" b="1" dirty="0">
                <a:solidFill>
                  <a:srgbClr val="FF0000"/>
                </a:solidFill>
              </a:rPr>
              <a:t> текстова задача, която разкрива смисъла на действие умножение;</a:t>
            </a:r>
            <a:endParaRPr lang="ru-RU" dirty="0">
              <a:solidFill>
                <a:srgbClr val="FF0000"/>
              </a:solidFill>
            </a:endParaRPr>
          </a:p>
          <a:p>
            <a:r>
              <a:rPr lang="ru-RU" b="1" dirty="0">
                <a:solidFill>
                  <a:srgbClr val="FF0000"/>
                </a:solidFill>
              </a:rPr>
              <a:t> текстови задачи, които разкриват смисъла на действие деление (от</a:t>
            </a:r>
            <a:endParaRPr lang="ru-RU" dirty="0">
              <a:solidFill>
                <a:srgbClr val="FF0000"/>
              </a:solidFill>
            </a:endParaRPr>
          </a:p>
          <a:p>
            <a:r>
              <a:rPr lang="ru-RU" b="1" dirty="0">
                <a:solidFill>
                  <a:srgbClr val="FF0000"/>
                </a:solidFill>
              </a:rPr>
              <a:t>деление на равни части и такава от деление по съдържание).</a:t>
            </a:r>
            <a:endParaRPr lang="ru-RU" dirty="0">
              <a:solidFill>
                <a:srgbClr val="FF0000"/>
              </a:solidFill>
            </a:endParaRPr>
          </a:p>
          <a:p>
            <a:r>
              <a:rPr lang="ru-RU" b="1" dirty="0">
                <a:solidFill>
                  <a:srgbClr val="FF0000"/>
                </a:solidFill>
              </a:rPr>
              <a:t>Предложете подходяща нагледност при изясняването на тези задачи.</a:t>
            </a:r>
            <a:endParaRPr lang="ru-RU" dirty="0">
              <a:solidFill>
                <a:srgbClr val="FF0000"/>
              </a:solidFill>
            </a:endParaRPr>
          </a:p>
          <a:p>
            <a:r>
              <a:rPr lang="ru-RU" dirty="0">
                <a:solidFill>
                  <a:srgbClr val="FF0000"/>
                </a:solidFill>
              </a:rPr>
              <a:t/>
            </a:r>
            <a:br>
              <a:rPr lang="ru-RU" dirty="0">
                <a:solidFill>
                  <a:srgbClr val="FF0000"/>
                </a:solidFill>
              </a:rPr>
            </a:br>
            <a:r>
              <a:rPr lang="ru-RU" b="1" dirty="0">
                <a:solidFill>
                  <a:srgbClr val="FF0000"/>
                </a:solidFill>
              </a:rPr>
              <a:t> текстова задача, която разкрива смисъла на действие умножение</a:t>
            </a:r>
            <a:r>
              <a:rPr lang="ru-RU" b="1" dirty="0" smtClean="0">
                <a:solidFill>
                  <a:srgbClr val="00B0F0"/>
                </a:solidFill>
              </a:rPr>
              <a:t>; </a:t>
            </a:r>
            <a:r>
              <a:rPr lang="ru-RU" i="1" dirty="0" smtClean="0">
                <a:solidFill>
                  <a:srgbClr val="00B0F0"/>
                </a:solidFill>
              </a:rPr>
              <a:t>Действие </a:t>
            </a:r>
            <a:r>
              <a:rPr lang="ru-RU" i="1" dirty="0">
                <a:solidFill>
                  <a:srgbClr val="00B0F0"/>
                </a:solidFill>
              </a:rPr>
              <a:t>умножение </a:t>
            </a:r>
            <a:r>
              <a:rPr lang="ru-RU" i="1" dirty="0" smtClean="0">
                <a:solidFill>
                  <a:srgbClr val="00B0F0"/>
                </a:solidFill>
              </a:rPr>
              <a:t>ще представима, </a:t>
            </a:r>
            <a:r>
              <a:rPr lang="ru-RU" i="1" dirty="0">
                <a:solidFill>
                  <a:srgbClr val="00B0F0"/>
                </a:solidFill>
              </a:rPr>
              <a:t>като сбор от равни събираеми</a:t>
            </a:r>
            <a:r>
              <a:rPr lang="ru-RU" i="1" dirty="0" smtClean="0">
                <a:solidFill>
                  <a:srgbClr val="00B0F0"/>
                </a:solidFill>
              </a:rPr>
              <a:t>.</a:t>
            </a:r>
            <a:r>
              <a:rPr lang="ru-RU" i="1" dirty="0">
                <a:solidFill>
                  <a:srgbClr val="00B0F0"/>
                </a:solidFill>
              </a:rPr>
              <a:t/>
            </a:r>
            <a:br>
              <a:rPr lang="ru-RU" i="1" dirty="0">
                <a:solidFill>
                  <a:srgbClr val="00B0F0"/>
                </a:solidFill>
              </a:rPr>
            </a:br>
            <a:endParaRPr lang="en-US" i="1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031934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 descr="A cartoon of kids playing hopscotch">
            <a:extLst>
              <a:ext uri="{FF2B5EF4-FFF2-40B4-BE49-F238E27FC236}">
                <a16:creationId xmlns:a16="http://schemas.microsoft.com/office/drawing/2014/main" id="{9D329229-5D41-DCD4-EBDE-DAB4DC46A192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/>
          <a:srcRect t="46" b="46"/>
          <a:stretch/>
        </p:blipFill>
        <p:spPr>
          <a:xfrm>
            <a:off x="0" y="6085490"/>
            <a:ext cx="2183060" cy="1686910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50D3F3F6-8D40-3571-6A94-265BAB4882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3033" y="368835"/>
            <a:ext cx="9771946" cy="768604"/>
          </a:xfrm>
        </p:spPr>
        <p:txBody>
          <a:bodyPr/>
          <a:lstStyle/>
          <a:p>
            <a:r>
              <a:rPr lang="en-US" dirty="0"/>
              <a:t>KIDS HAVING FUN COLORING BOOK – PICTURE 8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09903" y="368835"/>
            <a:ext cx="9207063" cy="22530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Например: </a:t>
            </a:r>
            <a:r>
              <a:rPr lang="ru-RU" dirty="0"/>
              <a:t>Имаме два реда  </a:t>
            </a:r>
            <a:r>
              <a:rPr lang="ru-RU" dirty="0" smtClean="0"/>
              <a:t>със звездички, с </a:t>
            </a:r>
            <a:r>
              <a:rPr lang="ru-RU" dirty="0"/>
              <a:t>различни цветове .Търсим колко са цветовете на </a:t>
            </a:r>
            <a:r>
              <a:rPr lang="ru-RU" dirty="0" smtClean="0"/>
              <a:t>звездичките. Можем </a:t>
            </a:r>
            <a:r>
              <a:rPr lang="ru-RU" dirty="0"/>
              <a:t>да ги намерим със събиране по следният начин.На първият ред има 6 цвята и на вторият ред има шест цвята.Събираме 6+6 и намирам, че общо са 12.</a:t>
            </a:r>
          </a:p>
          <a:p>
            <a:r>
              <a:rPr lang="ru-RU" dirty="0"/>
              <a:t>                                                                </a:t>
            </a:r>
          </a:p>
          <a:p>
            <a:r>
              <a:rPr lang="ru-RU" dirty="0"/>
              <a:t/>
            </a:r>
            <a:br>
              <a:rPr lang="ru-RU" dirty="0"/>
            </a:br>
            <a:endParaRPr lang="en-US" dirty="0"/>
          </a:p>
        </p:txBody>
      </p:sp>
      <p:grpSp>
        <p:nvGrpSpPr>
          <p:cNvPr id="20" name="Group 19"/>
          <p:cNvGrpSpPr/>
          <p:nvPr/>
        </p:nvGrpSpPr>
        <p:grpSpPr>
          <a:xfrm>
            <a:off x="687132" y="1678542"/>
            <a:ext cx="6325894" cy="1571560"/>
            <a:chOff x="2240037" y="1754964"/>
            <a:chExt cx="6325894" cy="2207182"/>
          </a:xfrm>
        </p:grpSpPr>
        <p:sp>
          <p:nvSpPr>
            <p:cNvPr id="5" name="5-Point Star 4"/>
            <p:cNvSpPr/>
            <p:nvPr/>
          </p:nvSpPr>
          <p:spPr>
            <a:xfrm>
              <a:off x="2240037" y="3045067"/>
              <a:ext cx="914400" cy="914400"/>
            </a:xfrm>
            <a:prstGeom prst="star5">
              <a:avLst/>
            </a:prstGeom>
            <a:solidFill>
              <a:schemeClr val="accent2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2">
                    <a:lumMod val="90000"/>
                  </a:schemeClr>
                </a:solidFill>
              </a:endParaRPr>
            </a:p>
          </p:txBody>
        </p:sp>
        <p:sp>
          <p:nvSpPr>
            <p:cNvPr id="7" name="5-Point Star 6"/>
            <p:cNvSpPr/>
            <p:nvPr/>
          </p:nvSpPr>
          <p:spPr>
            <a:xfrm>
              <a:off x="3167324" y="3037321"/>
              <a:ext cx="914400" cy="914400"/>
            </a:xfrm>
            <a:prstGeom prst="star5">
              <a:avLst/>
            </a:prstGeom>
            <a:solidFill>
              <a:schemeClr val="tx2">
                <a:lumMod val="95000"/>
                <a:lumOff val="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5-Point Star 7"/>
            <p:cNvSpPr/>
            <p:nvPr/>
          </p:nvSpPr>
          <p:spPr>
            <a:xfrm>
              <a:off x="4125310" y="3045153"/>
              <a:ext cx="914400" cy="914400"/>
            </a:xfrm>
            <a:prstGeom prst="star5">
              <a:avLst/>
            </a:prstGeom>
            <a:solidFill>
              <a:schemeClr val="bg1">
                <a:lumMod val="9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5-Point Star 8"/>
            <p:cNvSpPr/>
            <p:nvPr/>
          </p:nvSpPr>
          <p:spPr>
            <a:xfrm>
              <a:off x="5050220" y="3047746"/>
              <a:ext cx="914400" cy="914400"/>
            </a:xfrm>
            <a:prstGeom prst="star5">
              <a:avLst/>
            </a:prstGeom>
            <a:solidFill>
              <a:schemeClr val="accent2"/>
            </a:solidFill>
            <a:ln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5-Point Star 9"/>
            <p:cNvSpPr/>
            <p:nvPr/>
          </p:nvSpPr>
          <p:spPr>
            <a:xfrm>
              <a:off x="5980386" y="3037321"/>
              <a:ext cx="914400" cy="914400"/>
            </a:xfrm>
            <a:prstGeom prst="star5">
              <a:avLst/>
            </a:prstGeom>
            <a:solidFill>
              <a:schemeClr val="accent3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5-Point Star 10"/>
            <p:cNvSpPr/>
            <p:nvPr/>
          </p:nvSpPr>
          <p:spPr>
            <a:xfrm>
              <a:off x="6894786" y="3037321"/>
              <a:ext cx="914400" cy="914400"/>
            </a:xfrm>
            <a:prstGeom prst="star5">
              <a:avLst/>
            </a:prstGeom>
            <a:solidFill>
              <a:schemeClr val="accent4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5-Point Star 11"/>
            <p:cNvSpPr/>
            <p:nvPr/>
          </p:nvSpPr>
          <p:spPr>
            <a:xfrm>
              <a:off x="3005953" y="1765211"/>
              <a:ext cx="914400" cy="914400"/>
            </a:xfrm>
            <a:prstGeom prst="star5">
              <a:avLst/>
            </a:prstGeom>
            <a:solidFill>
              <a:schemeClr val="accent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5-Point Star 12"/>
            <p:cNvSpPr/>
            <p:nvPr/>
          </p:nvSpPr>
          <p:spPr>
            <a:xfrm>
              <a:off x="3978163" y="1765211"/>
              <a:ext cx="914400" cy="914400"/>
            </a:xfrm>
            <a:prstGeom prst="star5">
              <a:avLst/>
            </a:prstGeom>
            <a:solidFill>
              <a:schemeClr val="accent4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5-Point Star 13"/>
            <p:cNvSpPr/>
            <p:nvPr/>
          </p:nvSpPr>
          <p:spPr>
            <a:xfrm>
              <a:off x="4897819" y="1770466"/>
              <a:ext cx="914400" cy="914400"/>
            </a:xfrm>
            <a:prstGeom prst="star5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5-Point Star 14"/>
            <p:cNvSpPr/>
            <p:nvPr/>
          </p:nvSpPr>
          <p:spPr>
            <a:xfrm>
              <a:off x="5817475" y="1765211"/>
              <a:ext cx="914400" cy="914400"/>
            </a:xfrm>
            <a:prstGeom prst="star5">
              <a:avLst/>
            </a:prstGeom>
            <a:solidFill>
              <a:schemeClr val="accent5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5-Point Star 15"/>
            <p:cNvSpPr/>
            <p:nvPr/>
          </p:nvSpPr>
          <p:spPr>
            <a:xfrm>
              <a:off x="6737131" y="1754964"/>
              <a:ext cx="914400" cy="914400"/>
            </a:xfrm>
            <a:prstGeom prst="star5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5-Point Star 16"/>
            <p:cNvSpPr/>
            <p:nvPr/>
          </p:nvSpPr>
          <p:spPr>
            <a:xfrm>
              <a:off x="7651531" y="1754964"/>
              <a:ext cx="914400" cy="914400"/>
            </a:xfrm>
            <a:prstGeom prst="star5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1" name="TextBox 20"/>
          <p:cNvSpPr txBox="1"/>
          <p:nvPr/>
        </p:nvSpPr>
        <p:spPr>
          <a:xfrm>
            <a:off x="7598979" y="2290005"/>
            <a:ext cx="20179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28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6+6 = 12</a:t>
            </a:r>
            <a:endParaRPr lang="en-US" sz="28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87132" y="3878318"/>
            <a:ext cx="6028978" cy="22530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Можем обаче да запишем и с умножение</a:t>
            </a:r>
            <a:r>
              <a:rPr lang="ru-RU" dirty="0" smtClean="0"/>
              <a:t>. Виждаме, </a:t>
            </a:r>
            <a:r>
              <a:rPr lang="ru-RU" dirty="0"/>
              <a:t>че на всеки ред има по  6 молива имам два ред по 6 молива или </a:t>
            </a:r>
            <a:r>
              <a:rPr lang="ru-RU" dirty="0" smtClean="0"/>
              <a:t>2 пъти </a:t>
            </a:r>
            <a:r>
              <a:rPr lang="ru-RU" dirty="0"/>
              <a:t>по 6 молива.Децата във втори клас още немогат да умножават затова си записваме горния резултат</a:t>
            </a:r>
          </a:p>
          <a:p>
            <a:r>
              <a:rPr lang="ru-RU" dirty="0"/>
              <a:t/>
            </a:r>
            <a:br>
              <a:rPr lang="ru-RU" dirty="0"/>
            </a:br>
            <a:endParaRPr lang="en-US" dirty="0"/>
          </a:p>
        </p:txBody>
      </p:sp>
      <p:grpSp>
        <p:nvGrpSpPr>
          <p:cNvPr id="23" name="Group 22"/>
          <p:cNvGrpSpPr/>
          <p:nvPr/>
        </p:nvGrpSpPr>
        <p:grpSpPr>
          <a:xfrm>
            <a:off x="6737177" y="3774454"/>
            <a:ext cx="2900856" cy="880019"/>
            <a:chOff x="2240037" y="1754964"/>
            <a:chExt cx="6325894" cy="2207182"/>
          </a:xfrm>
        </p:grpSpPr>
        <p:sp>
          <p:nvSpPr>
            <p:cNvPr id="24" name="5-Point Star 23"/>
            <p:cNvSpPr/>
            <p:nvPr/>
          </p:nvSpPr>
          <p:spPr>
            <a:xfrm>
              <a:off x="2240037" y="3045067"/>
              <a:ext cx="914400" cy="914400"/>
            </a:xfrm>
            <a:prstGeom prst="star5">
              <a:avLst/>
            </a:prstGeom>
            <a:solidFill>
              <a:schemeClr val="accent2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2">
                    <a:lumMod val="90000"/>
                  </a:schemeClr>
                </a:solidFill>
              </a:endParaRPr>
            </a:p>
          </p:txBody>
        </p:sp>
        <p:sp>
          <p:nvSpPr>
            <p:cNvPr id="25" name="5-Point Star 24"/>
            <p:cNvSpPr/>
            <p:nvPr/>
          </p:nvSpPr>
          <p:spPr>
            <a:xfrm>
              <a:off x="3167324" y="3037321"/>
              <a:ext cx="914400" cy="914400"/>
            </a:xfrm>
            <a:prstGeom prst="star5">
              <a:avLst/>
            </a:prstGeom>
            <a:solidFill>
              <a:schemeClr val="tx2">
                <a:lumMod val="95000"/>
                <a:lumOff val="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5-Point Star 25"/>
            <p:cNvSpPr/>
            <p:nvPr/>
          </p:nvSpPr>
          <p:spPr>
            <a:xfrm>
              <a:off x="4125310" y="3045153"/>
              <a:ext cx="914400" cy="914400"/>
            </a:xfrm>
            <a:prstGeom prst="star5">
              <a:avLst/>
            </a:prstGeom>
            <a:solidFill>
              <a:schemeClr val="bg1">
                <a:lumMod val="9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5-Point Star 26"/>
            <p:cNvSpPr/>
            <p:nvPr/>
          </p:nvSpPr>
          <p:spPr>
            <a:xfrm>
              <a:off x="5050220" y="3047746"/>
              <a:ext cx="914400" cy="914400"/>
            </a:xfrm>
            <a:prstGeom prst="star5">
              <a:avLst/>
            </a:prstGeom>
            <a:solidFill>
              <a:schemeClr val="accent2"/>
            </a:solidFill>
            <a:ln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5-Point Star 27"/>
            <p:cNvSpPr/>
            <p:nvPr/>
          </p:nvSpPr>
          <p:spPr>
            <a:xfrm>
              <a:off x="5980386" y="3037321"/>
              <a:ext cx="914400" cy="914400"/>
            </a:xfrm>
            <a:prstGeom prst="star5">
              <a:avLst/>
            </a:prstGeom>
            <a:solidFill>
              <a:schemeClr val="accent3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5-Point Star 28"/>
            <p:cNvSpPr/>
            <p:nvPr/>
          </p:nvSpPr>
          <p:spPr>
            <a:xfrm>
              <a:off x="6894786" y="3037321"/>
              <a:ext cx="914400" cy="914400"/>
            </a:xfrm>
            <a:prstGeom prst="star5">
              <a:avLst/>
            </a:prstGeom>
            <a:solidFill>
              <a:schemeClr val="accent4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5-Point Star 29"/>
            <p:cNvSpPr/>
            <p:nvPr/>
          </p:nvSpPr>
          <p:spPr>
            <a:xfrm>
              <a:off x="3005953" y="1765211"/>
              <a:ext cx="914400" cy="914400"/>
            </a:xfrm>
            <a:prstGeom prst="star5">
              <a:avLst/>
            </a:prstGeom>
            <a:solidFill>
              <a:schemeClr val="accent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5-Point Star 30"/>
            <p:cNvSpPr/>
            <p:nvPr/>
          </p:nvSpPr>
          <p:spPr>
            <a:xfrm>
              <a:off x="3978163" y="1765211"/>
              <a:ext cx="914400" cy="914400"/>
            </a:xfrm>
            <a:prstGeom prst="star5">
              <a:avLst/>
            </a:prstGeom>
            <a:solidFill>
              <a:schemeClr val="accent4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5-Point Star 31"/>
            <p:cNvSpPr/>
            <p:nvPr/>
          </p:nvSpPr>
          <p:spPr>
            <a:xfrm>
              <a:off x="4897819" y="1770466"/>
              <a:ext cx="914400" cy="914400"/>
            </a:xfrm>
            <a:prstGeom prst="star5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5-Point Star 32"/>
            <p:cNvSpPr/>
            <p:nvPr/>
          </p:nvSpPr>
          <p:spPr>
            <a:xfrm>
              <a:off x="5817475" y="1765211"/>
              <a:ext cx="914400" cy="914400"/>
            </a:xfrm>
            <a:prstGeom prst="star5">
              <a:avLst/>
            </a:prstGeom>
            <a:solidFill>
              <a:schemeClr val="accent5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5-Point Star 33"/>
            <p:cNvSpPr/>
            <p:nvPr/>
          </p:nvSpPr>
          <p:spPr>
            <a:xfrm>
              <a:off x="6737131" y="1754964"/>
              <a:ext cx="914400" cy="914400"/>
            </a:xfrm>
            <a:prstGeom prst="star5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5-Point Star 34"/>
            <p:cNvSpPr/>
            <p:nvPr/>
          </p:nvSpPr>
          <p:spPr>
            <a:xfrm>
              <a:off x="7651531" y="1754964"/>
              <a:ext cx="914400" cy="914400"/>
            </a:xfrm>
            <a:prstGeom prst="star5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6" name="TextBox 35"/>
          <p:cNvSpPr txBox="1"/>
          <p:nvPr/>
        </p:nvSpPr>
        <p:spPr>
          <a:xfrm>
            <a:off x="7207338" y="5401876"/>
            <a:ext cx="20563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28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2.6 = 12</a:t>
            </a:r>
            <a:endParaRPr lang="en-US" sz="28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3339658" y="6131371"/>
            <a:ext cx="5457335" cy="1327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Децата във втори </a:t>
            </a:r>
            <a:r>
              <a:rPr lang="ru-RU" dirty="0" smtClean="0"/>
              <a:t>клас, все </a:t>
            </a:r>
            <a:r>
              <a:rPr lang="ru-RU" dirty="0"/>
              <a:t>още немогат да </a:t>
            </a:r>
            <a:r>
              <a:rPr lang="ru-RU" dirty="0" smtClean="0"/>
              <a:t>умножават. </a:t>
            </a:r>
            <a:r>
              <a:rPr lang="ru-RU" dirty="0"/>
              <a:t>З</a:t>
            </a:r>
            <a:r>
              <a:rPr lang="ru-RU" dirty="0" smtClean="0"/>
              <a:t>аписваме </a:t>
            </a:r>
            <a:r>
              <a:rPr lang="ru-RU" dirty="0"/>
              <a:t>горния </a:t>
            </a:r>
            <a:r>
              <a:rPr lang="ru-RU" dirty="0" smtClean="0"/>
              <a:t>резултат.</a:t>
            </a:r>
          </a:p>
          <a:p>
            <a:r>
              <a:rPr lang="ru-RU" dirty="0" smtClean="0">
                <a:solidFill>
                  <a:schemeClr val="accent3"/>
                </a:solidFill>
              </a:rPr>
              <a:t>6+ 6 = 12</a:t>
            </a:r>
            <a:endParaRPr lang="ru-RU" dirty="0">
              <a:solidFill>
                <a:schemeClr val="accent3"/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224050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 descr="A group of kids in party hats">
            <a:extLst>
              <a:ext uri="{FF2B5EF4-FFF2-40B4-BE49-F238E27FC236}">
                <a16:creationId xmlns:a16="http://schemas.microsoft.com/office/drawing/2014/main" id="{59456796-EC13-1FA2-F45E-81E52424CD69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/>
          <a:srcRect t="46" b="46"/>
          <a:stretch/>
        </p:blipFill>
        <p:spPr>
          <a:xfrm>
            <a:off x="7961586" y="6152134"/>
            <a:ext cx="2096813" cy="1620265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50D3F3F6-8D40-3571-6A94-265BAB4882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KIDS HAVING FUN COLORING BOOK – PICTURE 9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43226" y="362607"/>
            <a:ext cx="9915174" cy="4413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3"/>
                </a:solidFill>
              </a:rPr>
              <a:t>текстови </a:t>
            </a:r>
            <a:r>
              <a:rPr lang="ru-RU" b="1" dirty="0">
                <a:solidFill>
                  <a:schemeClr val="accent3"/>
                </a:solidFill>
              </a:rPr>
              <a:t>задачи, които разкриват смисъла на действие </a:t>
            </a:r>
            <a:r>
              <a:rPr lang="ru-RU" b="1" dirty="0" smtClean="0">
                <a:solidFill>
                  <a:schemeClr val="accent3"/>
                </a:solidFill>
              </a:rPr>
              <a:t>деление(от деление </a:t>
            </a:r>
            <a:r>
              <a:rPr lang="ru-RU" b="1" dirty="0">
                <a:solidFill>
                  <a:schemeClr val="accent3"/>
                </a:solidFill>
              </a:rPr>
              <a:t>на равни части и такава от деление по съдържание).Има два вида деление </a:t>
            </a:r>
            <a:r>
              <a:rPr lang="ru-RU" b="1" i="1" dirty="0">
                <a:solidFill>
                  <a:schemeClr val="accent3"/>
                </a:solidFill>
              </a:rPr>
              <a:t>деление на равни части и деление по съдържание</a:t>
            </a:r>
            <a:r>
              <a:rPr lang="ru-RU" b="1" dirty="0">
                <a:solidFill>
                  <a:schemeClr val="accent3"/>
                </a:solidFill>
              </a:rPr>
              <a:t>. </a:t>
            </a:r>
            <a:endParaRPr lang="ru-RU" b="1" dirty="0" smtClean="0">
              <a:solidFill>
                <a:schemeClr val="accent3"/>
              </a:solidFill>
            </a:endParaRPr>
          </a:p>
          <a:p>
            <a:r>
              <a:rPr lang="ru-RU" dirty="0" smtClean="0"/>
              <a:t>Делението </a:t>
            </a:r>
            <a:r>
              <a:rPr lang="ru-RU" dirty="0"/>
              <a:t>първо се въвежда с помоща на деление на равни части, защото е по достъпно за децата. Да разделят по равно на  няколко места. За да се се случи делението на равни части трябва :</a:t>
            </a:r>
          </a:p>
          <a:p>
            <a:r>
              <a:rPr lang="ru-RU" dirty="0"/>
              <a:t> 1. Всички елементи да са разпределени.</a:t>
            </a:r>
          </a:p>
          <a:p>
            <a:r>
              <a:rPr lang="ru-RU" dirty="0"/>
              <a:t> </a:t>
            </a:r>
            <a:r>
              <a:rPr lang="ru-RU" dirty="0" smtClean="0"/>
              <a:t>2. Да </a:t>
            </a:r>
            <a:r>
              <a:rPr lang="ru-RU" dirty="0"/>
              <a:t>не пропускаме при редуването.</a:t>
            </a:r>
          </a:p>
          <a:p>
            <a:r>
              <a:rPr lang="ru-RU" dirty="0"/>
              <a:t> 3</a:t>
            </a:r>
            <a:r>
              <a:rPr lang="ru-RU" dirty="0" smtClean="0"/>
              <a:t>. Винаги </a:t>
            </a:r>
            <a:r>
              <a:rPr lang="ru-RU" dirty="0"/>
              <a:t>да даваме по 1.</a:t>
            </a:r>
          </a:p>
          <a:p>
            <a:r>
              <a:rPr lang="ru-RU" dirty="0" smtClean="0">
                <a:solidFill>
                  <a:schemeClr val="accent3"/>
                </a:solidFill>
              </a:rPr>
              <a:t>Знакът </a:t>
            </a:r>
            <a:r>
              <a:rPr lang="ru-RU" dirty="0">
                <a:solidFill>
                  <a:schemeClr val="accent3"/>
                </a:solidFill>
              </a:rPr>
              <a:t>за деление се отбелязва </a:t>
            </a:r>
            <a:r>
              <a:rPr lang="ru-RU" b="1" dirty="0">
                <a:solidFill>
                  <a:schemeClr val="accent3"/>
                </a:solidFill>
              </a:rPr>
              <a:t>“ : “</a:t>
            </a:r>
            <a:endParaRPr lang="ru-RU" dirty="0">
              <a:solidFill>
                <a:schemeClr val="accent3"/>
              </a:solidFill>
            </a:endParaRPr>
          </a:p>
          <a:p>
            <a:r>
              <a:rPr lang="ru-RU" i="1" dirty="0" smtClean="0"/>
              <a:t>Когато </a:t>
            </a:r>
            <a:r>
              <a:rPr lang="ru-RU" i="1" dirty="0"/>
              <a:t>децата делят на равни части те делят така – едно на теб едно на мен.</a:t>
            </a:r>
          </a:p>
          <a:p>
            <a:r>
              <a:rPr lang="ru-RU" i="1" dirty="0"/>
              <a:t/>
            </a:r>
            <a:br>
              <a:rPr lang="ru-RU" i="1" dirty="0"/>
            </a:br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330455338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 descr="A cartoon of a child and child reading a book">
            <a:extLst>
              <a:ext uri="{FF2B5EF4-FFF2-40B4-BE49-F238E27FC236}">
                <a16:creationId xmlns:a16="http://schemas.microsoft.com/office/drawing/2014/main" id="{9B1CC10A-DF76-1502-4731-A668AC94B8FF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/>
          <a:srcRect t="46" b="46"/>
          <a:stretch/>
        </p:blipFill>
        <p:spPr>
          <a:xfrm>
            <a:off x="0" y="6176498"/>
            <a:ext cx="2065283" cy="15959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50D3F3F6-8D40-3571-6A94-265BAB4882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30319" y="1620584"/>
            <a:ext cx="9771946" cy="768604"/>
          </a:xfrm>
        </p:spPr>
        <p:txBody>
          <a:bodyPr/>
          <a:lstStyle/>
          <a:p>
            <a:r>
              <a:rPr lang="en-US" dirty="0"/>
              <a:t>KIDS HAVING FUN COLORING BOOK – PICTURE 10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62607" y="394138"/>
            <a:ext cx="9521034" cy="4413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>
                <a:solidFill>
                  <a:schemeClr val="accent3"/>
                </a:solidFill>
              </a:rPr>
              <a:t>Деление на равни </a:t>
            </a:r>
            <a:r>
              <a:rPr lang="ru-RU" b="1" i="1" dirty="0" smtClean="0">
                <a:solidFill>
                  <a:schemeClr val="accent3"/>
                </a:solidFill>
              </a:rPr>
              <a:t>части-</a:t>
            </a:r>
          </a:p>
          <a:p>
            <a:r>
              <a:rPr lang="ru-RU" b="1" i="1" dirty="0" smtClean="0"/>
              <a:t>Ког</a:t>
            </a:r>
            <a:r>
              <a:rPr lang="ru-RU" b="1" i="1" dirty="0"/>
              <a:t>части трябва да делим </a:t>
            </a:r>
            <a:r>
              <a:rPr lang="ru-RU" b="1" i="1" dirty="0" smtClean="0"/>
              <a:t>ато знаем на колко.</a:t>
            </a:r>
          </a:p>
          <a:p>
            <a:r>
              <a:rPr lang="ru-RU" b="1" i="1" dirty="0">
                <a:solidFill>
                  <a:schemeClr val="accent3"/>
                </a:solidFill>
              </a:rPr>
              <a:t/>
            </a:r>
            <a:br>
              <a:rPr lang="ru-RU" b="1" i="1" dirty="0">
                <a:solidFill>
                  <a:schemeClr val="accent3"/>
                </a:solidFill>
              </a:rPr>
            </a:br>
            <a:r>
              <a:rPr lang="ru-RU" b="1" i="1" dirty="0">
                <a:solidFill>
                  <a:schemeClr val="accent3"/>
                </a:solidFill>
              </a:rPr>
              <a:t>Пример </a:t>
            </a:r>
            <a:r>
              <a:rPr lang="ru-RU" b="1" i="1" dirty="0"/>
              <a:t>: </a:t>
            </a:r>
            <a:endParaRPr lang="ru-RU" b="1" i="1" dirty="0" smtClean="0"/>
          </a:p>
          <a:p>
            <a:r>
              <a:rPr lang="ru-RU" b="1" i="1" dirty="0" smtClean="0"/>
              <a:t>Красимир </a:t>
            </a:r>
            <a:r>
              <a:rPr lang="ru-RU" b="1" i="1" dirty="0"/>
              <a:t>има 10 коледни </a:t>
            </a:r>
            <a:r>
              <a:rPr lang="ru-RU" b="1" i="1" dirty="0" smtClean="0"/>
              <a:t>звездички </a:t>
            </a:r>
            <a:r>
              <a:rPr lang="ru-RU" b="1" i="1" dirty="0"/>
              <a:t>, които трябва да се разделят за две елхи </a:t>
            </a:r>
            <a:r>
              <a:rPr lang="ru-RU" b="1" i="1" dirty="0" smtClean="0"/>
              <a:t>по-равен </a:t>
            </a:r>
            <a:r>
              <a:rPr lang="ru-RU" b="1" i="1" dirty="0"/>
              <a:t>брой. По колко </a:t>
            </a:r>
            <a:r>
              <a:rPr lang="ru-RU" b="1" i="1" dirty="0" smtClean="0"/>
              <a:t>звездички </a:t>
            </a:r>
            <a:r>
              <a:rPr lang="ru-RU" b="1" i="1" dirty="0"/>
              <a:t>ще има за всяка елха?  </a:t>
            </a:r>
            <a:r>
              <a:rPr lang="ru-RU" i="1" dirty="0"/>
              <a:t>Разделяме 10 коледни </a:t>
            </a:r>
            <a:r>
              <a:rPr lang="ru-RU" i="1" dirty="0" smtClean="0"/>
              <a:t>звездички . И започваме: една звездичка за първата </a:t>
            </a:r>
            <a:r>
              <a:rPr lang="ru-RU" i="1" dirty="0"/>
              <a:t>елха,една </a:t>
            </a:r>
            <a:r>
              <a:rPr lang="ru-RU" i="1" dirty="0" smtClean="0"/>
              <a:t>звездичка </a:t>
            </a:r>
            <a:r>
              <a:rPr lang="ru-RU" i="1" dirty="0"/>
              <a:t>за </a:t>
            </a:r>
            <a:r>
              <a:rPr lang="ru-RU" i="1" dirty="0" smtClean="0"/>
              <a:t>втората елха. Така, </a:t>
            </a:r>
            <a:r>
              <a:rPr lang="ru-RU" i="1" dirty="0"/>
              <a:t>докато играчките </a:t>
            </a:r>
            <a:r>
              <a:rPr lang="ru-RU" i="1" dirty="0" smtClean="0"/>
              <a:t>звездичките  </a:t>
            </a:r>
            <a:r>
              <a:rPr lang="ru-RU" i="1" dirty="0"/>
              <a:t>. Или задачата  може да се  реши по следният начин.</a:t>
            </a:r>
            <a:br>
              <a:rPr lang="ru-RU" i="1" dirty="0"/>
            </a:br>
            <a:r>
              <a:rPr lang="ru-RU" i="1" dirty="0"/>
              <a:t>Решение:</a:t>
            </a:r>
            <a:br>
              <a:rPr lang="ru-RU" i="1" dirty="0"/>
            </a:br>
            <a:r>
              <a:rPr lang="ru-RU" b="1" i="1" dirty="0">
                <a:solidFill>
                  <a:schemeClr val="accent3"/>
                </a:solidFill>
              </a:rPr>
              <a:t>10:2=5</a:t>
            </a:r>
            <a:r>
              <a:rPr lang="ru-RU" b="1" i="1" dirty="0"/>
              <a:t/>
            </a:r>
            <a:br>
              <a:rPr lang="ru-RU" b="1" i="1" dirty="0"/>
            </a:br>
            <a:r>
              <a:rPr lang="ru-RU" b="1" i="1" dirty="0"/>
              <a:t/>
            </a:r>
            <a:br>
              <a:rPr lang="ru-RU" b="1" i="1" dirty="0"/>
            </a:br>
            <a:r>
              <a:rPr lang="ru-RU" i="1" dirty="0"/>
              <a:t/>
            </a:r>
            <a:br>
              <a:rPr lang="ru-RU" i="1" dirty="0"/>
            </a:br>
            <a:endParaRPr lang="en-US" dirty="0"/>
          </a:p>
        </p:txBody>
      </p:sp>
      <p:grpSp>
        <p:nvGrpSpPr>
          <p:cNvPr id="13" name="Group 12"/>
          <p:cNvGrpSpPr/>
          <p:nvPr/>
        </p:nvGrpSpPr>
        <p:grpSpPr>
          <a:xfrm>
            <a:off x="111695" y="3838909"/>
            <a:ext cx="3229772" cy="2620172"/>
            <a:chOff x="111695" y="3192518"/>
            <a:chExt cx="3229772" cy="2620172"/>
          </a:xfrm>
        </p:grpSpPr>
        <p:pic>
          <p:nvPicPr>
            <p:cNvPr id="5" name="Picture 4" descr="Christmas fir-tree PNG image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1695" y="3192518"/>
              <a:ext cx="2620172" cy="2620172"/>
            </a:xfrm>
            <a:prstGeom prst="rect">
              <a:avLst/>
            </a:prstGeom>
          </p:spPr>
        </p:pic>
        <p:grpSp>
          <p:nvGrpSpPr>
            <p:cNvPr id="12" name="Group 11"/>
            <p:cNvGrpSpPr/>
            <p:nvPr/>
          </p:nvGrpSpPr>
          <p:grpSpPr>
            <a:xfrm>
              <a:off x="2063735" y="3813059"/>
              <a:ext cx="971384" cy="853571"/>
              <a:chOff x="2065283" y="2935408"/>
              <a:chExt cx="971384" cy="853571"/>
            </a:xfrm>
          </p:grpSpPr>
          <p:sp>
            <p:nvSpPr>
              <p:cNvPr id="7" name="5-Point Star 6"/>
              <p:cNvSpPr/>
              <p:nvPr/>
            </p:nvSpPr>
            <p:spPr>
              <a:xfrm>
                <a:off x="2065283" y="2935408"/>
                <a:ext cx="666584" cy="548771"/>
              </a:xfrm>
              <a:prstGeom prst="star5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" name="5-Point Star 7"/>
              <p:cNvSpPr/>
              <p:nvPr/>
            </p:nvSpPr>
            <p:spPr>
              <a:xfrm>
                <a:off x="2217683" y="3087808"/>
                <a:ext cx="666584" cy="548771"/>
              </a:xfrm>
              <a:prstGeom prst="star5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" name="5-Point Star 8"/>
              <p:cNvSpPr/>
              <p:nvPr/>
            </p:nvSpPr>
            <p:spPr>
              <a:xfrm>
                <a:off x="2370083" y="3240208"/>
                <a:ext cx="666584" cy="548771"/>
              </a:xfrm>
              <a:prstGeom prst="star5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0" name="5-Point Star 9"/>
            <p:cNvSpPr/>
            <p:nvPr/>
          </p:nvSpPr>
          <p:spPr>
            <a:xfrm>
              <a:off x="2522483" y="3392608"/>
              <a:ext cx="666584" cy="548771"/>
            </a:xfrm>
            <a:prstGeom prst="star5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5-Point Star 10"/>
            <p:cNvSpPr/>
            <p:nvPr/>
          </p:nvSpPr>
          <p:spPr>
            <a:xfrm>
              <a:off x="2674883" y="3545008"/>
              <a:ext cx="666584" cy="548771"/>
            </a:xfrm>
            <a:prstGeom prst="star5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5655901" y="3130575"/>
            <a:ext cx="3229772" cy="2620172"/>
            <a:chOff x="111695" y="3192518"/>
            <a:chExt cx="3229772" cy="2620172"/>
          </a:xfrm>
        </p:grpSpPr>
        <p:pic>
          <p:nvPicPr>
            <p:cNvPr id="15" name="Picture 14" descr="Christmas fir-tree PNG image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1695" y="3192518"/>
              <a:ext cx="2620172" cy="2620172"/>
            </a:xfrm>
            <a:prstGeom prst="rect">
              <a:avLst/>
            </a:prstGeom>
          </p:spPr>
        </p:pic>
        <p:grpSp>
          <p:nvGrpSpPr>
            <p:cNvPr id="16" name="Group 15"/>
            <p:cNvGrpSpPr/>
            <p:nvPr/>
          </p:nvGrpSpPr>
          <p:grpSpPr>
            <a:xfrm>
              <a:off x="2063735" y="3813059"/>
              <a:ext cx="971384" cy="853571"/>
              <a:chOff x="2065283" y="2935408"/>
              <a:chExt cx="971384" cy="853571"/>
            </a:xfrm>
          </p:grpSpPr>
          <p:sp>
            <p:nvSpPr>
              <p:cNvPr id="19" name="5-Point Star 18"/>
              <p:cNvSpPr/>
              <p:nvPr/>
            </p:nvSpPr>
            <p:spPr>
              <a:xfrm>
                <a:off x="2065283" y="2935408"/>
                <a:ext cx="666584" cy="548771"/>
              </a:xfrm>
              <a:prstGeom prst="star5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" name="5-Point Star 19"/>
              <p:cNvSpPr/>
              <p:nvPr/>
            </p:nvSpPr>
            <p:spPr>
              <a:xfrm>
                <a:off x="2217683" y="3087808"/>
                <a:ext cx="666584" cy="548771"/>
              </a:xfrm>
              <a:prstGeom prst="star5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" name="5-Point Star 20"/>
              <p:cNvSpPr/>
              <p:nvPr/>
            </p:nvSpPr>
            <p:spPr>
              <a:xfrm>
                <a:off x="2370083" y="3240208"/>
                <a:ext cx="666584" cy="548771"/>
              </a:xfrm>
              <a:prstGeom prst="star5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7" name="5-Point Star 16"/>
            <p:cNvSpPr/>
            <p:nvPr/>
          </p:nvSpPr>
          <p:spPr>
            <a:xfrm>
              <a:off x="2522483" y="3392608"/>
              <a:ext cx="666584" cy="548771"/>
            </a:xfrm>
            <a:prstGeom prst="star5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5-Point Star 17"/>
            <p:cNvSpPr/>
            <p:nvPr/>
          </p:nvSpPr>
          <p:spPr>
            <a:xfrm>
              <a:off x="2674883" y="3545008"/>
              <a:ext cx="666584" cy="548771"/>
            </a:xfrm>
            <a:prstGeom prst="star5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945093282"/>
      </p:ext>
    </p:extLst>
  </p:cSld>
  <p:clrMapOvr>
    <a:masterClrMapping/>
  </p:clrMapOvr>
</p:sld>
</file>

<file path=ppt/theme/theme1.xml><?xml version="1.0" encoding="utf-8"?>
<a:theme xmlns:a="http://schemas.openxmlformats.org/drawingml/2006/main" name="Custom">
  <a:themeElements>
    <a:clrScheme name="Custom 37">
      <a:dk1>
        <a:srgbClr val="000000"/>
      </a:dk1>
      <a:lt1>
        <a:srgbClr val="FFFFFF"/>
      </a:lt1>
      <a:dk2>
        <a:srgbClr val="000000"/>
      </a:dk2>
      <a:lt2>
        <a:srgbClr val="F8F8F8"/>
      </a:lt2>
      <a:accent1>
        <a:srgbClr val="00FF7F"/>
      </a:accent1>
      <a:accent2>
        <a:srgbClr val="00AEEE"/>
      </a:accent2>
      <a:accent3>
        <a:srgbClr val="ED1C24"/>
      </a:accent3>
      <a:accent4>
        <a:srgbClr val="FEF202"/>
      </a:accent4>
      <a:accent5>
        <a:srgbClr val="EC008C"/>
      </a:accent5>
      <a:accent6>
        <a:srgbClr val="8A2BE2"/>
      </a:accent6>
      <a:hlink>
        <a:srgbClr val="0000FF"/>
      </a:hlink>
      <a:folHlink>
        <a:srgbClr val="FFD700"/>
      </a:folHlink>
    </a:clrScheme>
    <a:fontScheme name="Custom 63">
      <a:majorFont>
        <a:latin typeface="Berlin Sans FB Demi"/>
        <a:ea typeface=""/>
        <a:cs typeface=""/>
      </a:majorFont>
      <a:minorFont>
        <a:latin typeface="Source Sans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M12067202_Win32_SL_v3" id="{13108477-F08F-4B8B-A78F-76AED5AD1124}" vid="{16FAB7A6-B9FB-4BA1-92BD-C211707E68CC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webextensions/_rels/taskpanes.xml.rels><?xml version="1.0" encoding="UTF-8" standalone="yes"?>
<Relationships xmlns="http://schemas.openxmlformats.org/package/2006/relationships"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350" row="4">
    <wetp:webextensionref xmlns:r="http://schemas.openxmlformats.org/officeDocument/2006/relationships" r:id="rId1"/>
  </wetp:taskpane>
</wetp:taskpanes>
</file>

<file path=ppt/webextensions/webextension1.xml><?xml version="1.0" encoding="utf-8"?>
<we:webextension xmlns:we="http://schemas.microsoft.com/office/webextensions/webextension/2010/11" id="{F3764794-EA67-46F5-9EBD-CB2967C0BF24}">
  <we:reference id="wa104178141" version="4.3.3.0" store="en-US" storeType="OMEX"/>
  <we:alternateReferences>
    <we:reference id="WA104178141" version="4.3.3.0" store="WA104178141" storeType="OMEX"/>
  </we:alternateReferences>
  <we:properties/>
  <we:bindings/>
  <we:snapshot xmlns:r="http://schemas.openxmlformats.org/officeDocument/2006/relationships"/>
</we:webextension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Image xmlns="71af3243-3dd4-4a8d-8c0d-dd76da1f02a5">
      <Url xsi:nil="true"/>
      <Description xsi:nil="true"/>
    </Image>
    <Status xmlns="71af3243-3dd4-4a8d-8c0d-dd76da1f02a5">Not started</Status>
    <Background xmlns="71af3243-3dd4-4a8d-8c0d-dd76da1f02a5">false</Background>
    <_ip_UnifiedCompliancePolicyProperties xmlns="http://schemas.microsoft.com/sharepoint/v3" xsi:nil="true"/>
    <ImageTagsTaxHTField xmlns="71af3243-3dd4-4a8d-8c0d-dd76da1f02a5">
      <Terms xmlns="http://schemas.microsoft.com/office/infopath/2007/PartnerControls"/>
    </ImageTagsTaxHTField>
    <TaxCatchAll xmlns="230e9df3-be65-4c73-a93b-d1236ebd677e" xsi:nil="true"/>
    <MediaServiceKeyPoints xmlns="71af3243-3dd4-4a8d-8c0d-dd76da1f02a5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27" ma:contentTypeDescription="Create a new document." ma:contentTypeScope="" ma:versionID="c6f9a84f66a9c8b9a21755b9ffafb945">
  <xsd:schema xmlns:xsd="http://www.w3.org/2001/XMLSchema" xmlns:xs="http://www.w3.org/2001/XMLSchema" xmlns:p="http://schemas.microsoft.com/office/2006/metadata/properties" xmlns:ns1="http://schemas.microsoft.com/sharepoint/v3" xmlns:ns2="71af3243-3dd4-4a8d-8c0d-dd76da1f02a5" xmlns:ns3="16c05727-aa75-4e4a-9b5f-8a80a1165891" xmlns:ns4="230e9df3-be65-4c73-a93b-d1236ebd677e" targetNamespace="http://schemas.microsoft.com/office/2006/metadata/properties" ma:root="true" ma:fieldsID="27df39e3e7036dff54f89ddd5805ce72" ns1:_="" ns2:_="" ns3:_="" ns4:_="">
    <xsd:import namespace="http://schemas.microsoft.com/sharepoint/v3"/>
    <xsd:import namespace="71af3243-3dd4-4a8d-8c0d-dd76da1f02a5"/>
    <xsd:import namespace="16c05727-aa75-4e4a-9b5f-8a80a1165891"/>
    <xsd:import namespace="230e9df3-be65-4c73-a93b-d1236ebd677e"/>
    <xsd:element name="properties">
      <xsd:complexType>
        <xsd:sequence>
          <xsd:element name="documentManagement">
            <xsd:complexType>
              <xsd:all>
                <xsd:element ref="ns2:Status" minOccurs="0"/>
                <xsd:element ref="ns2:Image" minOccurs="0"/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1:_ip_UnifiedCompliancePolicyProperties" minOccurs="0"/>
                <xsd:element ref="ns1:_ip_UnifiedCompliancePolicyUIAction" minOccurs="0"/>
                <xsd:element ref="ns4:TaxCatchAll" minOccurs="0"/>
                <xsd:element ref="ns2:ImageTagsTaxHTField" minOccurs="0"/>
                <xsd:element ref="ns2:MediaServiceLocation" minOccurs="0"/>
                <xsd:element ref="ns2:MediaLengthInSeconds" minOccurs="0"/>
                <xsd:element ref="ns2:Background" minOccurs="0"/>
                <xsd:element ref="ns2:MediaServiceSearchProperties" minOccurs="0"/>
                <xsd:element ref="ns2:MediaServiceDocTag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0" nillable="true" ma:displayName="Unified Compliance Policy Properties" ma:hidden="true" ma:internalName="_ip_UnifiedCompliancePolicyProperties" ma:readOnly="false">
      <xsd:simpleType>
        <xsd:restriction base="dms:Note"/>
      </xsd:simpleType>
    </xsd:element>
    <xsd:element name="_ip_UnifiedCompliancePolicyUIAction" ma:index="21" nillable="true" ma:displayName="Unified Compliance Policy UI Action" ma:hidden="true" ma:internalName="_ip_UnifiedCompliancePolicyUIAction" ma:readOnly="fals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Status" ma:index="2" nillable="true" ma:displayName="Status" ma:default="Not started" ma:format="Dropdown" ma:internalName="Status" ma:readOnly="false">
      <xsd:simpleType>
        <xsd:restriction base="dms:Choice">
          <xsd:enumeration value="Not started"/>
          <xsd:enumeration value="In Progress"/>
          <xsd:enumeration value="Completed"/>
        </xsd:restriction>
      </xsd:simpleType>
    </xsd:element>
    <xsd:element name="Image" ma:index="3" nillable="true" ma:displayName="Image" ma:format="Image" ma:internalName="Image" ma:readOnly="fals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hidden="true" ma:internalName="MediaServiceOCR" ma:readOnly="true">
      <xsd:simpleType>
        <xsd:restriction base="dms:Note"/>
      </xsd:simpleType>
    </xsd:element>
    <xsd:element name="MediaServiceAutoTags" ma:index="11" nillable="true" ma:displayName="MediaServiceAutoTags" ma:hidden="true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hidden="true" ma:internalName="MediaServiceKeyPoints" ma:readOnly="false">
      <xsd:simpleType>
        <xsd:restriction base="dms:Note"/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ImageTagsTaxHTField" ma:index="25" nillable="true" ma:taxonomy="true" ma:internalName="ImageTagsTaxHTField" ma:taxonomyFieldName="MediaServiceImageTags" ma:displayName="Image Tags" ma:readOnly="false" ma:fieldId="{5cf76f15-5ced-4ddc-b409-7134ff3c332f}" ma:taxonomyMulti="true" ma:sspId="e385fb40-52d4-4fae-9c5b-3e8ff8a5878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6" nillable="true" ma:displayName="Location" ma:hidden="true" ma:internalName="MediaServiceLocation" ma:readOnly="true">
      <xsd:simpleType>
        <xsd:restriction base="dms:Text"/>
      </xsd:simpleType>
    </xsd:element>
    <xsd:element name="MediaLengthInSeconds" ma:index="27" nillable="true" ma:displayName="MediaLengthInSeconds" ma:hidden="true" ma:internalName="MediaLengthInSeconds" ma:readOnly="true">
      <xsd:simpleType>
        <xsd:restriction base="dms:Unknown"/>
      </xsd:simpleType>
    </xsd:element>
    <xsd:element name="Background" ma:index="28" nillable="true" ma:displayName="Background" ma:default="0" ma:format="Dropdown" ma:internalName="Background">
      <xsd:simpleType>
        <xsd:restriction base="dms:Boolean"/>
      </xsd:simpleType>
    </xsd:element>
    <xsd:element name="MediaServiceSearchProperties" ma:index="29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ocTags" ma:index="30" nillable="true" ma:displayName="MediaServiceDocTags" ma:hidden="true" ma:internalName="MediaServiceDocTags" ma:readOnly="true">
      <xsd:simpleType>
        <xsd:restriction base="dms:Note"/>
      </xsd:simpleType>
    </xsd:element>
    <xsd:element name="MediaServiceObjectDetectorVersions" ma:index="31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hidden="true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hidden="true" ma:internalName="SharedWithDetail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0e9df3-be65-4c73-a93b-d1236ebd677e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3f6bfcbc-3db3-4ae6-bd76-326f0798ad28}" ma:internalName="TaxCatchAll" ma:readOnly="false" ma:showField="CatchAllData" ma:web="16c05727-aa75-4e4a-9b5f-8a80a116589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displayName="Content Type"/>
        <xsd:element ref="dc:title" minOccurs="0" maxOccurs="1" ma:index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6BF73D7D-6245-4170-AADE-5131DBFBBE4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1FC45334-C583-4082-A9C0-12FF2656E691}">
  <ds:schemaRefs>
    <ds:schemaRef ds:uri="http://schemas.microsoft.com/sharepoint/v3"/>
    <ds:schemaRef ds:uri="http://schemas.microsoft.com/office/infopath/2007/PartnerControls"/>
    <ds:schemaRef ds:uri="http://purl.org/dc/elements/1.1/"/>
    <ds:schemaRef ds:uri="http://purl.org/dc/dcmitype/"/>
    <ds:schemaRef ds:uri="http://purl.org/dc/terms/"/>
    <ds:schemaRef ds:uri="http://schemas.microsoft.com/office/2006/documentManagement/types"/>
    <ds:schemaRef ds:uri="http://schemas.openxmlformats.org/package/2006/metadata/core-properties"/>
    <ds:schemaRef ds:uri="http://www.w3.org/XML/1998/namespace"/>
    <ds:schemaRef ds:uri="230e9df3-be65-4c73-a93b-d1236ebd677e"/>
    <ds:schemaRef ds:uri="16c05727-aa75-4e4a-9b5f-8a80a1165891"/>
    <ds:schemaRef ds:uri="71af3243-3dd4-4a8d-8c0d-dd76da1f02a5"/>
    <ds:schemaRef ds:uri="http://schemas.microsoft.com/office/2006/metadata/properties"/>
  </ds:schemaRefs>
</ds:datastoreItem>
</file>

<file path=customXml/itemProps3.xml><?xml version="1.0" encoding="utf-8"?>
<ds:datastoreItem xmlns:ds="http://schemas.openxmlformats.org/officeDocument/2006/customXml" ds:itemID="{C6C7AF45-F48B-495E-B7E2-F78B745FE38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71af3243-3dd4-4a8d-8c0d-dd76da1f02a5"/>
    <ds:schemaRef ds:uri="16c05727-aa75-4e4a-9b5f-8a80a1165891"/>
    <ds:schemaRef ds:uri="230e9df3-be65-4c73-a93b-d1236ebd677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Metadata/LabelInfo.xml><?xml version="1.0" encoding="utf-8"?>
<clbl:labelList xmlns:clbl="http://schemas.microsoft.com/office/2020/mipLabelMetadata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1063</Words>
  <Application>Microsoft Office PowerPoint</Application>
  <PresentationFormat>Custom</PresentationFormat>
  <Paragraphs>205</Paragraphs>
  <Slides>20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5" baseType="lpstr">
      <vt:lpstr>Arial</vt:lpstr>
      <vt:lpstr>Berlin Sans FB Demi</vt:lpstr>
      <vt:lpstr>Calibri</vt:lpstr>
      <vt:lpstr>Source Sans Pro</vt:lpstr>
      <vt:lpstr>Custom</vt:lpstr>
      <vt:lpstr>PowerPoint Presentation</vt:lpstr>
      <vt:lpstr>PowerPoint Presentation</vt:lpstr>
      <vt:lpstr>PowerPoint Presentation</vt:lpstr>
      <vt:lpstr>PowerPoint Presentation</vt:lpstr>
      <vt:lpstr>KIDS HAVING FUN COLORING BOOK – PICTURE 5</vt:lpstr>
      <vt:lpstr>KIDS HAVING FUN COLORING BOOK – PICTURE 7</vt:lpstr>
      <vt:lpstr>KIDS HAVING FUN COLORING BOOK – PICTURE 8</vt:lpstr>
      <vt:lpstr>KIDS HAVING FUN COLORING BOOK – PICTURE 9</vt:lpstr>
      <vt:lpstr>KIDS HAVING FUN COLORING BOOK – PICTURE 10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2023-07-19T14:41:16Z</dcterms:created>
  <dcterms:modified xsi:type="dcterms:W3CDTF">2024-01-04T20:03:40Z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ContentTypeId" pid="2">
    <vt:lpwstr>0x01010079F111ED35F8CC479449609E8A0923A6</vt:lpwstr>
  </property>
  <property fmtid="{D5CDD505-2E9C-101B-9397-08002B2CF9AE}" name="NXPowerLiteLastOptimized" pid="3">
    <vt:lpwstr>1980410</vt:lpwstr>
  </property>
  <property fmtid="{D5CDD505-2E9C-101B-9397-08002B2CF9AE}" name="NXPowerLiteSettings" pid="4">
    <vt:lpwstr>C700052003A000</vt:lpwstr>
  </property>
  <property fmtid="{D5CDD505-2E9C-101B-9397-08002B2CF9AE}" name="NXPowerLiteVersion" pid="5">
    <vt:lpwstr>D9.0.4</vt:lpwstr>
  </property>
</Properties>
</file>