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8" r:id="rId3"/>
    <p:sldId id="268" r:id="rId4"/>
    <p:sldId id="257" r:id="rId5"/>
    <p:sldId id="291" r:id="rId6"/>
    <p:sldId id="260" r:id="rId7"/>
    <p:sldId id="290" r:id="rId8"/>
    <p:sldId id="262" r:id="rId9"/>
    <p:sldId id="287" r:id="rId11"/>
    <p:sldId id="263" r:id="rId12"/>
    <p:sldId id="285" r:id="rId13"/>
    <p:sldId id="264" r:id="rId14"/>
    <p:sldId id="281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sr-Latn-RS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/>
    <p:restoredTop sz="94660"/>
  </p:normalViewPr>
  <p:slideViewPr>
    <p:cSldViewPr>
      <p:cViewPr varScale="1">
        <p:scale>
          <a:sx n="66" d="100"/>
          <a:sy n="66" d="100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46449"/>
            <a:ext cx="7772400" cy="1470025"/>
          </a:xfrm>
        </p:spPr>
        <p:txBody>
          <a:bodyPr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bs-Latn-B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17032"/>
            <a:ext cx="6400800" cy="504056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s-Latn-B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bs-Latn-BA" altLang="zh-CN" sz="1200" dirty="0">
                <a:solidFill>
                  <a:srgbClr val="595959"/>
                </a:solidFill>
                <a:ea typeface="SimSun" panose="02010600030101010101" pitchFamily="2" charset="-122"/>
              </a:rPr>
            </a:fld>
            <a:endParaRPr lang="bs-Latn-BA" altLang="zh-CN" sz="1200" dirty="0">
              <a:solidFill>
                <a:srgbClr val="595959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bs-Latn-BA" altLang="zh-CN" sz="1200" dirty="0">
                <a:solidFill>
                  <a:srgbClr val="595959"/>
                </a:solidFill>
                <a:ea typeface="SimSun" panose="02010600030101010101" pitchFamily="2" charset="-122"/>
              </a:rPr>
            </a:fld>
            <a:endParaRPr lang="bs-Latn-BA" altLang="zh-CN" sz="1200" dirty="0">
              <a:solidFill>
                <a:srgbClr val="595959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bs-Latn-BA" altLang="zh-CN" sz="1200" dirty="0">
                <a:solidFill>
                  <a:srgbClr val="595959"/>
                </a:solidFill>
                <a:ea typeface="SimSun" panose="02010600030101010101" pitchFamily="2" charset="-122"/>
              </a:rPr>
            </a:fld>
            <a:endParaRPr lang="bs-Latn-BA" altLang="zh-CN" sz="1200" dirty="0">
              <a:solidFill>
                <a:srgbClr val="595959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/>
          <a:lstStyle>
            <a:lvl1pPr>
              <a:defRPr b="0">
                <a:solidFill>
                  <a:schemeClr val="bg1"/>
                </a:solidFill>
                <a:latin typeface="Lucida Handwriting" pitchFamily="66" charset="0"/>
                <a:cs typeface="Microsoft New Tai Lue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Microsoft New Tai Lue" panose="020B0502040204020203" pitchFamily="34" charset="0"/>
                <a:cs typeface="Microsoft New Tai Lue" panose="020B0502040204020203" pitchFamily="34" charset="0"/>
              </a:defRPr>
            </a:lvl1pPr>
            <a:lvl2pPr>
              <a:defRPr>
                <a:solidFill>
                  <a:schemeClr val="bg1"/>
                </a:solidFill>
                <a:latin typeface="Microsoft New Tai Lue" panose="020B0502040204020203" pitchFamily="34" charset="0"/>
                <a:cs typeface="Microsoft New Tai Lue" panose="020B0502040204020203" pitchFamily="34" charset="0"/>
              </a:defRPr>
            </a:lvl2pPr>
            <a:lvl3pPr>
              <a:defRPr>
                <a:solidFill>
                  <a:schemeClr val="bg1"/>
                </a:solidFill>
                <a:latin typeface="Microsoft New Tai Lue" panose="020B0502040204020203" pitchFamily="34" charset="0"/>
                <a:cs typeface="Microsoft New Tai Lue" panose="020B0502040204020203" pitchFamily="34" charset="0"/>
              </a:defRPr>
            </a:lvl3pPr>
            <a:lvl4pPr>
              <a:defRPr>
                <a:solidFill>
                  <a:schemeClr val="bg1"/>
                </a:solidFill>
                <a:latin typeface="Microsoft New Tai Lue" panose="020B0502040204020203" pitchFamily="34" charset="0"/>
                <a:cs typeface="Microsoft New Tai Lue" panose="020B0502040204020203" pitchFamily="34" charset="0"/>
              </a:defRPr>
            </a:lvl4pPr>
            <a:lvl5pPr>
              <a:defRPr>
                <a:solidFill>
                  <a:schemeClr val="bg1"/>
                </a:solidFill>
                <a:latin typeface="Microsoft New Tai Lue" panose="020B0502040204020203" pitchFamily="34" charset="0"/>
                <a:cs typeface="Microsoft New Tai Lue" panose="020B0502040204020203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bs-Latn-BA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65138" y="649922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endParaRPr lang="bs-Latn-BA" altLang="zh-CN" dirty="0">
              <a:solidFill>
                <a:schemeClr val="bg1"/>
              </a:solidFill>
              <a:latin typeface="Microsoft New Tai Lue" panose="020B0502040204020203" pitchFamily="34" charset="0"/>
              <a:ea typeface="Microsoft New Tai Lue" panose="020B0502040204020203" pitchFamily="34" charset="0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32138" y="6499225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endParaRPr lang="bs-Latn-BA" altLang="zh-CN" dirty="0">
              <a:solidFill>
                <a:schemeClr val="bg1"/>
              </a:solidFill>
              <a:latin typeface="Microsoft New Tai Lue" panose="020B0502040204020203" pitchFamily="34" charset="0"/>
              <a:ea typeface="Microsoft New Tai Lue" panose="020B0502040204020203" pitchFamily="34" charset="0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61138" y="649922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/>
            <a:fld id="{9A0DB2DC-4C9A-4742-B13C-FB6460FD3503}" type="slidenum">
              <a:rPr lang="bs-Latn-BA" altLang="zh-CN" sz="1200" dirty="0">
                <a:solidFill>
                  <a:schemeClr val="bg1"/>
                </a:solidFill>
                <a:latin typeface="Microsoft New Tai Lue" panose="020B0502040204020203" pitchFamily="34" charset="0"/>
                <a:ea typeface="Microsoft New Tai Lue" panose="020B0502040204020203" pitchFamily="34" charset="0"/>
              </a:rPr>
            </a:fld>
            <a:endParaRPr lang="bs-Latn-BA" altLang="zh-CN" sz="1200" dirty="0">
              <a:solidFill>
                <a:schemeClr val="bg1"/>
              </a:solidFill>
              <a:latin typeface="Microsoft New Tai Lue" panose="020B0502040204020203" pitchFamily="34" charset="0"/>
              <a:ea typeface="Microsoft New Tai Lue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bs-Latn-B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61048"/>
            <a:ext cx="7772400" cy="432048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bs-Latn-BA" altLang="zh-CN" sz="1200" dirty="0">
                <a:solidFill>
                  <a:srgbClr val="595959"/>
                </a:solidFill>
                <a:ea typeface="SimSun" panose="02010600030101010101" pitchFamily="2" charset="-122"/>
              </a:rPr>
            </a:fld>
            <a:endParaRPr lang="bs-Latn-BA" altLang="zh-CN" sz="1200" dirty="0">
              <a:solidFill>
                <a:srgbClr val="595959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bs-Latn-BA" altLang="zh-CN" sz="1200" dirty="0">
                <a:solidFill>
                  <a:srgbClr val="595959"/>
                </a:solidFill>
                <a:ea typeface="SimSun" panose="02010600030101010101" pitchFamily="2" charset="-122"/>
              </a:rPr>
            </a:fld>
            <a:endParaRPr lang="bs-Latn-BA" altLang="zh-CN" sz="1200" dirty="0">
              <a:solidFill>
                <a:srgbClr val="595959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bs-Latn-BA" altLang="zh-CN" sz="1200" dirty="0">
                <a:solidFill>
                  <a:srgbClr val="595959"/>
                </a:solidFill>
                <a:ea typeface="SimSun" panose="02010600030101010101" pitchFamily="2" charset="-122"/>
              </a:rPr>
            </a:fld>
            <a:endParaRPr lang="bs-Latn-BA" altLang="zh-CN" sz="1200" dirty="0">
              <a:solidFill>
                <a:srgbClr val="595959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bs-Latn-BA" altLang="zh-CN" sz="1200" dirty="0">
                <a:solidFill>
                  <a:srgbClr val="595959"/>
                </a:solidFill>
                <a:ea typeface="SimSun" panose="02010600030101010101" pitchFamily="2" charset="-122"/>
              </a:rPr>
            </a:fld>
            <a:endParaRPr lang="bs-Latn-BA" altLang="zh-CN" sz="1200" dirty="0">
              <a:solidFill>
                <a:srgbClr val="595959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bs-Latn-BA" altLang="zh-CN" sz="1200" dirty="0">
                <a:solidFill>
                  <a:srgbClr val="595959"/>
                </a:solidFill>
                <a:ea typeface="SimSun" panose="02010600030101010101" pitchFamily="2" charset="-122"/>
              </a:rPr>
            </a:fld>
            <a:endParaRPr lang="bs-Latn-BA" altLang="zh-CN" sz="1200" dirty="0">
              <a:solidFill>
                <a:srgbClr val="595959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bs-Latn-BA" altLang="zh-CN" sz="1200" dirty="0">
                <a:solidFill>
                  <a:srgbClr val="595959"/>
                </a:solidFill>
                <a:ea typeface="SimSun" panose="02010600030101010101" pitchFamily="2" charset="-122"/>
              </a:rPr>
            </a:fld>
            <a:endParaRPr lang="bs-Latn-BA" altLang="zh-CN" sz="1200" dirty="0">
              <a:solidFill>
                <a:srgbClr val="595959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New Tai Lue" panose="020B0502040204020203" pitchFamily="34" charset="0"/>
                <a:ea typeface="Microsoft New Tai Lue" panose="020B0502040204020203" pitchFamily="34" charset="0"/>
                <a:cs typeface="Microsoft New Tai Lue" panose="020B0502040204020203" pitchFamily="34" charset="0"/>
              </a:rPr>
              <a:t>Click icon to add picture</a:t>
            </a:r>
            <a:endParaRPr kumimoji="0" lang="bs-Latn-BA" sz="3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New Tai Lue" panose="020B0502040204020203" pitchFamily="34" charset="0"/>
              <a:ea typeface="Microsoft New Tai Lue" panose="020B0502040204020203" pitchFamily="34" charset="0"/>
              <a:cs typeface="Microsoft New Tai Lue" panose="020B0502040204020203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bs-Latn-BA" altLang="zh-CN" sz="1200" dirty="0">
                <a:solidFill>
                  <a:srgbClr val="595959"/>
                </a:solidFill>
                <a:ea typeface="SimSun" panose="02010600030101010101" pitchFamily="2" charset="-122"/>
              </a:rPr>
            </a:fld>
            <a:endParaRPr lang="bs-Latn-BA" altLang="zh-CN" sz="1200" dirty="0">
              <a:solidFill>
                <a:srgbClr val="595959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9" Target="../slideLayouts/slideLayout9.xml" Type="http://schemas.openxmlformats.org/officeDocument/2006/relationships/slideLayout"/><Relationship Id="rId8" Target="../slideLayouts/slideLayout8.xml" Type="http://schemas.openxmlformats.org/officeDocument/2006/relationships/slideLayout"/><Relationship Id="rId7" Target="../slideLayouts/slideLayout7.xml" Type="http://schemas.openxmlformats.org/officeDocument/2006/relationships/slideLayout"/><Relationship Id="rId6" Target="../slideLayouts/slideLayout6.xml" Type="http://schemas.openxmlformats.org/officeDocument/2006/relationships/slideLayout"/><Relationship Id="rId5" Target="../slideLayouts/slideLayout5.xml" Type="http://schemas.openxmlformats.org/officeDocument/2006/relationships/slideLayout"/><Relationship Id="rId4" Target="../slideLayouts/slideLayout4.xml" Type="http://schemas.openxmlformats.org/officeDocument/2006/relationships/slideLayout"/><Relationship Id="rId3" Target="../slideLayouts/slideLayout3.xml" Type="http://schemas.openxmlformats.org/officeDocument/2006/relationships/slideLayout"/><Relationship Id="rId2" Target="../slideLayouts/slideLayout2.xml" Type="http://schemas.openxmlformats.org/officeDocument/2006/relationships/slideLayout"/><Relationship Id="rId13" Target="../theme/theme1.xml" Type="http://schemas.openxmlformats.org/officeDocument/2006/relationships/theme"/><Relationship Id="rId12" Target="../media/image1.jpeg" Type="http://schemas.openxmlformats.org/officeDocument/2006/relationships/image"/><Relationship Id="rId11" Target="../slideLayouts/slideLayout11.xml" Type="http://schemas.openxmlformats.org/officeDocument/2006/relationships/slideLayout"/><Relationship Id="rId10" Target="../slideLayouts/slideLayout10.xml" Type="http://schemas.openxmlformats.org/officeDocument/2006/relationships/slideLayout"/><Relationship Id="rId1" Target="../slideLayouts/slideLayout1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84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bs-Latn-BA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57338"/>
            <a:ext cx="8229600" cy="4568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bs-Latn-BA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4842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59595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48425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59595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s-Latn-BA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4842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hangingPunct="1"/>
            <a:fld id="{9A0DB2DC-4C9A-4742-B13C-FB6460FD3503}" type="slidenum">
              <a:rPr lang="bs-Latn-BA" altLang="zh-CN" sz="1200" dirty="0">
                <a:solidFill>
                  <a:srgbClr val="595959"/>
                </a:solidFill>
                <a:ea typeface="SimSun" panose="02010600030101010101" pitchFamily="2" charset="-122"/>
              </a:rPr>
            </a:fld>
            <a:endParaRPr lang="bs-Latn-BA" altLang="zh-CN" sz="1200" dirty="0">
              <a:solidFill>
                <a:srgbClr val="595959"/>
              </a:solidFill>
              <a:ea typeface="SimSun" panose="02010600030101010101" pitchFamily="2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 rot="16200000">
            <a:off x="-3686175" y="3228975"/>
            <a:ext cx="6858000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bs-Latn-BA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© free-ppt-templates.com</a:t>
            </a:r>
            <a:endParaRPr kumimoji="0" lang="en-US" altLang="zh-CN" sz="2000" b="0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400" kern="1200">
          <a:solidFill>
            <a:schemeClr val="bg1"/>
          </a:solidFill>
          <a:latin typeface="Lucida Handwriting" pitchFamily="66" charset="0"/>
          <a:ea typeface="Microsoft New Tai Lue" panose="020B0502040204020203" pitchFamily="34" charset="0"/>
          <a:cs typeface="Microsoft New Tai Lue" panose="020B0502040204020203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Lucida Handwriting" pitchFamily="66" charset="0"/>
          <a:ea typeface="Microsoft New Tai Lue" panose="020B0502040204020203" pitchFamily="34" charset="0"/>
          <a:cs typeface="Microsoft New Tai Lue" panose="020B0502040204020203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Lucida Handwriting" pitchFamily="66" charset="0"/>
          <a:ea typeface="Microsoft New Tai Lue" panose="020B0502040204020203" pitchFamily="34" charset="0"/>
          <a:cs typeface="Microsoft New Tai Lue" panose="020B0502040204020203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Lucida Handwriting" pitchFamily="66" charset="0"/>
          <a:ea typeface="Microsoft New Tai Lue" panose="020B0502040204020203" pitchFamily="34" charset="0"/>
          <a:cs typeface="Microsoft New Tai Lue" panose="020B0502040204020203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Lucida Handwriting" pitchFamily="66" charset="0"/>
          <a:ea typeface="Microsoft New Tai Lue" panose="020B0502040204020203" pitchFamily="34" charset="0"/>
          <a:cs typeface="Microsoft New Tai Lue" panose="020B0502040204020203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Lucida Handwriting" pitchFamily="66" charset="0"/>
          <a:ea typeface="Microsoft New Tai Lue" panose="020B0502040204020203" pitchFamily="34" charset="0"/>
          <a:cs typeface="Microsoft New Tai Lue" panose="020B0502040204020203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Lucida Handwriting" pitchFamily="66" charset="0"/>
          <a:ea typeface="Microsoft New Tai Lue" panose="020B0502040204020203" pitchFamily="34" charset="0"/>
          <a:cs typeface="Microsoft New Tai Lue" panose="020B0502040204020203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Lucida Handwriting" pitchFamily="66" charset="0"/>
          <a:ea typeface="Microsoft New Tai Lue" panose="020B0502040204020203" pitchFamily="34" charset="0"/>
          <a:cs typeface="Microsoft New Tai Lue" panose="020B0502040204020203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Lucida Handwriting" pitchFamily="66" charset="0"/>
          <a:ea typeface="Microsoft New Tai Lue" panose="020B0502040204020203" pitchFamily="34" charset="0"/>
          <a:cs typeface="Microsoft New Tai Lue" panose="020B0502040204020203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Microsoft New Tai Lue" panose="020B0502040204020203" pitchFamily="34" charset="0"/>
          <a:ea typeface="Microsoft New Tai Lue" panose="020B0502040204020203" pitchFamily="34" charset="0"/>
          <a:cs typeface="Microsoft New Tai Lue" panose="020B0502040204020203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Microsoft New Tai Lue" panose="020B0502040204020203" pitchFamily="34" charset="0"/>
          <a:ea typeface="Microsoft New Tai Lue" panose="020B0502040204020203" pitchFamily="34" charset="0"/>
          <a:cs typeface="Microsoft New Tai Lue" panose="020B0502040204020203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Microsoft New Tai Lue" panose="020B0502040204020203" pitchFamily="34" charset="0"/>
          <a:ea typeface="Microsoft New Tai Lue" panose="020B0502040204020203" pitchFamily="34" charset="0"/>
          <a:cs typeface="Microsoft New Tai Lue" panose="020B0502040204020203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Microsoft New Tai Lue" panose="020B0502040204020203" pitchFamily="34" charset="0"/>
          <a:ea typeface="Microsoft New Tai Lue" panose="020B0502040204020203" pitchFamily="34" charset="0"/>
          <a:cs typeface="Microsoft New Tai Lue" panose="020B0502040204020203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Microsoft New Tai Lue" panose="020B0502040204020203" pitchFamily="34" charset="0"/>
          <a:ea typeface="Microsoft New Tai Lue" panose="020B0502040204020203" pitchFamily="34" charset="0"/>
          <a:cs typeface="Microsoft New Tai Lue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jpeg"/><Relationship Id="rId2" Type="http://schemas.openxmlformats.org/officeDocument/2006/relationships/slide" Target="slide15.xml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3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jpeg"/><Relationship Id="rId1" Type="http://schemas.openxmlformats.org/officeDocument/2006/relationships/hyperlink" Target="https://bg.wikipedia.org/wiki/&#208;&#161;&#208;&#187;&#209;&#138;&#208;&#189;&#209;&#135;&#208;&#181;&#208;&#178;&#208;&#176;_&#209;&#129;&#208;&#184;&#209;&#129;&#209;&#130;&#208;&#181;&#208;&#188;&#208;&#176;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66370" y="47625"/>
            <a:ext cx="8915400" cy="299339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bg-BG" altLang="bs-Latn-BA" sz="3200" kern="12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charset="0"/>
                <a:ea typeface="Microsoft New Tai Lue" panose="020B0502040204020203" pitchFamily="34" charset="0"/>
                <a:cs typeface="Arial Black" panose="020B0A04020102020204" charset="0"/>
              </a:rPr>
              <a:t>Небесни тела</a:t>
            </a:r>
            <a:br>
              <a:rPr lang="bg-BG" altLang="bs-Latn-BA" sz="3200" kern="12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charset="0"/>
                <a:ea typeface="Microsoft New Tai Lue" panose="020B0502040204020203" pitchFamily="34" charset="0"/>
                <a:cs typeface="Arial Black" panose="020B0A04020102020204" charset="0"/>
              </a:rPr>
            </a:br>
            <a:br>
              <a:rPr lang="bg-BG" altLang="bs-Latn-BA" sz="2800" kern="1200" dirty="0">
                <a:latin typeface="Arial Black" panose="020B0A04020102020204" charset="0"/>
                <a:ea typeface="Microsoft New Tai Lue" panose="020B0502040204020203" pitchFamily="34" charset="0"/>
                <a:cs typeface="Arial Black" panose="020B0A04020102020204" charset="0"/>
              </a:rPr>
            </a:br>
            <a:r>
              <a:rPr lang="bg-BG" altLang="bs-Latn-BA" sz="2800" kern="1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charset="0"/>
                <a:ea typeface="Microsoft New Tai Lue" panose="020B0502040204020203" pitchFamily="34" charset="0"/>
                <a:cs typeface="Arial Black" panose="020B0A04020102020204" charset="0"/>
              </a:rPr>
              <a:t>Човекът и природата за четвърти клас</a:t>
            </a:r>
            <a:endParaRPr lang="bg-BG" altLang="bs-Latn-BA" sz="2800" kern="12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 Black" panose="020B0A04020102020204" charset="0"/>
              <a:ea typeface="Microsoft New Tai Lue" panose="020B0502040204020203" pitchFamily="34" charset="0"/>
              <a:cs typeface="Arial Black" panose="020B0A0402010202020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005" y="4285615"/>
            <a:ext cx="8914765" cy="2364105"/>
          </a:xfrm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bg-BG" altLang="bs-Latn-BA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charset="0"/>
                <a:ea typeface="+mn-ea"/>
                <a:cs typeface="Microsoft New Tai Lue" panose="020B0502040204020203" pitchFamily="34" charset="0"/>
              </a:rPr>
              <a:t>                                         </a:t>
            </a:r>
            <a:endParaRPr kumimoji="0" lang="bg-BG" altLang="bs-Latn-BA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Microsoft New Tai Lue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bg-BG" altLang="bs-Latn-BA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Microsoft New Tai Lue" panose="020B0502040204020203" pitchFamily="34" charset="0"/>
              </a:rPr>
              <a:t>                                                  </a:t>
            </a:r>
            <a:endParaRPr kumimoji="0" lang="bg-BG" altLang="bs-Latn-BA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Microsoft New Tai Lue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bg-BG" altLang="bs-Latn-BA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Microsoft New Tai Lue" panose="020B0502040204020203" pitchFamily="34" charset="0"/>
              </a:rPr>
              <a:t>                                                    </a:t>
            </a:r>
            <a:endParaRPr kumimoji="0" lang="en-US" altLang="bg-BG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Microsoft New Tai Lue" panose="020B0502040204020203" pitchFamily="34" charset="0"/>
            </a:endParaRPr>
          </a:p>
        </p:txBody>
      </p:sp>
      <p:pic>
        <p:nvPicPr>
          <p:cNvPr id="2" name="Picture 1" descr="astronavt-v-kosmose_sm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005" y="2511425"/>
            <a:ext cx="3761105" cy="3761105"/>
          </a:xfrm>
          <a:prstGeom prst="rect">
            <a:avLst/>
          </a:prstGeom>
        </p:spPr>
      </p:pic>
    </p:spTree>
  </p:cSld>
  <p:clrMapOvr>
    <a:masterClrMapping/>
  </p:clrMapOvr>
  <p:transition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327025"/>
            <a:ext cx="8342630" cy="5799455"/>
          </a:xfrm>
        </p:spPr>
        <p:txBody>
          <a:bodyPr/>
          <a:p>
            <a:pPr marL="0" indent="0" algn="just">
              <a:buNone/>
            </a:pP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Слънцето осветява само тази половина от Земята, която е обърната към него. На осветената половина е ден, на неосветената - нощ.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Земята прави пълно завъртане около своята ос за 24 часа. Тва време се нарича денонощие.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/>
          </a:p>
        </p:txBody>
      </p:sp>
      <p:pic>
        <p:nvPicPr>
          <p:cNvPr id="8" name="Content Placeholder 7" descr="Dvijenie-na-zemyata-okolo-osta-i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259330" y="3226435"/>
            <a:ext cx="4038600" cy="31648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80010"/>
            <a:ext cx="8218805" cy="133794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bg-BG" altLang="en-US" sz="3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panose="020B0604020202020204" pitchFamily="34" charset="0"/>
              </a:rPr>
              <a:t>Движение на земята около Слънцето</a:t>
            </a:r>
            <a:endParaRPr lang="bg-BG" altLang="en-US" sz="32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7310" y="1417955"/>
            <a:ext cx="8766175" cy="235648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marL="0" indent="0" algn="just">
              <a:buNone/>
            </a:pPr>
            <a:r>
              <a:rPr lang="bg-BG" altLang="en-US" sz="2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Земното кълбо се върти не само около своята ос, но и обикаля около Слънцето. Земята прави една обиколка около Слънцето за 365 дни и 6 часа. Този период от време наричаме година.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ntent Placeholder 6" descr="Naklon_Zemia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599565" y="3678555"/>
            <a:ext cx="5407025" cy="2327910"/>
          </a:xfrm>
          <a:prstGeom prst="rect">
            <a:avLst/>
          </a:prstGeom>
        </p:spPr>
      </p:pic>
    </p:spTree>
  </p:cSld>
  <p:clrMapOvr>
    <a:masterClrMapping/>
  </p:clrMapOvr>
  <p:transition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Content Placeholder 8" descr="d2a663f17efccd864bbf2c33b406107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96670" y="347345"/>
            <a:ext cx="6915785" cy="271208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296670" y="3337560"/>
            <a:ext cx="69164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>
              <a:buNone/>
            </a:pPr>
            <a:r>
              <a:rPr lang="bg-BG" altLang="en-US" sz="28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Причната за смяната на сезоните е движението на Земята около Слънцето. Колкото по-високо се издига Слънцето над земната повърхност, толкова по-силно то огрява Земята и е по-топло.</a:t>
            </a:r>
            <a:endParaRPr lang="bg-BG" altLang="en-US" sz="28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bg-BG" altLang="en-US" sz="28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Какво запомнихте?</a:t>
            </a:r>
            <a:endParaRPr lang="bg-BG" altLang="en-US" sz="28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7310" y="1197610"/>
            <a:ext cx="5715000" cy="5422900"/>
          </a:xfrm>
        </p:spPr>
        <p:txBody>
          <a:bodyPr/>
          <a:p>
            <a:pPr marL="0" indent="0">
              <a:buNone/>
            </a:pPr>
            <a:r>
              <a:rPr lang="bg-BG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bg-BG" altLang="en-US" sz="2400">
                <a:latin typeface="Arial" panose="020B0604020202020204" pitchFamily="34" charset="0"/>
                <a:cs typeface="Arial" panose="020B0604020202020204" pitchFamily="34" charset="0"/>
              </a:rPr>
              <a:t>Слънцето огрява по-силно Земята, когато: </a:t>
            </a:r>
            <a:endParaRPr lang="bg-BG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bg-BG" altLang="en-US" sz="240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bg-BG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" action="ppaction://hlinksldjump"/>
              </a:rPr>
              <a:t>а)лъчите му падат под наклон;</a:t>
            </a:r>
            <a:endParaRPr lang="bg-BG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  <a:hlinkClick r:id="rId1" action="ppaction://hlinksldjump"/>
            </a:endParaRPr>
          </a:p>
          <a:p>
            <a:pPr marL="0" indent="0">
              <a:buNone/>
            </a:pPr>
            <a:r>
              <a:rPr lang="bg-BG" altLang="en-US" sz="240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bg-BG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 action="ppaction://hlinksldjump"/>
              </a:rPr>
              <a:t>б)лъчите му падат под прав ъгъл;</a:t>
            </a:r>
            <a:endParaRPr lang="bg-BG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  <a:hlinkClick r:id="rId2" action="ppaction://hlinksldjump"/>
            </a:endParaRPr>
          </a:p>
          <a:p>
            <a:pPr marL="0" indent="0">
              <a:buNone/>
            </a:pPr>
            <a:endParaRPr lang="bg-BG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  <a:hlinkClick r:id="rId2" action="ppaction://hlinksldjump"/>
            </a:endParaRPr>
          </a:p>
          <a:p>
            <a:pPr marL="0" indent="0">
              <a:buNone/>
            </a:pPr>
            <a:r>
              <a:rPr lang="bg-BG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bg-BG" altLang="en-US" sz="2400">
                <a:latin typeface="Arial" panose="020B0604020202020204" pitchFamily="34" charset="0"/>
                <a:cs typeface="Arial" panose="020B0604020202020204" pitchFamily="34" charset="0"/>
              </a:rPr>
              <a:t> Смяната на деня и нощта се дължи на: </a:t>
            </a:r>
            <a:endParaRPr lang="bg-BG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bg-BG" altLang="en-US" sz="240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bg-BG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" action="ppaction://hlinksldjump"/>
              </a:rPr>
              <a:t>а)обикалянето на Земята около Слънцето;</a:t>
            </a:r>
            <a:endParaRPr lang="bg-BG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bg-BG" altLang="en-US" sz="240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bg-BG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 action="ppaction://hlinksldjump"/>
              </a:rPr>
              <a:t>б)въртенето на Земята около мислената и ос;</a:t>
            </a:r>
            <a:endParaRPr lang="bg-BG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  <a:hlinkClick r:id="rId2" action="ppaction://hlinksldjump"/>
            </a:endParaRPr>
          </a:p>
          <a:p>
            <a:pPr marL="0" indent="0">
              <a:buNone/>
            </a:pPr>
            <a:r>
              <a:rPr lang="bg-BG" altLang="en-US" sz="240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bg-BG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" action="ppaction://hlinksldjump"/>
              </a:rPr>
              <a:t>в)обикалянето на Луната около Земята;</a:t>
            </a:r>
            <a:endParaRPr lang="bg-BG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  <a:hlinkClick r:id="rId1" action="ppaction://hlinksldjump"/>
            </a:endParaRPr>
          </a:p>
        </p:txBody>
      </p:sp>
      <p:pic>
        <p:nvPicPr>
          <p:cNvPr id="7" name="Content Placeholder 6" descr="mini_3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82310" y="1417955"/>
            <a:ext cx="3202940" cy="2386330"/>
          </a:xfrm>
          <a:prstGeom prst="rect">
            <a:avLst/>
          </a:prstGeom>
        </p:spPr>
      </p:pic>
    </p:spTree>
  </p:cSld>
  <p:clrMapOvr>
    <a:masterClrMapping/>
  </p:clrMapOvr>
  <p:transition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Content Placeholder 7" descr="zemlja_dom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22195" y="3201670"/>
            <a:ext cx="4017645" cy="3036570"/>
          </a:xfrm>
          <a:prstGeom prst="rect">
            <a:avLst/>
          </a:prstGeom>
        </p:spPr>
      </p:pic>
      <p:sp>
        <p:nvSpPr>
          <p:cNvPr id="11" name="Oval Callout 10"/>
          <p:cNvSpPr/>
          <p:nvPr/>
        </p:nvSpPr>
        <p:spPr>
          <a:xfrm>
            <a:off x="2512060" y="988695"/>
            <a:ext cx="3637280" cy="1741805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bg-BG" altLang="en-US" sz="2800">
                <a:latin typeface="Arial" panose="020B0604020202020204" pitchFamily="34" charset="0"/>
              </a:rPr>
              <a:t>Грешка! </a:t>
            </a:r>
            <a:r>
              <a:rPr lang="bg-BG" altLang="en-US" sz="2800">
                <a:latin typeface="Arial" panose="020B0604020202020204" pitchFamily="34" charset="0"/>
                <a:hlinkClick r:id="rId2" action="ppaction://hlinksldjump"/>
              </a:rPr>
              <a:t>Опитай пак!</a:t>
            </a:r>
            <a:endParaRPr lang="bg-BG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48910"/>
            <a:ext cx="8218805" cy="1155700"/>
          </a:xfrm>
        </p:spPr>
        <p:txBody>
          <a:bodyPr/>
          <a:p>
            <a:r>
              <a:rPr lang="bg-BG" altLang="en-US" sz="2000">
                <a:latin typeface="Arial" panose="020B0604020202020204" pitchFamily="34" charset="0"/>
                <a:cs typeface="Arial" panose="020B0604020202020204" pitchFamily="34" charset="0"/>
                <a:hlinkClick r:id="rId1" action="ppaction://hlinkfile"/>
              </a:rPr>
              <a:t>Ако имате интерес може да прочетете повече за планетите</a:t>
            </a:r>
            <a:endParaRPr lang="bg-BG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 descr="552"/>
          <p:cNvPicPr>
            <a:picLocks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879090" y="2322195"/>
            <a:ext cx="2640965" cy="2640965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3674745" y="387350"/>
            <a:ext cx="2913380" cy="164846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bg-BG" altLang="en-US" sz="2800">
                <a:latin typeface="Arial" panose="020B0604020202020204" pitchFamily="34" charset="0"/>
              </a:rPr>
              <a:t>Браво!</a:t>
            </a:r>
            <a:endParaRPr lang="bg-BG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45" y="130175"/>
            <a:ext cx="8917940" cy="6334125"/>
          </a:xfrm>
        </p:spPr>
        <p:txBody>
          <a:bodyPr/>
          <a:p>
            <a:pPr marL="0" indent="0" algn="r">
              <a:buNone/>
            </a:pPr>
            <a:r>
              <a:rPr lang="bg-BG" altLang="en-US" sz="2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Лиляна Найденова</a:t>
            </a:r>
            <a:endParaRPr lang="bg-BG" altLang="en-US" sz="20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bg-BG" altLang="en-US" sz="2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Пенка Бозарова</a:t>
            </a:r>
            <a:endParaRPr lang="bg-BG" altLang="en-US" sz="20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bg-BG" altLang="en-US" sz="2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Мария Тодорова</a:t>
            </a:r>
            <a:endParaRPr lang="bg-BG" altLang="en-US" sz="20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bg-BG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Arial" panose="020B0604020202020204" pitchFamily="34" charset="0"/>
              </a:rPr>
              <a:t>Човекът и природата</a:t>
            </a:r>
            <a:endParaRPr lang="bg-BG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bg-BG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Arial" panose="020B0604020202020204" pitchFamily="34" charset="0"/>
              </a:rPr>
              <a:t>за четвърти клас</a:t>
            </a:r>
            <a:endParaRPr lang="bg-BG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bg-BG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bg-BG" altLang="en-US" sz="2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Arial" panose="020B0604020202020204" pitchFamily="34" charset="0"/>
              </a:rPr>
              <a:t>Учебникът е одобрен със заповед №РД 09-1714/24.11.2011г. на министерството на образованието, младежта и науката         </a:t>
            </a:r>
            <a:r>
              <a:rPr lang="bg-BG" altLang="en-US" sz="2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Arial" panose="020B0604020202020204" pitchFamily="34" charset="0"/>
                <a:sym typeface="+mn-ea"/>
              </a:rPr>
              <a:t>Издателство: Просвета, София</a:t>
            </a:r>
            <a:endParaRPr lang="bg-BG" altLang="en-US" sz="20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Arial" panose="020B0604020202020204" pitchFamily="34" charset="0"/>
              <a:sym typeface="+mn-ea"/>
            </a:endParaRPr>
          </a:p>
          <a:p>
            <a:pPr marL="0" indent="0" algn="l">
              <a:buNone/>
            </a:pPr>
            <a:endParaRPr lang="bg-BG" altLang="en-US" sz="20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Arial" panose="020B0604020202020204" pitchFamily="34" charset="0"/>
              <a:sym typeface="+mn-ea"/>
            </a:endParaRPr>
          </a:p>
          <a:p>
            <a:pPr marL="0" indent="0" algn="l">
              <a:buNone/>
            </a:pPr>
            <a:endParaRPr lang="bg-BG" altLang="en-US" sz="20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Arial" panose="020B0604020202020204" pitchFamily="34" charset="0"/>
              <a:sym typeface="+mn-ea"/>
            </a:endParaRPr>
          </a:p>
          <a:p>
            <a:pPr marL="0" indent="0">
              <a:buNone/>
            </a:pPr>
            <a:r>
              <a:rPr lang="bg-BG" altLang="en-US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Цели на презентацията: Да се направи обобщение на раздела ,,Небесни тела” от учебника. Да се затвърдят знанията за това какво представляват Слънцето, другите звезди и Земята.Да се разбере причината за смяната на деня и нощта, както и за смяната на сезоните през годината.</a:t>
            </a:r>
            <a:endParaRPr lang="bg-BG" altLang="en-US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bg-BG" altLang="bs-Latn-BA" sz="3600" kern="1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Microsoft New Tai Lue" panose="020B0502040204020203" pitchFamily="34" charset="0"/>
                <a:cs typeface="Arial" panose="020B0604020202020204" pitchFamily="34" charset="0"/>
              </a:rPr>
              <a:t>Слънчева система</a:t>
            </a:r>
            <a:endParaRPr lang="bg-BG" altLang="bs-Latn-BA" sz="3600" kern="12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 panose="020B0604020202020204" pitchFamily="34" charset="0"/>
              <a:ea typeface="Microsoft New Tai Lu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sz="half" idx="1"/>
          </p:nvPr>
        </p:nvSpPr>
        <p:spPr>
          <a:xfrm>
            <a:off x="132080" y="1560195"/>
            <a:ext cx="8822690" cy="5073015"/>
          </a:xfrm>
        </p:spPr>
        <p:txBody>
          <a:bodyPr vert="horz" wrap="square" lIns="91440" tIns="45720" rIns="91440" bIns="45720" anchor="t">
            <a:scene3d>
              <a:camera prst="orthographicFront"/>
              <a:lightRig rig="threePt" dir="t"/>
            </a:scene3d>
          </a:bodyPr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bg-BG" altLang="bs-Latn-BA" kern="1200" dirty="0">
                <a:latin typeface="Microsoft New Tai Lue" panose="020B0502040204020203" pitchFamily="34" charset="0"/>
                <a:ea typeface="Microsoft New Tai Lue" panose="020B0502040204020203" pitchFamily="34" charset="0"/>
                <a:cs typeface="Microsoft New Tai Lue" panose="020B0502040204020203" pitchFamily="34" charset="0"/>
              </a:rPr>
              <a:t> </a:t>
            </a:r>
            <a:r>
              <a:rPr lang="bg-BG" altLang="bs-Latn-BA" sz="3200" kern="12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Microsoft New Tai Lue" panose="020B0502040204020203" pitchFamily="34" charset="0"/>
                <a:cs typeface="Arial" panose="020B0604020202020204" pitchFamily="34" charset="0"/>
              </a:rPr>
              <a:t>Земята, Луната, Слънцето и звездите са небесни тела.</a:t>
            </a:r>
            <a:endParaRPr lang="bg-BG" altLang="bs-Latn-BA" sz="3200" kern="12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ea typeface="Microsoft New Tai Lue" panose="020B0502040204020203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bg-BG" altLang="bs-Latn-BA" sz="3200" kern="12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Microsoft New Tai Lue" panose="020B0502040204020203" pitchFamily="34" charset="0"/>
                <a:cs typeface="Arial" panose="020B0604020202020204" pitchFamily="34" charset="0"/>
              </a:rPr>
              <a:t> Слънцето е огромно огнено кълбо от нагорещени газове.</a:t>
            </a:r>
            <a:endParaRPr lang="bg-BG" altLang="bs-Latn-BA" sz="3200" kern="12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ea typeface="Microsoft New Tai Lue" panose="020B0502040204020203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bg-BG" altLang="bs-Latn-BA" sz="3200" kern="12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Microsoft New Tai Lue" panose="020B0502040204020203" pitchFamily="34" charset="0"/>
                <a:cs typeface="Arial" panose="020B0604020202020204" pitchFamily="34" charset="0"/>
              </a:rPr>
              <a:t> Около слънцето обикалят 8 планети, движейки се по строго определени пътища (орбити).</a:t>
            </a:r>
            <a:endParaRPr lang="bg-BG" altLang="bs-Latn-BA" sz="3200" kern="12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ea typeface="Microsoft New Tai Lue" panose="020B0502040204020203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bg-BG" altLang="bs-Latn-BA" sz="3200" kern="12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Microsoft New Tai Lue" panose="020B0502040204020203" pitchFamily="34" charset="0"/>
                <a:cs typeface="Arial" panose="020B0604020202020204" pitchFamily="34" charset="0"/>
              </a:rPr>
              <a:t> </a:t>
            </a:r>
            <a:endParaRPr lang="bg-BG" altLang="bs-Latn-BA" sz="3200" kern="12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ea typeface="Microsoft New Tai Lue" panose="020B0502040204020203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 Placeholder 5"/>
          <p:cNvSpPr>
            <a:spLocks noGrp="1"/>
          </p:cNvSpPr>
          <p:nvPr>
            <p:ph type="body" orient="vert" idx="1"/>
          </p:nvPr>
        </p:nvSpPr>
        <p:spPr>
          <a:xfrm rot="16200000">
            <a:off x="2098040" y="1577975"/>
            <a:ext cx="5040630" cy="8807450"/>
          </a:xfrm>
        </p:spPr>
        <p:txBody>
          <a:bodyPr/>
          <a:p>
            <a:pPr marL="0" indent="0">
              <a:buNone/>
            </a:pPr>
            <a:r>
              <a:rPr lang="bg-BG" altLang="bs-Latn-BA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Най-близо до слънцето е планетата Меркурий. След нея е Венера. Земята е трета по отдалеченост от Слънцето планета. Останалите са: Марс, Юпитер, Сатурн, Уран и Нептун.</a:t>
            </a:r>
            <a:endParaRPr lang="bg-BG" altLang="bs-Latn-BA" kern="12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ea typeface="Microsoft New Tai Lue" panose="020B0502040204020203" pitchFamily="34" charset="0"/>
              <a:cs typeface="Arial" panose="020B0604020202020204" pitchFamily="34" charset="0"/>
            </a:endParaRPr>
          </a:p>
          <a:p>
            <a:endParaRPr lang="en-US"/>
          </a:p>
        </p:txBody>
      </p:sp>
      <p:pic>
        <p:nvPicPr>
          <p:cNvPr id="7" name="Content Placeholder 1" descr="655-402-slynchevata-sistem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015" y="329565"/>
            <a:ext cx="5100955" cy="3130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bg-BG" altLang="en-US" sz="3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Земята </a:t>
            </a:r>
            <a:r>
              <a:rPr lang="bg-BG" altLang="en-US" sz="3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panose="020B0604020202020204" pitchFamily="34" charset="0"/>
              </a:rPr>
              <a:t>- планета от Слънчевата система</a:t>
            </a:r>
            <a:endParaRPr lang="bg-BG" altLang="en-US" sz="32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28575" y="1598930"/>
            <a:ext cx="6058535" cy="4982210"/>
          </a:xfrm>
        </p:spPr>
        <p:txBody>
          <a:bodyPr/>
          <a:p>
            <a:pPr marL="0" indent="0" algn="just">
              <a:buNone/>
            </a:pPr>
            <a:r>
              <a:rPr lang="bg-BG" altLang="en-US"/>
              <a:t> </a:t>
            </a: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Земята има форма на кълбо.        Повърхността и не е равна. По нея 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има огромни вдлъбнатини, запълнени с вода (морета и океани) и високи планини. Над твърдата обвивка на земята - сушата (земната кора), и водния слой се намира въздушната обвивка , а над нея е космическото  пространство.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bg-BG" altLang="en-US">
              <a:cs typeface="Arial" panose="020B0604020202020204" pitchFamily="34" charset="0"/>
            </a:endParaRPr>
          </a:p>
        </p:txBody>
      </p:sp>
      <p:pic>
        <p:nvPicPr>
          <p:cNvPr id="4" name="Picture 3" descr="ik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6980" y="2107565"/>
            <a:ext cx="2564765" cy="2321560"/>
          </a:xfrm>
          <a:prstGeom prst="rect">
            <a:avLst/>
          </a:prstGeom>
        </p:spPr>
      </p:pic>
    </p:spTree>
  </p:cSld>
  <p:clrMapOvr>
    <a:masterClrMapping/>
  </p:clrMapOvr>
  <p:transition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494665"/>
            <a:ext cx="8229600" cy="5631815"/>
          </a:xfrm>
        </p:spPr>
        <p:txBody>
          <a:bodyPr/>
          <a:p>
            <a:pPr marL="0" indent="0" algn="just">
              <a:buNone/>
            </a:pP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За по-лесното запознаване с формата и повърхността на Земята използваме глобус. Глобусът е модел на Земята.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bg-BG" altLang="en-US">
                <a:cs typeface="Arial" panose="020B0604020202020204" pitchFamily="34" charset="0"/>
                <a:sym typeface="+mn-ea"/>
              </a:rPr>
              <a:t> </a:t>
            </a:r>
            <a:endParaRPr lang="bg-BG" altLang="en-US">
              <a:cs typeface="Arial" panose="020B0604020202020204" pitchFamily="34" charset="0"/>
            </a:endParaRPr>
          </a:p>
          <a:p>
            <a:endParaRPr lang="en-US"/>
          </a:p>
        </p:txBody>
      </p:sp>
      <p:pic>
        <p:nvPicPr>
          <p:cNvPr id="7" name="Content Placeholder 6" descr="мальчик-шаржа-используя-лупу-смотря-глобус-3460638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570480" y="2614930"/>
            <a:ext cx="3513455" cy="34086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80645"/>
            <a:ext cx="8218805" cy="1337310"/>
          </a:xfrm>
        </p:spPr>
        <p:txBody>
          <a:bodyPr/>
          <a:p>
            <a:r>
              <a:rPr lang="bg-BG" altLang="en-US" sz="3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Слънцето </a:t>
            </a:r>
            <a:r>
              <a:rPr lang="bg-BG" altLang="en-US" sz="3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panose="020B0604020202020204" pitchFamily="34" charset="0"/>
              </a:rPr>
              <a:t>- източник на светлина и топлина</a:t>
            </a:r>
            <a:endParaRPr lang="bg-BG" altLang="en-US" sz="32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93345" y="4039235"/>
            <a:ext cx="8933180" cy="260667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marL="0" indent="0" algn="just">
              <a:buNone/>
            </a:pPr>
            <a:r>
              <a:rPr lang="bg-BG" altLang="en-US" sz="2400">
                <a:cs typeface="Arial" panose="020B0604020202020204" pitchFamily="34" charset="0"/>
              </a:rPr>
              <a:t> </a:t>
            </a: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Важни условия за съществуването на живите организми на Земята са светлината и топлината. Слънцето поради високата си температура излъчва светлина. Слънчевите лъчи осветяват и нагряват Земята. 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slunc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1370" y="1560195"/>
            <a:ext cx="2812415" cy="2110740"/>
          </a:xfrm>
          <a:prstGeom prst="rect">
            <a:avLst/>
          </a:prstGeom>
        </p:spPr>
      </p:pic>
    </p:spTree>
  </p:cSld>
  <p:clrMapOvr>
    <a:masterClrMapping/>
  </p:clrMapOvr>
  <p:transition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5250" y="42545"/>
            <a:ext cx="8914765" cy="3440430"/>
          </a:xfrm>
        </p:spPr>
        <p:txBody>
          <a:bodyPr/>
          <a:p>
            <a:pPr marL="0" indent="0" algn="just">
              <a:buNone/>
            </a:pP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Огряването и затоплянето на Земята от Слънцето зависи от наклона на слънчевите лъчи спрямо земната повърхност.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По обед Слънцето се намира най-високо и ъгълът, под който падат лъчите му, е почти прав.Тогава то осветява и нагрява земната повърхност най-силно.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/>
          </a:p>
        </p:txBody>
      </p:sp>
      <p:pic>
        <p:nvPicPr>
          <p:cNvPr id="7" name="Content Placeholder 6" descr="00109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122805" y="3685540"/>
            <a:ext cx="4288790" cy="27520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93345"/>
            <a:ext cx="8218805" cy="1324610"/>
          </a:xfrm>
        </p:spPr>
        <p:txBody>
          <a:bodyPr/>
          <a:p>
            <a:r>
              <a:rPr lang="bg-BG" altLang="en-US" sz="3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Движение </a:t>
            </a:r>
            <a:r>
              <a:rPr lang="bg-BG" altLang="en-US" sz="3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panose="020B0604020202020204" pitchFamily="34" charset="0"/>
              </a:rPr>
              <a:t>на Земята около оста и</a:t>
            </a:r>
            <a:endParaRPr lang="bg-BG" altLang="en-US" sz="32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159510"/>
            <a:ext cx="7814310" cy="225806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marL="0" indent="0" algn="just">
              <a:buNone/>
            </a:pPr>
            <a:r>
              <a:rPr lang="bg-BG" altLang="en-US"/>
              <a:t> </a:t>
            </a: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Всяка</a:t>
            </a: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сутрин</a:t>
            </a: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charset="0"/>
                <a:cs typeface="Arial" panose="020B0604020202020204" pitchFamily="34" charset="0"/>
              </a:rPr>
              <a:t> </a:t>
            </a: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Слънцето изгрява от изток, а вечер залязва на запад. Струва ни се, че то се движи по небето, но в действителност Земята се върти в пространството около своята мислена ос.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bg-BG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bg-BG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ntent Placeholder 6" descr="BLANKA_clip_image000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451100" y="3514090"/>
            <a:ext cx="3616960" cy="2794635"/>
          </a:xfrm>
          <a:prstGeom prst="rect">
            <a:avLst/>
          </a:prstGeom>
        </p:spPr>
      </p:pic>
    </p:spTree>
  </p:cSld>
  <p:clrMapOvr>
    <a:masterClrMapping/>
  </p:clrMapOvr>
  <p:transition>
    <p:circle/>
  </p:transition>
</p:sld>
</file>

<file path=ppt/theme/theme1.xml><?xml version="1.0" encoding="utf-8"?>
<a:theme xmlns:a="http://schemas.openxmlformats.org/drawingml/2006/main" name="Apple-PowerPoint-Template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3190</Words>
  <Application>WPS Presentation</Application>
  <PresentationFormat>全屏显示(4:3)</PresentationFormat>
  <Paragraphs>79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SimSun</vt:lpstr>
      <vt:lpstr>Wingdings</vt:lpstr>
      <vt:lpstr>Calibri</vt:lpstr>
      <vt:lpstr>Lucida Handwriting</vt:lpstr>
      <vt:lpstr>Microsoft New Tai Lue</vt:lpstr>
      <vt:lpstr>Arial Black</vt:lpstr>
      <vt:lpstr>Microsoft YaHei</vt:lpstr>
      <vt:lpstr/>
      <vt:lpstr>Arial Unicode MS</vt:lpstr>
      <vt:lpstr>Segoe Print</vt:lpstr>
      <vt:lpstr>DFKai-SB</vt:lpstr>
      <vt:lpstr>BatangChe</vt:lpstr>
      <vt:lpstr>Apple-PowerPoint-Template</vt:lpstr>
      <vt:lpstr>Небесни тела  Човекът и природата за четвърти клас</vt:lpstr>
      <vt:lpstr>PowerPoint 演示文稿</vt:lpstr>
      <vt:lpstr>Слънчева система</vt:lpstr>
      <vt:lpstr>PowerPoint 演示文稿</vt:lpstr>
      <vt:lpstr>Земята - планета от Слънчевата система</vt:lpstr>
      <vt:lpstr>PowerPoint 演示文稿</vt:lpstr>
      <vt:lpstr>Слънцето - източник на светлина и топлина</vt:lpstr>
      <vt:lpstr>PowerPoint 演示文稿</vt:lpstr>
      <vt:lpstr>Движение на Земята около оста и</vt:lpstr>
      <vt:lpstr>PowerPoint 演示文稿</vt:lpstr>
      <vt:lpstr>Движение на земята около Слънцето</vt:lpstr>
      <vt:lpstr>PowerPoint 演示文稿</vt:lpstr>
      <vt:lpstr>Какво запомнихте?</vt:lpstr>
      <vt:lpstr>PowerPoint 演示文稿</vt:lpstr>
      <vt:lpstr>Ако имате интерес може да прочетете повече за планетите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kaytlin</cp:lastModifiedBy>
  <cp:revision>13</cp:revision>
  <dcterms:created xsi:type="dcterms:W3CDTF">2014-08-22T21:40:00Z</dcterms:created>
  <dcterms:modified xsi:type="dcterms:W3CDTF">2017-10-14T15:00:33Z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KSOProductBuildVer" pid="2">
    <vt:lpwstr>1033-10.2.0.5934</vt:lpwstr>
  </property>
  <property fmtid="{D5CDD505-2E9C-101B-9397-08002B2CF9AE}" name="NXPowerLiteLastOptimized" pid="3">
    <vt:lpwstr>336211</vt:lpwstr>
  </property>
  <property fmtid="{D5CDD505-2E9C-101B-9397-08002B2CF9AE}" name="NXPowerLiteSettings" pid="4">
    <vt:lpwstr>F7000400038000</vt:lpwstr>
  </property>
  <property fmtid="{D5CDD505-2E9C-101B-9397-08002B2CF9AE}" name="NXPowerLiteVersion" pid="5">
    <vt:lpwstr>D7.0.1</vt:lpwstr>
  </property>
  <property fmtid="{D5CDD505-2E9C-101B-9397-08002B2CF9AE}" name="fileid" pid="6">
    <vt:lpwstr>508795</vt:lpwstr>
  </property>
  <property fmtid="{D5CDD505-2E9C-101B-9397-08002B2CF9AE}" name="name" pid="7">
    <vt:lpwstr>PinZ1qoiwQ46833.ppt</vt:lpwstr>
  </property>
</Properties>
</file>