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6"/>
  </p:notesMasterIdLst>
  <p:sldIdLst>
    <p:sldId id="258" r:id="rId2"/>
    <p:sldId id="260" r:id="rId3"/>
    <p:sldId id="261" r:id="rId4"/>
    <p:sldId id="262" r:id="rId5"/>
    <p:sldId id="263" r:id="rId6"/>
    <p:sldId id="264" r:id="rId7"/>
    <p:sldId id="266" r:id="rId8"/>
    <p:sldId id="267" r:id="rId9"/>
    <p:sldId id="268" r:id="rId10"/>
    <p:sldId id="265" r:id="rId11"/>
    <p:sldId id="270" r:id="rId12"/>
    <p:sldId id="269" r:id="rId13"/>
    <p:sldId id="271" r:id="rId14"/>
    <p:sldId id="272" r:id="rId15"/>
    <p:sldId id="283" r:id="rId16"/>
    <p:sldId id="273" r:id="rId17"/>
    <p:sldId id="274" r:id="rId18"/>
    <p:sldId id="275" r:id="rId19"/>
    <p:sldId id="276" r:id="rId20"/>
    <p:sldId id="277" r:id="rId21"/>
    <p:sldId id="278" r:id="rId22"/>
    <p:sldId id="282" r:id="rId23"/>
    <p:sldId id="281" r:id="rId24"/>
    <p:sldId id="27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92" autoAdjust="0"/>
    <p:restoredTop sz="96057" autoAdjust="0"/>
  </p:normalViewPr>
  <p:slideViewPr>
    <p:cSldViewPr>
      <p:cViewPr>
        <p:scale>
          <a:sx n="70" d="100"/>
          <a:sy n="70" d="100"/>
        </p:scale>
        <p:origin x="-139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92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F94DDD-4FC3-4015-A973-A3C5D4D404DE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00A29-1A53-4F6C-AD24-825F6328945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664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00A29-1A53-4F6C-AD24-825F63289456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83957E-857E-47C1-9638-08FDD6E35708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E81807-2A59-4A5B-952A-E0A53635753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83957E-857E-47C1-9638-08FDD6E35708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E81807-2A59-4A5B-952A-E0A53635753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83957E-857E-47C1-9638-08FDD6E35708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E81807-2A59-4A5B-952A-E0A53635753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83957E-857E-47C1-9638-08FDD6E35708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E81807-2A59-4A5B-952A-E0A53635753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83957E-857E-47C1-9638-08FDD6E35708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E81807-2A59-4A5B-952A-E0A53635753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83957E-857E-47C1-9638-08FDD6E35708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E81807-2A59-4A5B-952A-E0A53635753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83957E-857E-47C1-9638-08FDD6E35708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E81807-2A59-4A5B-952A-E0A53635753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83957E-857E-47C1-9638-08FDD6E35708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E81807-2A59-4A5B-952A-E0A53635753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83957E-857E-47C1-9638-08FDD6E35708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E81807-2A59-4A5B-952A-E0A53635753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83957E-857E-47C1-9638-08FDD6E35708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E81807-2A59-4A5B-952A-E0A53635753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6983957E-857E-47C1-9638-08FDD6E35708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3AE81807-2A59-4A5B-952A-E0A53635753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983957E-857E-47C1-9638-08FDD6E35708}" type="datetimeFigureOut">
              <a:rPr lang="en-US" smtClean="0"/>
              <a:pPr/>
              <a:t>11/13/2014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3AE81807-2A59-4A5B-952A-E0A53635753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risisgroup.org/en/regions/asia/central-asia/034-central-asia-water-and-conflict.aspx" TargetMode="External"/><Relationship Id="rId2" Type="http://schemas.openxmlformats.org/officeDocument/2006/relationships/hyperlink" Target="http://geopolitica.eu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un.org/waterforlifedecade/scarcity.s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81000" y="-609600"/>
            <a:ext cx="9753600" cy="746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0" y="304800"/>
            <a:ext cx="9144000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bg-BG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Конфликти за достъп до вода </a:t>
            </a:r>
          </a:p>
          <a:p>
            <a:endParaRPr lang="bg-BG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bg-BG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0386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4191000"/>
            <a:ext cx="4267200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3"/>
          <p:cNvSpPr/>
          <p:nvPr/>
        </p:nvSpPr>
        <p:spPr>
          <a:xfrm>
            <a:off x="0" y="304800"/>
            <a:ext cx="9144000" cy="1184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                         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</a:t>
            </a:r>
          </a:p>
          <a:p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В момента 1/3 от световното население 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живее в страни,къде няма достатъчно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вода или е  замърсена... </a:t>
            </a:r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sz="2000" b="1" i="1" dirty="0" smtClean="0"/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Очаква се до 2025г.  броят им да се увеличи</a:t>
            </a:r>
          </a:p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до 2/3 от населението на земята..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0" y="2438400"/>
            <a:ext cx="4114800" cy="39624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28600" y="838200"/>
            <a:ext cx="8915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3600" dirty="0" smtClean="0">
                <a:latin typeface="Times New Roman" pitchFamily="18" charset="0"/>
                <a:cs typeface="Times New Roman" pitchFamily="18" charset="0"/>
              </a:rPr>
              <a:t>На всеки 15 секунди умира по едно дете от                   болести пренасяни от мръсна вода</a:t>
            </a:r>
          </a:p>
          <a:p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rty-water-glas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0" y="914400"/>
            <a:ext cx="4038600" cy="594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52400" y="1023374"/>
            <a:ext cx="502920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bg-BG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Всеки</a:t>
            </a:r>
            <a:r>
              <a:rPr kumimoji="0" lang="bg-BG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ден 4500 деца умират от болести причинени от замърсена вода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bg-BG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bg-BG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1.8</a:t>
            </a:r>
            <a:r>
              <a:rPr kumimoji="0" lang="bg-BG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млн деца умират всяка година от диария, причинена от пиенето на замърсена вода.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bg-BG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lang="bg-BG" dirty="0" smtClean="0">
                <a:latin typeface="Times New Roman" pitchFamily="18" charset="0"/>
                <a:cs typeface="Times New Roman" pitchFamily="18" charset="0"/>
              </a:rPr>
              <a:t>Тези болести са водещите причинители на смърт на деца под 5 г. възраст.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bg-BG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Половината</a:t>
            </a:r>
            <a:r>
              <a:rPr kumimoji="0" lang="bg-BG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от всички болнични легла по света са с пациенти страдащи от болести свързани с водата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bg-BG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lang="bg-BG" dirty="0" smtClean="0">
                <a:latin typeface="Times New Roman" pitchFamily="18" charset="0"/>
                <a:cs typeface="Times New Roman" pitchFamily="18" charset="0"/>
              </a:rPr>
              <a:t>Близо половината от хората в развиващите се страни имат смъртоносни здравословни проблеми, заради голям  санитерен дефицит.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ater_wars_top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228600"/>
            <a:ext cx="8001000" cy="607695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aterconflic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95400"/>
            <a:ext cx="9144000" cy="556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5"/>
          <p:cNvSpPr/>
          <p:nvPr/>
        </p:nvSpPr>
        <p:spPr>
          <a:xfrm>
            <a:off x="533400" y="304801"/>
            <a:ext cx="8077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Карта на 225 конфликти точки, в които се водят спорове за прясна вода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8600" y="-5427693"/>
            <a:ext cx="8915400" cy="12003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Северен </a:t>
            </a:r>
            <a:r>
              <a:rPr kumimoji="0" lang="bg-BG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Южен Йемен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48400" y="457200"/>
            <a:ext cx="2569278" cy="1709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inde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24600" y="4572000"/>
            <a:ext cx="2621280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indexффф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24600" y="2514600"/>
            <a:ext cx="2486025" cy="1638300"/>
          </a:xfrm>
          <a:prstGeom prst="rect">
            <a:avLst/>
          </a:prstGeom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Северен </a:t>
            </a:r>
            <a:r>
              <a:rPr kumimoji="0" lang="bg-BG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Южен Йемен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62484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bg-BG" sz="1600" dirty="0" smtClean="0">
                <a:latin typeface="Times New Roman" pitchFamily="18" charset="0"/>
                <a:cs typeface="Times New Roman" pitchFamily="18" charset="0"/>
              </a:rPr>
              <a:t>Столицата на Йемен Сана е на границата на водно изтощение. До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2025 ще се усети остър недостиг на питейна вода, той като частните кладенци и водоносните хоризонти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sz="1600" dirty="0" smtClean="0">
                <a:latin typeface="Times New Roman" pitchFamily="18" charset="0"/>
                <a:cs typeface="Times New Roman" pitchFamily="18" charset="0"/>
              </a:rPr>
              <a:t>пресъхват.</a:t>
            </a:r>
          </a:p>
          <a:p>
            <a:pPr>
              <a:buFont typeface="Wingdings" pitchFamily="2" charset="2"/>
              <a:buChar char="Ø"/>
            </a:pPr>
            <a:endParaRPr lang="bg-BG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40% от водните запаси в града се изразходват за отглеждането на кат - наркотично вещество, което се употребява масово от местните хора.</a:t>
            </a:r>
          </a:p>
          <a:p>
            <a:pPr>
              <a:buFont typeface="Wingdings" pitchFamily="2" charset="2"/>
              <a:buChar char="Ø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600" dirty="0" smtClean="0"/>
              <a:t>отглеждането на  кат  изисква много вода, а продукцията му нараства с 12% всяка година. Плантациите с кат, изместват площите с други, по-полезни култури, като по този начин се увеличава стойността на хранителните култури.</a:t>
            </a:r>
          </a:p>
          <a:p>
            <a:pPr>
              <a:buFont typeface="Wingdings" pitchFamily="2" charset="2"/>
              <a:buChar char="Ø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600" dirty="0" smtClean="0"/>
              <a:t>В този неспокоен район  гъмжи от въоръжени бойци, някои от които са свързани с мрежата на покойния Бин Ладен и които винаги могат да бъдат мобилизирани с цел да се получи контрол над непрекъснато намаляващите запаси от питейна вода.</a:t>
            </a:r>
          </a:p>
          <a:p>
            <a:pPr>
              <a:buFont typeface="Wingdings" pitchFamily="2" charset="2"/>
              <a:buChar char="Ø"/>
            </a:pPr>
            <a:endParaRPr lang="ru-RU" sz="1600" dirty="0" smtClean="0"/>
          </a:p>
          <a:p>
            <a:pPr>
              <a:buFont typeface="Wingdings" pitchFamily="2" charset="2"/>
              <a:buChar char="Ø"/>
            </a:pPr>
            <a:endParaRPr lang="en-US" sz="1600" dirty="0" smtClean="0"/>
          </a:p>
          <a:p>
            <a:pPr>
              <a:buFont typeface="Wingdings" pitchFamily="2" charset="2"/>
              <a:buChar char="Ø"/>
            </a:pP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Египет срещу Етиопия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bg-BG" sz="1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ека Нил е жизненоважната артерия на Египет, </a:t>
            </a:r>
            <a:r>
              <a:rPr lang="bg-BG" sz="1600" dirty="0" smtClean="0">
                <a:latin typeface="Times New Roman" pitchFamily="18" charset="0"/>
                <a:cs typeface="Times New Roman" pitchFamily="18" charset="0"/>
              </a:rPr>
              <a:t>на чиито</a:t>
            </a:r>
          </a:p>
          <a:p>
            <a:r>
              <a:rPr lang="bg-BG" sz="1600" dirty="0" smtClean="0">
                <a:latin typeface="Times New Roman" pitchFamily="18" charset="0"/>
                <a:cs typeface="Times New Roman" pitchFamily="18" charset="0"/>
              </a:rPr>
              <a:t> брегове живее 83млн.  население.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Изворите на Нил се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намират на 6500 км южно от границата на Египет и тази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река преминава през територията на девет държави преди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да стане "египетска".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nile river bas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81600" y="0"/>
            <a:ext cx="39624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3"/>
          <p:cNvSpPr/>
          <p:nvPr/>
        </p:nvSpPr>
        <p:spPr>
          <a:xfrm>
            <a:off x="0" y="1905000"/>
            <a:ext cx="5257800" cy="8371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Шест африкански страни - Бурунди, Кения, Руанда, Танзания, Уганда и Етиопия, подписват договор, обезсилващ редица предишни документи, наследени от  колониализма. Дотогава Египет консумира близо 70 на сто от водата в Нил, като има и право на вето върху решенията за изграждане на  хидротехнически съоръжения; сега обаче ограниченията и квотите падат</a:t>
            </a:r>
            <a:r>
              <a:rPr lang="ru-RU" dirty="0" smtClean="0"/>
              <a:t>.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Конфликтът е пред ескалация Египет заплашва с война Етиопия, която има планове да построи язовирна стена на главния приток на р.Нил, където да се изгради мощна електроцентала. Чрез нея Етиопия  ще получи  мощен тласък за развитие - не само ще задоволи нуждите на собствената си икономика от енергия и вода, но ще си гарантира и сигурен канал за приходи от износ на ток.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Египет ще загуби  над 20 на сто от обема получавана вода и най-малко 40 процента от енергията произвеждана във водни централи (главно Асуанската). Това ще означава катастрофа за египетската икономика и за селското стопанство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iver-brahmaputra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609600"/>
            <a:ext cx="7239000" cy="426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 2"/>
          <p:cNvSpPr/>
          <p:nvPr/>
        </p:nvSpPr>
        <p:spPr>
          <a:xfrm>
            <a:off x="1371600" y="0"/>
            <a:ext cx="4419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Индия  и Китай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502920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endParaRPr lang="ru-RU" sz="1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Китайското господство над Тибет е ключът за разбирането на наближаващата геополитическа криза, която вероятно ще се разрази през следващите няколко десетилетия. Това господство означава, че Китай контролира хималайските извори на големите реки в Индия и Югоизточна Азия, които са източник на жизненоважни ресурси за селското стопанство и захранват с енергия тези необятни територии.</a:t>
            </a:r>
          </a:p>
          <a:p>
            <a:pPr>
              <a:buFont typeface="Wingdings" pitchFamily="2" charset="2"/>
              <a:buChar char="Ø"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0618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Очертаваща се водна криза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Сушата а е сред главните проблеми, пред които са изправени Китай и  Индия. Китай разполага с   контролът върху източниците на питейна вода – основните реки на Индия и по-голямата част от Югоизточна Азия, и дори върху течащите далеч от китайските граници реки в Централна Азия и Русия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Тибет притежава и контролира най-голямата речна система, благодарение на обширните си ледници и голямата височина, на която са разположени. Те захранват с вода най-голямата в света речна система. Водите на тези реки са своеобразни линии на живота за двете най-големи държави – Китай и Индия, както и за Бангладеш, Мянма, Бутан, Непал, Камбоджа, Пакистан, Лаос, Тайланд и Виетнам. В тези страни живеят 47% от всички жители на планетата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Китай вече е изградил десет язовира по цялото протежение на река Брахмапутра, а други 18 са в строеж. Последиците от това  за Индия и Бангладеш могат да се окажат катастрофални.  Китайците възнамеряват за преградят с язовирни стени 8-10 големи реки, извиращи от Тибетското плато, което е най-големия воден резервоар в света. Така Китай се стреми да осигури напояването на своите страдащи от чести суши централни и източни провинции, тъй като още през 2030 страната ще изпитва остър недостиг (до 25%) на вода.   В момента над 6000 езера в Китай са пресъхнали, а басейнът на Хуанхъ в северната част на страната е пресъхнал на 30%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9264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                                                               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Индия срещу Пакистан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Водните ресурси на Кашмир са сред основните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причини за десетилетната вражда между двете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най-големи държави в субконтинента.  С договорът за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подялбата на водите на река Инд от 1960, те си разделят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шест големи реки - Инд, Джелам и Ченаб за Пакистан,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Сатледж, Биас и Рави за Индия. Засушливият 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страдащ от чести суши и остър недостиг на питейна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вода Пакистан твърди, че в момента Индия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незаконно си е присвоила голямо количество речни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води, чрез язовира и системата от канали по горното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течение на Инд. В същото време 92% от територията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Пакистан зависи от речната система на Инд, а над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половината от населението на страната се занимава със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селско стопанство.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en-US" dirty="0"/>
          </a:p>
        </p:txBody>
      </p:sp>
      <p:pic>
        <p:nvPicPr>
          <p:cNvPr id="3" name="Picture 2" descr="indus-river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76875" y="762000"/>
            <a:ext cx="3667125" cy="426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cebergQ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bg1"/>
            </a:solidFill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943600" y="5181600"/>
            <a:ext cx="2834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b="1" i="1" dirty="0" smtClean="0">
                <a:solidFill>
                  <a:schemeClr val="bg1"/>
                </a:solidFill>
              </a:rPr>
              <a:t>Знаете ли, че </a:t>
            </a:r>
            <a:r>
              <a:rPr lang="bg-BG" sz="2800" dirty="0" smtClean="0">
                <a:solidFill>
                  <a:schemeClr val="bg1"/>
                </a:solidFill>
              </a:rPr>
              <a:t>...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Централна Азия- Казахстан, Туркменистан, Узбекистан, Киргизстан и                Таджикистан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Конфликтите в този сух  регион за използване водите на реките Сърдаря и Амударя се задълбочават , след като петте съветски републики стават  независими през 1991. Казахстан, Туркменистан и Узбекистан се нуждаят от повече вода за своите памучни, житни и оризови полета, докато в същото време, разположени нагоре по течението на въпросните реки Киргизстан и Таджикистан искат да използват водите им за своите водни електроцентрали. Нарастването на населението в региона налага увеличаване на селскостопанските площи. Според последния доклад на Международната кризисна група, "в момента тези страни консумират 1,5 пъти повече водни ресурси от предварително прогнозираните". Шестата държава от региона - Афганистан, разположен по горното течение на Амударя, също се нуждае от немалко количество прясна вода.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" name="Picture 2" descr="1301781383_aral-sea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4010998"/>
            <a:ext cx="8359736" cy="2847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7602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Турция срещу Сирия, Ирак и Иран.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днес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реките Тигър и Ефрат продължават да са причина за изключително остри спорове. Язовирите и напоителните съоръжения в Турция, Сирия и Иран са постоянен проблем за разположения по долното течение на двете реки Ирак, който е застрашен от опустиняване. Навремето тези две „иракски” реки играят важна роля за появата на „люлката на цивилизацията” в т.нар. Плодороден полумесец, но днес Сирия и Турция яростно оспорват историческите претенции на Ирак върху тях. Изпаренията, отточните води и замърсяването с пестициди повлия</a:t>
            </a:r>
            <a:r>
              <a:rPr lang="bg-BG" dirty="0" smtClean="0">
                <a:latin typeface="Times New Roman" pitchFamily="18" charset="0"/>
                <a:cs typeface="Times New Roman" pitchFamily="18" charset="0"/>
              </a:rPr>
              <a:t>ват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съществено за дефицита на питейна вода в Ирак. Когато Сирия построява на езерото Асад впечатляващия язовир Ал-Таура , намаля водния поток на Ефрат,.Багдад и Дамаск се оказват на ръба на водна война. Днес Турция се оказва най-опасната и мразена от останалите държава, тъй като 98% от изворите на Ефрат са именно на нейна територия. Неслучайно навремето се появяват съобщения, че турците са разкрили сирийски заговор за взривяването на огромната (дължината и е почти 2 км) стена на язовира „Ататюрк” построен през 1992.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,,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67000" y="4800600"/>
            <a:ext cx="3505200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kk.jpg"/>
          <p:cNvPicPr>
            <a:picLocks noChangeAspect="1"/>
          </p:cNvPicPr>
          <p:nvPr/>
        </p:nvPicPr>
        <p:blipFill>
          <a:blip r:embed="rId2" cstate="print"/>
          <a:srcRect r="2941" b="9955"/>
          <a:stretch>
            <a:fillRect/>
          </a:stretch>
        </p:blipFill>
        <p:spPr>
          <a:xfrm>
            <a:off x="6172200" y="1447800"/>
            <a:ext cx="2971800" cy="411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 2"/>
          <p:cNvSpPr/>
          <p:nvPr/>
        </p:nvSpPr>
        <p:spPr>
          <a:xfrm>
            <a:off x="0" y="228601"/>
            <a:ext cx="9144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bg-BG" i="1" dirty="0" smtClean="0"/>
          </a:p>
          <a:p>
            <a:endParaRPr lang="bg-BG" u="sng" dirty="0" smtClean="0"/>
          </a:p>
          <a:p>
            <a:endParaRPr lang="bg-BG" u="sng" dirty="0" smtClean="0"/>
          </a:p>
          <a:p>
            <a:endParaRPr lang="bg-BG" u="sng" dirty="0" smtClean="0"/>
          </a:p>
          <a:p>
            <a:endParaRPr lang="bg-BG" u="sng" dirty="0" smtClean="0"/>
          </a:p>
          <a:p>
            <a:endParaRPr lang="bg-BG" u="sng" dirty="0" smtClean="0"/>
          </a:p>
          <a:p>
            <a:endParaRPr lang="bg-BG" u="sng" dirty="0" smtClean="0"/>
          </a:p>
          <a:p>
            <a:endParaRPr lang="bg-BG" u="sng" dirty="0" smtClean="0"/>
          </a:p>
          <a:p>
            <a:endParaRPr lang="bg-BG" u="sng" dirty="0" smtClean="0"/>
          </a:p>
          <a:p>
            <a:endParaRPr lang="bg-BG" u="sng" dirty="0" smtClean="0"/>
          </a:p>
          <a:p>
            <a:endParaRPr lang="bg-BG" u="sng" dirty="0" smtClean="0"/>
          </a:p>
          <a:p>
            <a:endParaRPr lang="bg-BG" u="sng" dirty="0" smtClean="0"/>
          </a:p>
          <a:p>
            <a:endParaRPr lang="bg-BG" u="sng" dirty="0" smtClean="0"/>
          </a:p>
          <a:p>
            <a:endParaRPr lang="bg-BG" u="sng" dirty="0" smtClean="0"/>
          </a:p>
          <a:p>
            <a:endParaRPr lang="bg-BG" u="sng" dirty="0" smtClean="0"/>
          </a:p>
          <a:p>
            <a:endParaRPr lang="bg-BG" u="sng" dirty="0" smtClean="0"/>
          </a:p>
          <a:p>
            <a:endParaRPr lang="bg-BG" u="sng" dirty="0" smtClean="0"/>
          </a:p>
          <a:p>
            <a:endParaRPr lang="bg-BG" u="sng" dirty="0" smtClean="0"/>
          </a:p>
          <a:p>
            <a:endParaRPr lang="bg-BG" u="sng" dirty="0" smtClean="0"/>
          </a:p>
          <a:p>
            <a:endParaRPr lang="bg-BG" u="sng" dirty="0" smtClean="0"/>
          </a:p>
          <a:p>
            <a:endParaRPr lang="bg-BG" u="sng" dirty="0" smtClean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14034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Водните запаси на планетата  са ограничени, в същото време водното потребление застрашително нараства</a:t>
            </a:r>
            <a:endParaRPr lang="en-US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</a:pPr>
            <a:r>
              <a:rPr lang="bg-BG" b="1" dirty="0" smtClean="0">
                <a:latin typeface="Times New Roman" pitchFamily="18" charset="0"/>
                <a:cs typeface="Times New Roman" pitchFamily="18" charset="0"/>
              </a:rPr>
              <a:t>Демографския взрив-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1,65 млрд. до 9 млрд. души 1900-2025</a:t>
            </a:r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Глобалното затопляне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-изчезват ледниците, пресъхват езера, 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реки и водоносни хоризонти. През последните петдесет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години езерото Чад например е загубило 95% от водния си 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Обем</a:t>
            </a:r>
          </a:p>
          <a:p>
            <a:pPr>
              <a:buClr>
                <a:schemeClr val="tx2">
                  <a:lumMod val="75000"/>
                </a:schemeClr>
              </a:buClr>
            </a:pPr>
            <a:endParaRPr lang="en-US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75000"/>
                </a:schemeClr>
              </a:buClr>
            </a:pPr>
            <a:endParaRPr lang="bg-BG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рудодобивната индустрия,селското стопанство и туризма</a:t>
            </a:r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Според международния Институт за населението във Вашингтон,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търсенето на питейна вода вече надхвърла предлагането със 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17%. Екперти  прогнозират, че през 2030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47% от населението 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ще живее в зони с остър недостиг на водни ресурси</a:t>
            </a:r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</a:pPr>
            <a:endParaRPr lang="bg-BG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bg-BG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ey_art_blue_gold_world_water_wa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4099" y="0"/>
            <a:ext cx="9168099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8915400" cy="10064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bg-BG" dirty="0" smtClean="0">
                <a:latin typeface="Times New Roman" pitchFamily="18" charset="0"/>
                <a:cs typeface="Times New Roman" pitchFamily="18" charset="0"/>
              </a:rPr>
              <a:t>Експертите прогнозират, че до 2030 г. можем да станем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свидетели на водни войни, които  ще изместят сблъсъците засенчат тези за петрол и природен газ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                                      Използвана литература :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0" y="609600"/>
            <a:ext cx="9144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http://geopolitica.eu</a:t>
            </a:r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r>
              <a:rPr lang="en-US" dirty="0" smtClean="0">
                <a:hlinkClick r:id="rId3"/>
              </a:rPr>
              <a:t>http://www.crisisgroup.org/en/regions/asia/central-asia/034-central-asia-water-and-conflict.aspx</a:t>
            </a:r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2438400"/>
            <a:ext cx="9144000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http://www.un.org/waterforlifedecade/scarcity.shtml</a:t>
            </a:r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r>
              <a:rPr lang="bg-BG" dirty="0" smtClean="0"/>
              <a:t>                                                </a:t>
            </a:r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v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57800" y="1219200"/>
            <a:ext cx="3514725" cy="4504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4"/>
          <p:cNvSpPr/>
          <p:nvPr/>
        </p:nvSpPr>
        <p:spPr>
          <a:xfrm>
            <a:off x="457200" y="838200"/>
            <a:ext cx="487680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3"/>
              </a:buClr>
            </a:pPr>
            <a:r>
              <a:rPr lang="bg-BG" sz="2000" dirty="0" smtClean="0"/>
              <a:t>   </a:t>
            </a:r>
            <a:r>
              <a:rPr lang="bg-BG" sz="2000" b="1" i="1" dirty="0" smtClean="0">
                <a:latin typeface="Times New Roman" pitchFamily="18" charset="0"/>
                <a:cs typeface="Times New Roman" pitchFamily="18" charset="0"/>
              </a:rPr>
              <a:t>Водата в човешкото тяло изгражда:</a:t>
            </a:r>
          </a:p>
          <a:p>
            <a:pPr>
              <a:buClr>
                <a:srgbClr val="FF0000"/>
              </a:buClr>
            </a:pPr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r>
              <a:rPr lang="bg-BG" dirty="0" smtClean="0">
                <a:latin typeface="Times New Roman" pitchFamily="18" charset="0"/>
                <a:cs typeface="Times New Roman" pitchFamily="18" charset="0"/>
              </a:rPr>
              <a:t>60% от кожата</a:t>
            </a: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r>
              <a:rPr lang="bg-BG" dirty="0" smtClean="0">
                <a:latin typeface="Times New Roman" pitchFamily="18" charset="0"/>
                <a:cs typeface="Times New Roman" pitchFamily="18" charset="0"/>
              </a:rPr>
              <a:t>83% от кръвта</a:t>
            </a: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r>
              <a:rPr lang="bg-BG" dirty="0" smtClean="0">
                <a:latin typeface="Times New Roman" pitchFamily="18" charset="0"/>
                <a:cs typeface="Times New Roman" pitchFamily="18" charset="0"/>
              </a:rPr>
              <a:t>79% от сърцето</a:t>
            </a: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r>
              <a:rPr lang="bg-BG" dirty="0" smtClean="0">
                <a:latin typeface="Times New Roman" pitchFamily="18" charset="0"/>
                <a:cs typeface="Times New Roman" pitchFamily="18" charset="0"/>
              </a:rPr>
              <a:t>75% от мускулите </a:t>
            </a: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r>
              <a:rPr lang="bg-BG" dirty="0" smtClean="0">
                <a:latin typeface="Times New Roman" pitchFamily="18" charset="0"/>
                <a:cs typeface="Times New Roman" pitchFamily="18" charset="0"/>
              </a:rPr>
              <a:t>75% от мозъка</a:t>
            </a: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r>
              <a:rPr lang="bg-BG" dirty="0" smtClean="0">
                <a:latin typeface="Times New Roman" pitchFamily="18" charset="0"/>
                <a:cs typeface="Times New Roman" pitchFamily="18" charset="0"/>
              </a:rPr>
              <a:t>80% от дробовете</a:t>
            </a: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3"/>
              </a:buClr>
              <a:buFont typeface="Wingdings" pitchFamily="2" charset="2"/>
              <a:buChar char="Ø"/>
            </a:pPr>
            <a:r>
              <a:rPr lang="bg-BG" dirty="0" smtClean="0">
                <a:latin typeface="Times New Roman" pitchFamily="18" charset="0"/>
                <a:cs typeface="Times New Roman" pitchFamily="18" charset="0"/>
              </a:rPr>
              <a:t>22% от костите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ss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8800" y="2209800"/>
            <a:ext cx="5257800" cy="2381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5"/>
          <p:cNvSpPr/>
          <p:nvPr/>
        </p:nvSpPr>
        <p:spPr>
          <a:xfrm>
            <a:off x="457200" y="838200"/>
            <a:ext cx="8458200" cy="9879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</a:t>
            </a:r>
          </a:p>
          <a:p>
            <a:r>
              <a:rPr lang="ru-RU" i="1" dirty="0" smtClean="0"/>
              <a:t>      </a:t>
            </a:r>
            <a:r>
              <a:rPr lang="ru-RU" sz="2000" i="1" dirty="0" smtClean="0">
                <a:latin typeface="+mj-lt"/>
                <a:cs typeface="Arabic Typesetting" pitchFamily="66" charset="-78"/>
              </a:rPr>
              <a:t>Човешкият организъм може да изкара цял месец без храна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000" dirty="0" smtClean="0"/>
              <a:t>                      </a:t>
            </a:r>
            <a:r>
              <a:rPr lang="ru-RU" sz="2000" i="1" dirty="0" smtClean="0"/>
              <a:t>.....но само седмица без вода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ater-dro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3509" y="0"/>
            <a:ext cx="9197509" cy="685800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0" y="0"/>
            <a:ext cx="9144000" cy="103412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 smtClean="0"/>
              <a:t>                                                        </a:t>
            </a:r>
            <a:r>
              <a:rPr lang="bg-BG" sz="2400" i="1" dirty="0" smtClean="0">
                <a:solidFill>
                  <a:schemeClr val="bg1"/>
                </a:solidFill>
              </a:rPr>
              <a:t>Световната вода</a:t>
            </a:r>
          </a:p>
          <a:p>
            <a:endParaRPr lang="bg-BG" dirty="0" smtClean="0"/>
          </a:p>
          <a:p>
            <a:pPr>
              <a:buFont typeface="Arial" pitchFamily="34" charset="0"/>
              <a:buChar char="•"/>
            </a:pPr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97 %</a:t>
            </a:r>
            <a:r>
              <a:rPr lang="bg-B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от световната вода  е солена</a:t>
            </a:r>
          </a:p>
          <a:p>
            <a:pPr>
              <a:buFont typeface="Arial" pitchFamily="34" charset="0"/>
              <a:buChar char="•"/>
            </a:pPr>
            <a:endParaRPr lang="bg-BG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bg-B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bg-BG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% </a:t>
            </a:r>
            <a:r>
              <a:rPr lang="bg-B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питейна , като 2/3 от нея е под </a:t>
            </a:r>
          </a:p>
          <a:p>
            <a:r>
              <a:rPr lang="bg-B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формата  глетчери или подводни води.</a:t>
            </a:r>
          </a:p>
          <a:p>
            <a:r>
              <a:rPr lang="bg-B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Остатъка е питейната вода, скоято</a:t>
            </a:r>
          </a:p>
          <a:p>
            <a:r>
              <a:rPr lang="bg-B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разполагаме.</a:t>
            </a:r>
          </a:p>
          <a:p>
            <a:pPr>
              <a:buFont typeface="Arial" pitchFamily="34" charset="0"/>
              <a:buChar char="•"/>
            </a:pPr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r>
              <a:rPr lang="bg-BG" dirty="0" smtClean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6019800" cy="1184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                         </a:t>
            </a:r>
            <a:r>
              <a:rPr lang="ru-RU" b="1" dirty="0" smtClean="0"/>
              <a:t>Недостигът на вода</a:t>
            </a:r>
            <a:r>
              <a:rPr lang="ru-RU" dirty="0" smtClean="0"/>
              <a:t> 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bg-BG" sz="1600" dirty="0" smtClean="0"/>
              <a:t>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одна криза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 породена от три основни причини:</a:t>
            </a:r>
          </a:p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постепенно изчерпващите се източници на прясна вода </a:t>
            </a:r>
          </a:p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несправедливият достъп до водните източници</a:t>
            </a:r>
          </a:p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корпоративният контрол върху водните запаси 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Именно те представляват най-голямата съвременна заплаха за планетата, както и за оцеляването на населяващото я човечество. Паралелно със задълбочаващите се промени в климата, свързани с ръста на емисиите на вредни парникови газове, водната криза все повече се превръща във въпрос на живот и смърт за всеки от нас.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липсата на достатъчно налични водни ресурси, за да отговори на нуждите на потреблението на вода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рамките на даден регион. Т1 вече се отразява върху всеки континент и около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2,8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милиарда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души по целия свят. Повече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от 1,2 милиарда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души нямат достъп до чиста питейна вода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Днес недостигът на вода усещат приблизително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700 милиона души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43 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трани. До 2025 г. заради глобалните промени в климата и ръста на населението на планетата тази цифра ще надвиши три милиарда.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 smtClean="0"/>
          </a:p>
          <a:p>
            <a:pPr>
              <a:buFont typeface="Wingdings" pitchFamily="2" charset="2"/>
              <a:buChar char="Ø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dd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9800" y="1295400"/>
            <a:ext cx="2895600" cy="3257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0495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 smtClean="0"/>
              <a:t>                             </a:t>
            </a:r>
            <a:r>
              <a:rPr lang="bg-BG" sz="2800" dirty="0" smtClean="0">
                <a:latin typeface="Times New Roman" pitchFamily="18" charset="0"/>
                <a:cs typeface="Times New Roman" pitchFamily="18" charset="0"/>
              </a:rPr>
              <a:t>Има два основни вида недостиг до вода</a:t>
            </a:r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bg-BG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b="1" dirty="0" smtClean="0"/>
              <a:t>Физическ</a:t>
            </a:r>
            <a:r>
              <a:rPr lang="bg-BG" b="1" dirty="0" smtClean="0"/>
              <a:t>и</a:t>
            </a:r>
            <a:r>
              <a:rPr lang="ru-RU" b="1" dirty="0" smtClean="0"/>
              <a:t> недостига на вода</a:t>
            </a:r>
            <a:r>
              <a:rPr lang="ru-RU" dirty="0" smtClean="0"/>
              <a:t> - настъпва, когато няма</a:t>
            </a:r>
          </a:p>
          <a:p>
            <a:r>
              <a:rPr lang="ru-RU" dirty="0" smtClean="0"/>
              <a:t> достатъчно вода,  за да посрещне нуждите ни, включително</a:t>
            </a:r>
          </a:p>
          <a:p>
            <a:r>
              <a:rPr lang="ru-RU" dirty="0" smtClean="0"/>
              <a:t> и тази, необходима за  ефективното функциониране на </a:t>
            </a:r>
          </a:p>
          <a:p>
            <a:r>
              <a:rPr lang="ru-RU" dirty="0" smtClean="0"/>
              <a:t>екосистемите. Симптомите на физически недостиг на вода </a:t>
            </a:r>
          </a:p>
          <a:p>
            <a:r>
              <a:rPr lang="ru-RU" dirty="0" smtClean="0"/>
              <a:t>включват влошаване на околната среда и намаляването на</a:t>
            </a:r>
          </a:p>
          <a:p>
            <a:r>
              <a:rPr lang="ru-RU" dirty="0" smtClean="0"/>
              <a:t>подпочвените води. 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ru-RU" dirty="0" smtClean="0"/>
              <a:t> </a:t>
            </a:r>
            <a:endParaRPr lang="en-US" dirty="0"/>
          </a:p>
        </p:txBody>
      </p:sp>
      <p:pic>
        <p:nvPicPr>
          <p:cNvPr id="3" name="Picture 2" descr="jjiij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53200" y="990600"/>
            <a:ext cx="2590800" cy="137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kk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" y="3200400"/>
            <a:ext cx="35814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53000" y="3276600"/>
            <a:ext cx="3670935" cy="312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pPr>
              <a:buFont typeface="Wingdings" pitchFamily="2" charset="2"/>
              <a:buChar char="Ø"/>
            </a:pPr>
            <a:r>
              <a:rPr lang="ru-RU" b="1" dirty="0" smtClean="0"/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Икономически  недостиг вода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причинени от липсата на инвестиции във вода или недостатъчен човешки капацитет да задоволи търсенето на вода в райони, където населението не разполага с необходимите парични средства, за да използва адекватен източник на вода. Симптомите на икономическа недостига на вода включват липса на инфраструктура.Големи части от Африка страдат от икономическата недостига на вода.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ll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3200400"/>
            <a:ext cx="6858000" cy="3009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aterscarcity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1321</TotalTime>
  <Words>1830</Words>
  <Application>Microsoft Office PowerPoint</Application>
  <PresentationFormat>On-screen Show (4:3)</PresentationFormat>
  <Paragraphs>555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Metro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Samuil</dc:creator>
  <cp:lastModifiedBy>Bella</cp:lastModifiedBy>
  <cp:revision>142</cp:revision>
  <dcterms:created xsi:type="dcterms:W3CDTF">2014-06-01T10:26:50Z</dcterms:created>
  <dcterms:modified xsi:type="dcterms:W3CDTF">2014-11-13T11:38:15Z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740821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D6.2.10</vt:lpwstr>
  </property>
</Properties>
</file>