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image/png" PartName="/ppt/media/image13.jpg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4" r:id="rId2"/>
    <p:sldId id="285" r:id="rId3"/>
    <p:sldId id="286" r:id="rId4"/>
    <p:sldId id="287" r:id="rId5"/>
    <p:sldId id="256" r:id="rId6"/>
    <p:sldId id="259" r:id="rId7"/>
    <p:sldId id="260" r:id="rId8"/>
    <p:sldId id="261" r:id="rId9"/>
    <p:sldId id="257" r:id="rId10"/>
    <p:sldId id="258" r:id="rId11"/>
    <p:sldId id="262" r:id="rId12"/>
    <p:sldId id="263" r:id="rId13"/>
    <p:sldId id="264" r:id="rId14"/>
    <p:sldId id="265" r:id="rId15"/>
    <p:sldId id="270" r:id="rId16"/>
    <p:sldId id="267" r:id="rId17"/>
    <p:sldId id="268" r:id="rId18"/>
    <p:sldId id="271" r:id="rId19"/>
    <p:sldId id="272" r:id="rId20"/>
    <p:sldId id="273" r:id="rId21"/>
    <p:sldId id="274" r:id="rId22"/>
    <p:sldId id="275" r:id="rId23"/>
    <p:sldId id="280" r:id="rId24"/>
    <p:sldId id="281" r:id="rId25"/>
    <p:sldId id="282" r:id="rId26"/>
    <p:sldId id="277" r:id="rId27"/>
    <p:sldId id="276" r:id="rId28"/>
    <p:sldId id="278" r:id="rId29"/>
    <p:sldId id="279" r:id="rId30"/>
    <p:sldId id="283" r:id="rId3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5027" autoAdjust="0"/>
  </p:normalViewPr>
  <p:slideViewPr>
    <p:cSldViewPr>
      <p:cViewPr varScale="1">
        <p:scale>
          <a:sx n="70" d="100"/>
          <a:sy n="70" d="100"/>
        </p:scale>
        <p:origin x="-13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86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07B6C6-FFE7-4AFE-8F50-B9622B448D5E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bg-BG"/>
        </a:p>
      </dgm:t>
    </dgm:pt>
    <dgm:pt modelId="{436731BA-140D-4568-80AD-640211D3F257}">
      <dgm:prSet/>
      <dgm:spPr/>
      <dgm:t>
        <a:bodyPr/>
        <a:lstStyle/>
        <a:p>
          <a:pPr rtl="0"/>
          <a:r>
            <a:rPr lang="bg-BG" b="1" dirty="0" smtClean="0"/>
            <a:t>ЗАРАЗНИ БОЛЕСТИ</a:t>
          </a:r>
          <a:endParaRPr lang="bg-BG" dirty="0"/>
        </a:p>
      </dgm:t>
    </dgm:pt>
    <dgm:pt modelId="{06E3A71D-E5C0-4A7F-8B92-6353C9BFAA8D}" type="parTrans" cxnId="{2278459B-AEF4-4987-BA6A-319545C79A1F}">
      <dgm:prSet/>
      <dgm:spPr/>
      <dgm:t>
        <a:bodyPr/>
        <a:lstStyle/>
        <a:p>
          <a:endParaRPr lang="bg-BG"/>
        </a:p>
      </dgm:t>
    </dgm:pt>
    <dgm:pt modelId="{55C73D7A-2E7E-45FB-B43A-9F2A6B82D3ED}" type="sibTrans" cxnId="{2278459B-AEF4-4987-BA6A-319545C79A1F}">
      <dgm:prSet/>
      <dgm:spPr/>
      <dgm:t>
        <a:bodyPr/>
        <a:lstStyle/>
        <a:p>
          <a:endParaRPr lang="bg-BG"/>
        </a:p>
      </dgm:t>
    </dgm:pt>
    <dgm:pt modelId="{58C50911-1EBB-4A44-94C9-0E66B68F116D}" type="pres">
      <dgm:prSet presAssocID="{0807B6C6-FFE7-4AFE-8F50-B9622B448D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DF6B42A9-295F-4310-A74C-CB494068F7C7}" type="pres">
      <dgm:prSet presAssocID="{436731BA-140D-4568-80AD-640211D3F257}" presName="linNode" presStyleCnt="0"/>
      <dgm:spPr/>
    </dgm:pt>
    <dgm:pt modelId="{6FD8BD69-5502-4D26-96BF-FB40C3165C41}" type="pres">
      <dgm:prSet presAssocID="{436731BA-140D-4568-80AD-640211D3F257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2BC23F2F-DB00-4865-8099-05550BE5261E}" type="presOf" srcId="{436731BA-140D-4568-80AD-640211D3F257}" destId="{6FD8BD69-5502-4D26-96BF-FB40C3165C41}" srcOrd="0" destOrd="0" presId="urn:microsoft.com/office/officeart/2005/8/layout/vList5"/>
    <dgm:cxn modelId="{A8946BF4-2C99-45FA-AD2E-ECBDD94A9F62}" type="presOf" srcId="{0807B6C6-FFE7-4AFE-8F50-B9622B448D5E}" destId="{58C50911-1EBB-4A44-94C9-0E66B68F116D}" srcOrd="0" destOrd="0" presId="urn:microsoft.com/office/officeart/2005/8/layout/vList5"/>
    <dgm:cxn modelId="{2278459B-AEF4-4987-BA6A-319545C79A1F}" srcId="{0807B6C6-FFE7-4AFE-8F50-B9622B448D5E}" destId="{436731BA-140D-4568-80AD-640211D3F257}" srcOrd="0" destOrd="0" parTransId="{06E3A71D-E5C0-4A7F-8B92-6353C9BFAA8D}" sibTransId="{55C73D7A-2E7E-45FB-B43A-9F2A6B82D3ED}"/>
    <dgm:cxn modelId="{9396C519-A368-4765-A3A0-6B4F9DB626DE}" type="presParOf" srcId="{58C50911-1EBB-4A44-94C9-0E66B68F116D}" destId="{DF6B42A9-295F-4310-A74C-CB494068F7C7}" srcOrd="0" destOrd="0" presId="urn:microsoft.com/office/officeart/2005/8/layout/vList5"/>
    <dgm:cxn modelId="{53AFDDEC-C952-4FCF-99C5-8B7E45BFE17E}" type="presParOf" srcId="{DF6B42A9-295F-4310-A74C-CB494068F7C7}" destId="{6FD8BD69-5502-4D26-96BF-FB40C3165C4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D8BD69-5502-4D26-96BF-FB40C3165C41}">
      <dsp:nvSpPr>
        <dsp:cNvPr id="0" name=""/>
        <dsp:cNvSpPr/>
      </dsp:nvSpPr>
      <dsp:spPr>
        <a:xfrm>
          <a:off x="4286" y="0"/>
          <a:ext cx="8776403" cy="18002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121920" rIns="243840" bIns="12192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6400" b="1" kern="1200" dirty="0" smtClean="0"/>
            <a:t>ЗАРАЗНИ БОЛЕСТИ</a:t>
          </a:r>
          <a:endParaRPr lang="bg-BG" sz="6400" kern="1200" dirty="0"/>
        </a:p>
      </dsp:txBody>
      <dsp:txXfrm>
        <a:off x="92165" y="87879"/>
        <a:ext cx="8600645" cy="1624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4862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7858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6674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882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970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64093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2963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43352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2851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141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469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3CDE2-469C-40F5-A42D-7FD415CD18D2}" type="datetimeFigureOut">
              <a:rPr lang="bg-BG" smtClean="0"/>
              <a:t>10.5.2013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5AD28-5B5A-4A64-A962-A244ADB7257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7954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20.xml.rels><?xml version="1.0" encoding="UTF-8" standalone="yes" ?><Relationships xmlns="http://schemas.openxmlformats.org/package/2006/relationships"><Relationship Id="rId3" Target="../media/image31.jp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9.jp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а 2"/>
          <p:cNvGraphicFramePr/>
          <p:nvPr>
            <p:extLst>
              <p:ext uri="{D42A27DB-BD31-4B8C-83A1-F6EECF244321}">
                <p14:modId xmlns:p14="http://schemas.microsoft.com/office/powerpoint/2010/main" val="2242154070"/>
              </p:ext>
            </p:extLst>
          </p:nvPr>
        </p:nvGraphicFramePr>
        <p:xfrm>
          <a:off x="179512" y="2636912"/>
          <a:ext cx="8784976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073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28297" y="116632"/>
            <a:ext cx="4139952" cy="864096"/>
          </a:xfrm>
        </p:spPr>
        <p:txBody>
          <a:bodyPr>
            <a:noAutofit/>
          </a:bodyPr>
          <a:lstStyle/>
          <a:p>
            <a:pPr algn="ctr"/>
            <a:r>
              <a:rPr lang="bg-BG" sz="4800" dirty="0" smtClean="0">
                <a:solidFill>
                  <a:srgbClr val="7030A0"/>
                </a:solidFill>
              </a:rPr>
              <a:t>РУБЕОЛА</a:t>
            </a:r>
            <a:endParaRPr lang="bg-BG" sz="4800" dirty="0">
              <a:solidFill>
                <a:srgbClr val="7030A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6632"/>
            <a:ext cx="4536504" cy="2540360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512" y="980728"/>
            <a:ext cx="3888432" cy="5693618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rgbClr val="7030A0"/>
                </a:solidFill>
              </a:rPr>
              <a:t>Симптомите са подобни на тези на </a:t>
            </a:r>
            <a:r>
              <a:rPr lang="bg-BG" sz="2400" b="1" dirty="0" err="1" smtClean="0">
                <a:solidFill>
                  <a:srgbClr val="7030A0"/>
                </a:solidFill>
              </a:rPr>
              <a:t>брустницата</a:t>
            </a:r>
            <a:r>
              <a:rPr lang="bg-BG" sz="2400" b="1" dirty="0" smtClean="0">
                <a:solidFill>
                  <a:srgbClr val="7030A0"/>
                </a:solidFill>
              </a:rPr>
              <a:t>, но проявите на болестта са по-леки. Температурата е слабо повишена, общото състояние е добро. Обривът е подобен на този при морбили, но по-дребен и с по-малка интензивност, пръснат равномерно по лицето и цялото тяло.</a:t>
            </a:r>
          </a:p>
          <a:p>
            <a:r>
              <a:rPr lang="bg-BG" sz="2400" b="1" dirty="0" smtClean="0">
                <a:solidFill>
                  <a:srgbClr val="7030A0"/>
                </a:solidFill>
              </a:rPr>
              <a:t>Болестта протича леко и усложнения обикновено не настъпват.</a:t>
            </a:r>
            <a:endParaRPr lang="bg-BG" sz="2400" b="1" dirty="0">
              <a:solidFill>
                <a:srgbClr val="7030A0"/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924944"/>
            <a:ext cx="4536504" cy="374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075240" cy="980728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solidFill>
                  <a:schemeClr val="accent3">
                    <a:lumMod val="50000"/>
                  </a:schemeClr>
                </a:solidFill>
              </a:rPr>
              <a:t>ЛЕЩЕНКА (ВАРИЦЕЛА)</a:t>
            </a:r>
            <a:endParaRPr lang="bg-BG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Текстов контейнер 6"/>
          <p:cNvSpPr>
            <a:spLocks noGrp="1"/>
          </p:cNvSpPr>
          <p:nvPr>
            <p:ph type="body" sz="half" idx="2"/>
          </p:nvPr>
        </p:nvSpPr>
        <p:spPr>
          <a:xfrm>
            <a:off x="0" y="1124744"/>
            <a:ext cx="4283968" cy="5472608"/>
          </a:xfrm>
        </p:spPr>
        <p:txBody>
          <a:bodyPr>
            <a:noAutofit/>
          </a:bodyPr>
          <a:lstStyle/>
          <a:p>
            <a:r>
              <a:rPr lang="bg-BG" sz="3200" b="1" dirty="0" smtClean="0">
                <a:solidFill>
                  <a:schemeClr val="accent3">
                    <a:lumMod val="50000"/>
                  </a:schemeClr>
                </a:solidFill>
              </a:rPr>
              <a:t>Причинителят е вирус. Заразяването става при непосредствен контакт с болния. Болестта е силно заразителна. Инкубационният период е от 14 до 18 дни. След </a:t>
            </a:r>
            <a:r>
              <a:rPr lang="bg-BG" sz="3200" b="1" dirty="0" err="1" smtClean="0">
                <a:solidFill>
                  <a:schemeClr val="accent3">
                    <a:lumMod val="50000"/>
                  </a:schemeClr>
                </a:solidFill>
              </a:rPr>
              <a:t>преболедуване</a:t>
            </a:r>
            <a:r>
              <a:rPr lang="bg-BG" sz="3200" b="1" dirty="0" smtClean="0">
                <a:solidFill>
                  <a:schemeClr val="accent3">
                    <a:lumMod val="50000"/>
                  </a:schemeClr>
                </a:solidFill>
              </a:rPr>
              <a:t> остава траен имунитет.</a:t>
            </a:r>
            <a:endParaRPr lang="bg-BG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06364"/>
            <a:ext cx="4176464" cy="541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>
                <a:solidFill>
                  <a:srgbClr val="00B050"/>
                </a:solidFill>
              </a:rPr>
              <a:t>ВАРИЦЕЛА</a:t>
            </a:r>
            <a:endParaRPr lang="bg-BG" b="1" dirty="0">
              <a:solidFill>
                <a:srgbClr val="00B05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4" y="1700808"/>
            <a:ext cx="4602163" cy="4968552"/>
          </a:xfrm>
        </p:spPr>
      </p:pic>
      <p:pic>
        <p:nvPicPr>
          <p:cNvPr id="6" name="Контейнер за съдържание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229" y="1772816"/>
            <a:ext cx="4038600" cy="4824536"/>
          </a:xfrm>
        </p:spPr>
      </p:pic>
    </p:spTree>
    <p:extLst>
      <p:ext uri="{BB962C8B-B14F-4D97-AF65-F5344CB8AC3E}">
        <p14:creationId xmlns:p14="http://schemas.microsoft.com/office/powerpoint/2010/main" val="345310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776864" cy="792088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rgbClr val="FF0000"/>
                </a:solidFill>
              </a:rPr>
              <a:t>СКАРЛАТИНА</a:t>
            </a:r>
            <a:endParaRPr lang="bg-BG" sz="4000" b="1" dirty="0">
              <a:solidFill>
                <a:srgbClr val="FF000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08720"/>
            <a:ext cx="4572000" cy="5688632"/>
          </a:xfrm>
        </p:spPr>
      </p:pic>
      <p:sp>
        <p:nvSpPr>
          <p:cNvPr id="9" name="Текстов контейнер 8"/>
          <p:cNvSpPr>
            <a:spLocks noGrp="1"/>
          </p:cNvSpPr>
          <p:nvPr>
            <p:ph type="body" sz="half" idx="2"/>
          </p:nvPr>
        </p:nvSpPr>
        <p:spPr>
          <a:xfrm>
            <a:off x="323528" y="836712"/>
            <a:ext cx="4176464" cy="5832648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rgbClr val="FF0000"/>
                </a:solidFill>
              </a:rPr>
              <a:t>Скарлатината е вид шарка, характеризираща се с висока температура, типичен обрив и ангина. Причинителят е </a:t>
            </a:r>
            <a:r>
              <a:rPr lang="bg-BG" sz="2800" b="1" dirty="0" err="1" smtClean="0">
                <a:solidFill>
                  <a:srgbClr val="FF0000"/>
                </a:solidFill>
              </a:rPr>
              <a:t>бактерий</a:t>
            </a:r>
            <a:r>
              <a:rPr lang="bg-BG" sz="2800" b="1" dirty="0" smtClean="0">
                <a:solidFill>
                  <a:srgbClr val="FF0000"/>
                </a:solidFill>
              </a:rPr>
              <a:t> </a:t>
            </a:r>
            <a:r>
              <a:rPr lang="bg-BG" sz="2800" b="1" dirty="0" err="1" smtClean="0">
                <a:solidFill>
                  <a:srgbClr val="FF0000"/>
                </a:solidFill>
              </a:rPr>
              <a:t>стрептокок</a:t>
            </a:r>
            <a:r>
              <a:rPr lang="bg-BG" sz="2800" b="1" dirty="0" smtClean="0">
                <a:solidFill>
                  <a:srgbClr val="FF0000"/>
                </a:solidFill>
              </a:rPr>
              <a:t>. Освен чрез непосредствен контакт, заразяването става и чрез предмети и хранителни продукти. След </a:t>
            </a:r>
            <a:r>
              <a:rPr lang="bg-BG" sz="2800" b="1" dirty="0" err="1" smtClean="0">
                <a:solidFill>
                  <a:srgbClr val="FF0000"/>
                </a:solidFill>
              </a:rPr>
              <a:t>преболедуване</a:t>
            </a:r>
            <a:r>
              <a:rPr lang="bg-BG" sz="2800" b="1" dirty="0" smtClean="0">
                <a:solidFill>
                  <a:srgbClr val="FF0000"/>
                </a:solidFill>
              </a:rPr>
              <a:t> се получава траен имунитет.</a:t>
            </a:r>
            <a:endParaRPr lang="bg-BG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7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07504" y="0"/>
            <a:ext cx="8208912" cy="851694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solidFill>
                  <a:srgbClr val="FF0000"/>
                </a:solidFill>
              </a:rPr>
              <a:t>СКАРЛАТИНА</a:t>
            </a:r>
            <a:endParaRPr lang="bg-BG" sz="3600" dirty="0">
              <a:solidFill>
                <a:srgbClr val="FF000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980728"/>
            <a:ext cx="4000500" cy="2667000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764704"/>
            <a:ext cx="5143499" cy="6093296"/>
          </a:xfrm>
        </p:spPr>
        <p:txBody>
          <a:bodyPr>
            <a:noAutofit/>
          </a:bodyPr>
          <a:lstStyle/>
          <a:p>
            <a:r>
              <a:rPr lang="bg-BG" sz="2600" b="1" dirty="0" smtClean="0">
                <a:solidFill>
                  <a:srgbClr val="FF0000"/>
                </a:solidFill>
              </a:rPr>
              <a:t>Инкубационният период е от 1 до 12 дни. Започва с висока температура (39-40 С) и болки в гърлото. До 24 часа се появява обрив</a:t>
            </a:r>
            <a:r>
              <a:rPr lang="ru-RU" sz="2600" b="1" dirty="0" smtClean="0">
                <a:solidFill>
                  <a:srgbClr val="FF0000"/>
                </a:solidFill>
              </a:rPr>
              <a:t>,</a:t>
            </a:r>
            <a:r>
              <a:rPr lang="ru-RU" sz="2600" b="1" dirty="0" err="1" smtClean="0">
                <a:solidFill>
                  <a:srgbClr val="FF0000"/>
                </a:solidFill>
              </a:rPr>
              <a:t>като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обикновено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започва</a:t>
            </a:r>
            <a:r>
              <a:rPr lang="ru-RU" sz="2600" b="1" dirty="0" smtClean="0">
                <a:solidFill>
                  <a:srgbClr val="FF0000"/>
                </a:solidFill>
              </a:rPr>
              <a:t> зад </a:t>
            </a:r>
            <a:r>
              <a:rPr lang="ru-RU" sz="2600" b="1" dirty="0" err="1" smtClean="0">
                <a:solidFill>
                  <a:srgbClr val="FF0000"/>
                </a:solidFill>
              </a:rPr>
              <a:t>ушите,a</a:t>
            </a:r>
            <a:r>
              <a:rPr lang="ru-RU" sz="2600" b="1" dirty="0" smtClean="0">
                <a:solidFill>
                  <a:srgbClr val="FF0000"/>
                </a:solidFill>
              </a:rPr>
              <a:t> по </a:t>
            </a:r>
            <a:r>
              <a:rPr lang="ru-RU" sz="2600" b="1" dirty="0" err="1" smtClean="0">
                <a:solidFill>
                  <a:srgbClr val="FF0000"/>
                </a:solidFill>
              </a:rPr>
              <a:t>лицето</a:t>
            </a:r>
            <a:r>
              <a:rPr lang="ru-RU" sz="2600" b="1" dirty="0" smtClean="0">
                <a:solidFill>
                  <a:srgbClr val="FF0000"/>
                </a:solidFill>
              </a:rPr>
              <a:t> се </a:t>
            </a:r>
            <a:r>
              <a:rPr lang="ru-RU" sz="2600" b="1" dirty="0" err="1" smtClean="0">
                <a:solidFill>
                  <a:srgbClr val="FF0000"/>
                </a:solidFill>
              </a:rPr>
              <a:t>появява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дифузно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зачервяване</a:t>
            </a:r>
            <a:r>
              <a:rPr lang="ru-RU" sz="2600" b="1" dirty="0" smtClean="0">
                <a:solidFill>
                  <a:srgbClr val="FF0000"/>
                </a:solidFill>
              </a:rPr>
              <a:t> по бузите и </a:t>
            </a:r>
            <a:r>
              <a:rPr lang="ru-RU" sz="2600" b="1" dirty="0" err="1" smtClean="0">
                <a:solidFill>
                  <a:srgbClr val="FF0000"/>
                </a:solidFill>
              </a:rPr>
              <a:t>бледост</a:t>
            </a:r>
            <a:r>
              <a:rPr lang="ru-RU" sz="2600" b="1" dirty="0" smtClean="0">
                <a:solidFill>
                  <a:srgbClr val="FF0000"/>
                </a:solidFill>
              </a:rPr>
              <a:t> около </a:t>
            </a:r>
            <a:r>
              <a:rPr lang="ru-RU" sz="2600" b="1" dirty="0" err="1" smtClean="0">
                <a:solidFill>
                  <a:srgbClr val="FF0000"/>
                </a:solidFill>
              </a:rPr>
              <a:t>устата</a:t>
            </a:r>
            <a:r>
              <a:rPr lang="ru-RU" sz="2600" b="1" dirty="0" smtClean="0">
                <a:solidFill>
                  <a:srgbClr val="FF0000"/>
                </a:solidFill>
              </a:rPr>
              <a:t> . След </a:t>
            </a:r>
            <a:r>
              <a:rPr lang="ru-RU" sz="2600" b="1" dirty="0" err="1" smtClean="0">
                <a:solidFill>
                  <a:srgbClr val="FF0000"/>
                </a:solidFill>
              </a:rPr>
              <a:t>това</a:t>
            </a:r>
            <a:r>
              <a:rPr lang="ru-RU" sz="2600" b="1" dirty="0" smtClean="0">
                <a:solidFill>
                  <a:srgbClr val="FF0000"/>
                </a:solidFill>
              </a:rPr>
              <a:t> се </a:t>
            </a:r>
            <a:r>
              <a:rPr lang="ru-RU" sz="2600" b="1" dirty="0" err="1" smtClean="0">
                <a:solidFill>
                  <a:srgbClr val="FF0000"/>
                </a:solidFill>
              </a:rPr>
              <a:t>появява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дребно-петнист</a:t>
            </a:r>
            <a:r>
              <a:rPr lang="ru-RU" sz="2600" b="1" dirty="0" smtClean="0">
                <a:solidFill>
                  <a:srgbClr val="FF0000"/>
                </a:solidFill>
              </a:rPr>
              <a:t> обрив по </a:t>
            </a:r>
            <a:r>
              <a:rPr lang="ru-RU" sz="2600" b="1" dirty="0" err="1" smtClean="0">
                <a:solidFill>
                  <a:srgbClr val="FF0000"/>
                </a:solidFill>
              </a:rPr>
              <a:t>гърдите,гърба</a:t>
            </a:r>
            <a:r>
              <a:rPr lang="ru-RU" sz="2600" b="1" dirty="0" smtClean="0">
                <a:solidFill>
                  <a:srgbClr val="FF0000"/>
                </a:solidFill>
              </a:rPr>
              <a:t> и </a:t>
            </a:r>
            <a:r>
              <a:rPr lang="ru-RU" sz="2600" b="1" dirty="0" err="1" smtClean="0">
                <a:solidFill>
                  <a:srgbClr val="FF0000"/>
                </a:solidFill>
              </a:rPr>
              <a:t>особено</a:t>
            </a:r>
            <a:r>
              <a:rPr lang="ru-RU" sz="2600" b="1" dirty="0" smtClean="0">
                <a:solidFill>
                  <a:srgbClr val="FF0000"/>
                </a:solidFill>
              </a:rPr>
              <a:t> по </a:t>
            </a:r>
            <a:r>
              <a:rPr lang="ru-RU" sz="2600" b="1" dirty="0" err="1" smtClean="0">
                <a:solidFill>
                  <a:srgbClr val="FF0000"/>
                </a:solidFill>
              </a:rPr>
              <a:t>свивките</a:t>
            </a:r>
            <a:r>
              <a:rPr lang="ru-RU" sz="2600" b="1" dirty="0" smtClean="0">
                <a:solidFill>
                  <a:srgbClr val="FF0000"/>
                </a:solidFill>
              </a:rPr>
              <a:t> на </a:t>
            </a:r>
            <a:r>
              <a:rPr lang="ru-RU" sz="2600" b="1" dirty="0" err="1" smtClean="0">
                <a:solidFill>
                  <a:srgbClr val="FF0000"/>
                </a:solidFill>
              </a:rPr>
              <a:t>лактите,мишниците</a:t>
            </a:r>
            <a:r>
              <a:rPr lang="ru-RU" sz="2600" b="1" dirty="0" smtClean="0">
                <a:solidFill>
                  <a:srgbClr val="FF0000"/>
                </a:solidFill>
              </a:rPr>
              <a:t> и </a:t>
            </a:r>
            <a:r>
              <a:rPr lang="ru-RU" sz="2600" b="1" dirty="0" err="1" smtClean="0">
                <a:solidFill>
                  <a:srgbClr val="FF0000"/>
                </a:solidFill>
              </a:rPr>
              <a:t>слабините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където</a:t>
            </a:r>
            <a:r>
              <a:rPr lang="ru-RU" sz="2600" b="1" dirty="0" smtClean="0">
                <a:solidFill>
                  <a:srgbClr val="FF0000"/>
                </a:solidFill>
              </a:rPr>
              <a:t> се </a:t>
            </a:r>
            <a:r>
              <a:rPr lang="ru-RU" sz="2600" b="1" dirty="0" err="1" smtClean="0">
                <a:solidFill>
                  <a:srgbClr val="FF0000"/>
                </a:solidFill>
              </a:rPr>
              <a:t>появяват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червени</a:t>
            </a:r>
            <a:r>
              <a:rPr lang="ru-RU" sz="2600" b="1" dirty="0" smtClean="0">
                <a:solidFill>
                  <a:srgbClr val="FF0000"/>
                </a:solidFill>
              </a:rPr>
              <a:t> линии в </a:t>
            </a:r>
            <a:r>
              <a:rPr lang="ru-RU" sz="2600" b="1" dirty="0" err="1" smtClean="0">
                <a:solidFill>
                  <a:srgbClr val="FF0000"/>
                </a:solidFill>
              </a:rPr>
              <a:t>сгъвните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повърхности</a:t>
            </a:r>
            <a:r>
              <a:rPr lang="ru-RU" sz="2600" b="1" dirty="0" smtClean="0">
                <a:solidFill>
                  <a:srgbClr val="FF0000"/>
                </a:solidFill>
              </a:rPr>
              <a:t>.</a:t>
            </a:r>
            <a:endParaRPr lang="bg-BG" sz="2600" b="1" dirty="0">
              <a:solidFill>
                <a:srgbClr val="FF0000"/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10000"/>
            <a:ext cx="4000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3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4320480" cy="1008112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solidFill>
                  <a:srgbClr val="FF0000"/>
                </a:solidFill>
              </a:rPr>
              <a:t>СКАРЛАТИНА</a:t>
            </a:r>
            <a:endParaRPr lang="bg-BG" sz="3600" dirty="0">
              <a:solidFill>
                <a:srgbClr val="FF000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647" y="260648"/>
            <a:ext cx="4525417" cy="3332517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917340"/>
            <a:ext cx="4499992" cy="5940660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Гърлото</a:t>
            </a:r>
            <a:r>
              <a:rPr lang="ru-RU" sz="2600" b="1" dirty="0" smtClean="0">
                <a:solidFill>
                  <a:srgbClr val="FF0000"/>
                </a:solidFill>
              </a:rPr>
              <a:t> и </a:t>
            </a:r>
            <a:r>
              <a:rPr lang="ru-RU" sz="2600" b="1" dirty="0" err="1" smtClean="0">
                <a:solidFill>
                  <a:srgbClr val="FF0000"/>
                </a:solidFill>
              </a:rPr>
              <a:t>сливиците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са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силно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зачервени</a:t>
            </a:r>
            <a:r>
              <a:rPr lang="ru-RU" sz="2600" b="1" dirty="0" smtClean="0">
                <a:solidFill>
                  <a:srgbClr val="FF0000"/>
                </a:solidFill>
              </a:rPr>
              <a:t> и </a:t>
            </a:r>
            <a:r>
              <a:rPr lang="ru-RU" sz="2600" b="1" dirty="0" err="1" smtClean="0">
                <a:solidFill>
                  <a:srgbClr val="FF0000"/>
                </a:solidFill>
              </a:rPr>
              <a:t>често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покрити</a:t>
            </a:r>
            <a:r>
              <a:rPr lang="ru-RU" sz="2600" b="1" dirty="0" smtClean="0">
                <a:solidFill>
                  <a:srgbClr val="FF0000"/>
                </a:solidFill>
              </a:rPr>
              <a:t> с </a:t>
            </a:r>
            <a:r>
              <a:rPr lang="ru-RU" sz="2600" b="1" dirty="0" err="1" smtClean="0">
                <a:solidFill>
                  <a:srgbClr val="FF0000"/>
                </a:solidFill>
              </a:rPr>
              <a:t>белезникави</a:t>
            </a:r>
            <a:r>
              <a:rPr lang="ru-RU" sz="2600" b="1" dirty="0" smtClean="0">
                <a:solidFill>
                  <a:srgbClr val="FF0000"/>
                </a:solidFill>
              </a:rPr>
              <a:t> налепи. </a:t>
            </a:r>
            <a:r>
              <a:rPr lang="ru-RU" sz="2600" b="1" dirty="0" err="1" smtClean="0">
                <a:solidFill>
                  <a:srgbClr val="FF0000"/>
                </a:solidFill>
              </a:rPr>
              <a:t>Увеличават</a:t>
            </a:r>
            <a:r>
              <a:rPr lang="ru-RU" sz="2600" b="1" dirty="0" smtClean="0">
                <a:solidFill>
                  <a:srgbClr val="FF0000"/>
                </a:solidFill>
              </a:rPr>
              <a:t> се </a:t>
            </a:r>
            <a:r>
              <a:rPr lang="ru-RU" sz="2600" b="1" dirty="0" err="1" smtClean="0">
                <a:solidFill>
                  <a:srgbClr val="FF0000"/>
                </a:solidFill>
              </a:rPr>
              <a:t>шийните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лимфни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възли</a:t>
            </a:r>
            <a:r>
              <a:rPr lang="ru-RU" sz="2600" b="1" dirty="0" smtClean="0">
                <a:solidFill>
                  <a:srgbClr val="FF0000"/>
                </a:solidFill>
              </a:rPr>
              <a:t>, </a:t>
            </a:r>
            <a:r>
              <a:rPr lang="ru-RU" sz="2600" b="1" dirty="0" err="1" smtClean="0">
                <a:solidFill>
                  <a:srgbClr val="FF0000"/>
                </a:solidFill>
              </a:rPr>
              <a:t>особено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тези</a:t>
            </a:r>
            <a:r>
              <a:rPr lang="ru-RU" sz="2600" b="1" dirty="0" smtClean="0">
                <a:solidFill>
                  <a:srgbClr val="FF0000"/>
                </a:solidFill>
              </a:rPr>
              <a:t> под </a:t>
            </a:r>
            <a:r>
              <a:rPr lang="ru-RU" sz="2600" b="1" dirty="0" err="1" smtClean="0">
                <a:solidFill>
                  <a:srgbClr val="FF0000"/>
                </a:solidFill>
              </a:rPr>
              <a:t>ръба</a:t>
            </a:r>
            <a:r>
              <a:rPr lang="ru-RU" sz="2600" b="1" dirty="0" smtClean="0">
                <a:solidFill>
                  <a:srgbClr val="FF0000"/>
                </a:solidFill>
              </a:rPr>
              <a:t> на </a:t>
            </a:r>
            <a:r>
              <a:rPr lang="ru-RU" sz="2600" b="1" dirty="0" err="1" smtClean="0">
                <a:solidFill>
                  <a:srgbClr val="FF0000"/>
                </a:solidFill>
              </a:rPr>
              <a:t>долната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челюст</a:t>
            </a:r>
            <a:r>
              <a:rPr lang="ru-RU" sz="2600" b="1" dirty="0" smtClean="0">
                <a:solidFill>
                  <a:srgbClr val="FF0000"/>
                </a:solidFill>
              </a:rPr>
              <a:t>. </a:t>
            </a:r>
            <a:r>
              <a:rPr lang="ru-RU" sz="2600" b="1" dirty="0" err="1" smtClean="0">
                <a:solidFill>
                  <a:srgbClr val="FF0000"/>
                </a:solidFill>
              </a:rPr>
              <a:t>През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първите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няколко</a:t>
            </a:r>
            <a:r>
              <a:rPr lang="ru-RU" sz="2600" b="1" dirty="0" smtClean="0">
                <a:solidFill>
                  <a:srgbClr val="FF0000"/>
                </a:solidFill>
              </a:rPr>
              <a:t> дни </a:t>
            </a:r>
            <a:r>
              <a:rPr lang="ru-RU" sz="2600" b="1" dirty="0" err="1" smtClean="0">
                <a:solidFill>
                  <a:srgbClr val="FF0000"/>
                </a:solidFill>
              </a:rPr>
              <a:t>езикът</a:t>
            </a:r>
            <a:r>
              <a:rPr lang="ru-RU" sz="2600" b="1" dirty="0" smtClean="0">
                <a:solidFill>
                  <a:srgbClr val="FF0000"/>
                </a:solidFill>
              </a:rPr>
              <a:t> е </a:t>
            </a:r>
            <a:r>
              <a:rPr lang="ru-RU" sz="2600" b="1" dirty="0" err="1" smtClean="0">
                <a:solidFill>
                  <a:srgbClr val="FF0000"/>
                </a:solidFill>
              </a:rPr>
              <a:t>покрит</a:t>
            </a:r>
            <a:r>
              <a:rPr lang="ru-RU" sz="2600" b="1" dirty="0" smtClean="0">
                <a:solidFill>
                  <a:srgbClr val="FF0000"/>
                </a:solidFill>
              </a:rPr>
              <a:t> с </a:t>
            </a:r>
            <a:r>
              <a:rPr lang="ru-RU" sz="2600" b="1" dirty="0" err="1" smtClean="0">
                <a:solidFill>
                  <a:srgbClr val="FF0000"/>
                </a:solidFill>
              </a:rPr>
              <a:t>бял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налеп,а</a:t>
            </a:r>
            <a:r>
              <a:rPr lang="ru-RU" sz="2600" b="1" dirty="0" smtClean="0">
                <a:solidFill>
                  <a:srgbClr val="FF0000"/>
                </a:solidFill>
              </a:rPr>
              <a:t> след </a:t>
            </a:r>
            <a:r>
              <a:rPr lang="ru-RU" sz="2600" b="1" dirty="0" err="1" smtClean="0">
                <a:solidFill>
                  <a:srgbClr val="FF0000"/>
                </a:solidFill>
              </a:rPr>
              <a:t>това</a:t>
            </a:r>
            <a:r>
              <a:rPr lang="ru-RU" sz="2600" b="1" dirty="0" smtClean="0">
                <a:solidFill>
                  <a:srgbClr val="FF0000"/>
                </a:solidFill>
              </a:rPr>
              <a:t> налепите </a:t>
            </a:r>
            <a:r>
              <a:rPr lang="ru-RU" sz="2600" b="1" dirty="0" err="1" smtClean="0">
                <a:solidFill>
                  <a:srgbClr val="FF0000"/>
                </a:solidFill>
              </a:rPr>
              <a:t>започват</a:t>
            </a:r>
            <a:r>
              <a:rPr lang="ru-RU" sz="2600" b="1" dirty="0" smtClean="0">
                <a:solidFill>
                  <a:srgbClr val="FF0000"/>
                </a:solidFill>
              </a:rPr>
              <a:t> да се </a:t>
            </a:r>
            <a:r>
              <a:rPr lang="ru-RU" sz="2600" b="1" dirty="0" err="1" smtClean="0">
                <a:solidFill>
                  <a:srgbClr val="FF0000"/>
                </a:solidFill>
              </a:rPr>
              <a:t>очистват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първо</a:t>
            </a:r>
            <a:r>
              <a:rPr lang="ru-RU" sz="2600" b="1" dirty="0" smtClean="0">
                <a:solidFill>
                  <a:srgbClr val="FF0000"/>
                </a:solidFill>
              </a:rPr>
              <a:t> по </a:t>
            </a:r>
            <a:r>
              <a:rPr lang="ru-RU" sz="2600" b="1" dirty="0" err="1" smtClean="0">
                <a:solidFill>
                  <a:srgbClr val="FF0000"/>
                </a:solidFill>
              </a:rPr>
              <a:t>ръбовете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като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накрая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езикът</a:t>
            </a:r>
            <a:r>
              <a:rPr lang="ru-RU" sz="2600" b="1" dirty="0" smtClean="0">
                <a:solidFill>
                  <a:srgbClr val="FF0000"/>
                </a:solidFill>
              </a:rPr>
              <a:t> става </a:t>
            </a:r>
            <a:r>
              <a:rPr lang="ru-RU" sz="2600" b="1" dirty="0" err="1" smtClean="0">
                <a:solidFill>
                  <a:srgbClr val="FF0000"/>
                </a:solidFill>
              </a:rPr>
              <a:t>малиновочервен</a:t>
            </a:r>
            <a:r>
              <a:rPr lang="ru-RU" sz="2600" b="1" dirty="0" smtClean="0">
                <a:solidFill>
                  <a:srgbClr val="FF0000"/>
                </a:solidFill>
              </a:rPr>
              <a:t>.</a:t>
            </a:r>
          </a:p>
          <a:p>
            <a:endParaRPr lang="bg-BG" sz="2800" dirty="0">
              <a:solidFill>
                <a:srgbClr val="FF0000"/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3717032"/>
            <a:ext cx="479744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512" y="0"/>
            <a:ext cx="8568952" cy="1194718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accent2"/>
                </a:solidFill>
              </a:rPr>
              <a:t>ДИФТЕРИЯ</a:t>
            </a:r>
            <a:br>
              <a:rPr lang="bg-BG" b="1" dirty="0" smtClean="0">
                <a:solidFill>
                  <a:schemeClr val="accent2"/>
                </a:solidFill>
              </a:rPr>
            </a:br>
            <a:r>
              <a:rPr lang="bg-BG" b="1" dirty="0" smtClean="0">
                <a:solidFill>
                  <a:schemeClr val="accent2"/>
                </a:solidFill>
              </a:rPr>
              <a:t>(ЛОШО ГЪРЛО)</a:t>
            </a:r>
            <a:endParaRPr lang="bg-BG" b="1" dirty="0">
              <a:solidFill>
                <a:schemeClr val="accent2"/>
              </a:solidFill>
            </a:endParaRP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84784"/>
            <a:ext cx="3672408" cy="4824536"/>
          </a:xfrm>
        </p:spPr>
      </p:pic>
      <p:sp>
        <p:nvSpPr>
          <p:cNvPr id="5" name="Текстово поле 4"/>
          <p:cNvSpPr txBox="1"/>
          <p:nvPr/>
        </p:nvSpPr>
        <p:spPr>
          <a:xfrm>
            <a:off x="179512" y="1194718"/>
            <a:ext cx="4464496" cy="5663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Причинява се от </a:t>
            </a:r>
            <a:r>
              <a:rPr lang="bg-BG" sz="2800" b="1" dirty="0" err="1" smtClean="0">
                <a:solidFill>
                  <a:schemeClr val="accent2">
                    <a:lumMod val="75000"/>
                  </a:schemeClr>
                </a:solidFill>
              </a:rPr>
              <a:t>дифтерийния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 бацил. Заразяването става освен чрез контакт с болния още и чрез предмети. Към болестта са възприемчиви около 20% от хората, предимно деца от 1 до 5 години. След </a:t>
            </a:r>
            <a:r>
              <a:rPr lang="bg-BG" sz="2800" b="1" dirty="0" err="1" smtClean="0">
                <a:solidFill>
                  <a:schemeClr val="accent2">
                    <a:lumMod val="75000"/>
                  </a:schemeClr>
                </a:solidFill>
              </a:rPr>
              <a:t>преболедуване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 остава траен имунитет, но повторно заболяване е възможно</a:t>
            </a:r>
            <a:r>
              <a:rPr lang="bg-BG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bg-BG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8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860" y="0"/>
            <a:ext cx="4680520" cy="712542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>
                <a:solidFill>
                  <a:schemeClr val="accent2"/>
                </a:solidFill>
              </a:rPr>
              <a:t>ДИФТЕРИЯ</a:t>
            </a:r>
            <a:endParaRPr lang="bg-BG" sz="3200" dirty="0">
              <a:solidFill>
                <a:schemeClr val="accent2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468" y="548679"/>
            <a:ext cx="4178004" cy="3125147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814399"/>
            <a:ext cx="4644008" cy="5949280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Инкубационният период е от 3 до 5 дни. Болестта започва с умерено повишаване на температурата, </a:t>
            </a:r>
            <a:r>
              <a:rPr lang="bg-BG" sz="2800" b="1" dirty="0" err="1" smtClean="0">
                <a:solidFill>
                  <a:schemeClr val="accent2">
                    <a:lumMod val="75000"/>
                  </a:schemeClr>
                </a:solidFill>
              </a:rPr>
              <a:t>бледост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, отпадналост. Гърлото е отекло и зачервено. Към втория-третия ден се появява белезникав налеп по сливиците, който пропълзява към мекото небце. Той се изтръгва трудно, а лигавицата започва да кърви.</a:t>
            </a:r>
            <a:endParaRPr lang="bg-BG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789039"/>
            <a:ext cx="4197477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923702"/>
          </a:xfrm>
        </p:spPr>
        <p:txBody>
          <a:bodyPr>
            <a:noAutofit/>
          </a:bodyPr>
          <a:lstStyle/>
          <a:p>
            <a:pPr algn="ctr"/>
            <a:r>
              <a:rPr lang="bg-BG" sz="2800" dirty="0" smtClean="0">
                <a:solidFill>
                  <a:schemeClr val="accent2"/>
                </a:solidFill>
              </a:rPr>
              <a:t>МАГАРЕШКА КАШЛИЦА</a:t>
            </a:r>
            <a:br>
              <a:rPr lang="bg-BG" sz="2800" dirty="0" smtClean="0">
                <a:solidFill>
                  <a:schemeClr val="accent2"/>
                </a:solidFill>
              </a:rPr>
            </a:br>
            <a:r>
              <a:rPr lang="bg-BG" sz="2800" dirty="0" smtClean="0">
                <a:solidFill>
                  <a:schemeClr val="accent2"/>
                </a:solidFill>
              </a:rPr>
              <a:t>(КОКЛЮШ, ПЕРТУСИС)</a:t>
            </a:r>
            <a:endParaRPr lang="bg-BG" sz="2800" dirty="0">
              <a:solidFill>
                <a:schemeClr val="accent2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72816"/>
            <a:ext cx="4032448" cy="4248472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07504" y="1268760"/>
            <a:ext cx="4968552" cy="5589240"/>
          </a:xfrm>
        </p:spPr>
        <p:txBody>
          <a:bodyPr>
            <a:noAutofit/>
          </a:bodyPr>
          <a:lstStyle/>
          <a:p>
            <a:endParaRPr lang="bg-BG" sz="2800" dirty="0" smtClean="0"/>
          </a:p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Причинителят е бацил, който се пренася чрез </a:t>
            </a:r>
            <a:r>
              <a:rPr lang="bg-BG" sz="2800" b="1" dirty="0" err="1" smtClean="0">
                <a:solidFill>
                  <a:schemeClr val="accent2">
                    <a:lumMod val="75000"/>
                  </a:schemeClr>
                </a:solidFill>
              </a:rPr>
              <a:t>пръските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 на болния. Възприемчивостта е голяма- над 70%., като по-голямата част са деца до три годишна възраст. Болните се изолират за 40 дни. След </a:t>
            </a:r>
            <a:r>
              <a:rPr lang="bg-BG" sz="2800" b="1" dirty="0" err="1" smtClean="0">
                <a:solidFill>
                  <a:schemeClr val="accent2">
                    <a:lumMod val="75000"/>
                  </a:schemeClr>
                </a:solidFill>
              </a:rPr>
              <a:t>преболедуване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 остава траен, но не и абсолютен имунитет.</a:t>
            </a:r>
            <a:endParaRPr lang="bg-BG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6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860" y="5110"/>
            <a:ext cx="8742604" cy="836712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>
                <a:solidFill>
                  <a:schemeClr val="accent2"/>
                </a:solidFill>
              </a:rPr>
              <a:t>МАГАРЕШКА КАШЛИЦА</a:t>
            </a:r>
            <a:endParaRPr lang="bg-BG" sz="4000" dirty="0">
              <a:solidFill>
                <a:schemeClr val="accent2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08720"/>
            <a:ext cx="4499992" cy="5930077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836712"/>
            <a:ext cx="4211960" cy="6021288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chemeClr val="accent2">
                    <a:lumMod val="75000"/>
                  </a:schemeClr>
                </a:solidFill>
              </a:rPr>
              <a:t>Инкубационният период е от 2 до 21 дни. Започва с възпаление на носа и гърлото, хрема, лека кашлица и температура около 38 С . След около седмица кашлицата се появява на отделни пристъпи, придружени с шумно поемане на въздух. Лицето и очите се зачервяват, </a:t>
            </a:r>
            <a:r>
              <a:rPr lang="bg-BG" sz="2400" b="1" dirty="0" err="1" smtClean="0">
                <a:solidFill>
                  <a:schemeClr val="accent2">
                    <a:lumMod val="75000"/>
                  </a:schemeClr>
                </a:solidFill>
              </a:rPr>
              <a:t>шийните</a:t>
            </a:r>
            <a:r>
              <a:rPr lang="bg-BG" sz="2400" b="1" dirty="0" smtClean="0">
                <a:solidFill>
                  <a:schemeClr val="accent2">
                    <a:lumMod val="75000"/>
                  </a:schemeClr>
                </a:solidFill>
              </a:rPr>
              <a:t> вени се подуват, а около устата се получава посиняване. Пристъпът може да завърши с повръщане.</a:t>
            </a:r>
            <a:endParaRPr lang="bg-BG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72100"/>
          </a:xfrm>
        </p:spPr>
        <p:txBody>
          <a:bodyPr/>
          <a:lstStyle/>
          <a:p>
            <a:r>
              <a:rPr lang="bg-BG" b="1" dirty="0" smtClean="0">
                <a:solidFill>
                  <a:schemeClr val="accent3">
                    <a:lumMod val="75000"/>
                  </a:schemeClr>
                </a:solidFill>
              </a:rPr>
              <a:t>ПРИЧИНИТЕЛИ</a:t>
            </a:r>
            <a:endParaRPr lang="bg-BG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2" name="Контейнер за съдържание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3852831"/>
            <a:ext cx="4665707" cy="3005169"/>
          </a:xfrm>
        </p:spPr>
      </p:pic>
      <p:pic>
        <p:nvPicPr>
          <p:cNvPr id="10" name="Контейнер за съдържание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2098"/>
            <a:ext cx="4038600" cy="2668910"/>
          </a:xfr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72100"/>
            <a:ext cx="4104456" cy="262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-108520" y="0"/>
            <a:ext cx="4824536" cy="908720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>
                <a:solidFill>
                  <a:schemeClr val="accent6">
                    <a:lumMod val="75000"/>
                  </a:schemeClr>
                </a:solidFill>
              </a:rPr>
              <a:t>МАГАРЕШКА КАШЛИЦА</a:t>
            </a:r>
            <a:endParaRPr lang="bg-BG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Контейнер за съдържание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742"/>
            <a:ext cx="4716016" cy="3474266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1052736"/>
            <a:ext cx="4427984" cy="5688632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Общият брой на пристъпите на денонощие е от 20 до 50 и повече. Този стадий продължава около 3-4 седмици. По-чести усложнения са: кръвоизливи от носа,  поява на херния, бронхит и бронхопневмония. </a:t>
            </a:r>
          </a:p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Срещу коклюша се прилага профилактично ефикасна имунизация.</a:t>
            </a:r>
            <a:endParaRPr lang="bg-BG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501008"/>
            <a:ext cx="4711532" cy="335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9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908720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>
                <a:solidFill>
                  <a:srgbClr val="0070C0"/>
                </a:solidFill>
              </a:rPr>
              <a:t>ЗАУШКА (ПАРОТИТ)</a:t>
            </a:r>
            <a:endParaRPr lang="bg-BG" sz="4000" dirty="0">
              <a:solidFill>
                <a:srgbClr val="0070C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25" y="1124744"/>
            <a:ext cx="4350272" cy="5400600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908720"/>
            <a:ext cx="4644008" cy="5949280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rgbClr val="002060"/>
                </a:solidFill>
              </a:rPr>
              <a:t>Причинява се от вирус, който се предава предимно чрез пряк контакт. Инкубационният период е средно около 3 седмици. Болният е заразителен от края на инкубационния период до към края на третата седмица.</a:t>
            </a:r>
          </a:p>
          <a:p>
            <a:r>
              <a:rPr lang="bg-BG" sz="2800" b="1" dirty="0" smtClean="0">
                <a:solidFill>
                  <a:srgbClr val="002060"/>
                </a:solidFill>
              </a:rPr>
              <a:t>Болестта настъпва с подуване на </a:t>
            </a:r>
            <a:r>
              <a:rPr lang="bg-BG" sz="2800" b="1" dirty="0" err="1" smtClean="0">
                <a:solidFill>
                  <a:srgbClr val="002060"/>
                </a:solidFill>
              </a:rPr>
              <a:t>околоушните</a:t>
            </a:r>
            <a:r>
              <a:rPr lang="bg-BG" sz="2800" b="1" dirty="0" smtClean="0">
                <a:solidFill>
                  <a:srgbClr val="002060"/>
                </a:solidFill>
              </a:rPr>
              <a:t> жлези, по-рядко- на останалите </a:t>
            </a:r>
            <a:r>
              <a:rPr lang="bg-BG" sz="2800" b="1" dirty="0" err="1" smtClean="0">
                <a:solidFill>
                  <a:srgbClr val="002060"/>
                </a:solidFill>
              </a:rPr>
              <a:t>слюнни</a:t>
            </a:r>
            <a:r>
              <a:rPr lang="bg-BG" sz="2800" b="1" dirty="0" smtClean="0">
                <a:solidFill>
                  <a:srgbClr val="002060"/>
                </a:solidFill>
              </a:rPr>
              <a:t> жлези.</a:t>
            </a:r>
            <a:endParaRPr lang="bg-BG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9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0" y="1340"/>
            <a:ext cx="5004048" cy="763364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solidFill>
                  <a:srgbClr val="0070C0"/>
                </a:solidFill>
              </a:rPr>
              <a:t>ЗАУШКА</a:t>
            </a:r>
            <a:endParaRPr lang="bg-BG" sz="3600" dirty="0">
              <a:solidFill>
                <a:srgbClr val="0070C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0"/>
            <a:ext cx="3888432" cy="3452764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07504" y="908720"/>
            <a:ext cx="4536504" cy="5760640"/>
          </a:xfrm>
        </p:spPr>
        <p:txBody>
          <a:bodyPr>
            <a:noAutofit/>
          </a:bodyPr>
          <a:lstStyle/>
          <a:p>
            <a:r>
              <a:rPr lang="bg-BG" sz="3200" b="1" dirty="0" smtClean="0">
                <a:solidFill>
                  <a:srgbClr val="002060"/>
                </a:solidFill>
              </a:rPr>
              <a:t>Появява се неболезнен оток. Физиономията на болния се променя значително. Отокът  спада средно след 7-10 дни.</a:t>
            </a:r>
          </a:p>
          <a:p>
            <a:r>
              <a:rPr lang="bg-BG" sz="3200" b="1" dirty="0" smtClean="0">
                <a:solidFill>
                  <a:srgbClr val="002060"/>
                </a:solidFill>
              </a:rPr>
              <a:t>Болестта понякога може да засегне тестисите при мъжете и да доведе до безплодие.</a:t>
            </a:r>
            <a:endParaRPr lang="bg-BG" sz="3200" b="1" dirty="0">
              <a:solidFill>
                <a:srgbClr val="002060"/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45024"/>
            <a:ext cx="4139952" cy="312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5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-2429"/>
            <a:ext cx="8291264" cy="767133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>
                <a:solidFill>
                  <a:schemeClr val="tx2">
                    <a:lumMod val="75000"/>
                  </a:schemeClr>
                </a:solidFill>
              </a:rPr>
              <a:t>ДЕТСКИ ПАРАЛИЧ (ПОЛИОМИЕЛИТ)</a:t>
            </a:r>
            <a:endParaRPr lang="bg-BG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08720"/>
            <a:ext cx="4691703" cy="5853113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836712"/>
            <a:ext cx="4427984" cy="5904656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</a:rPr>
              <a:t>Болестта се причинява от вирус, който се отделя с носния секрет и изпражненията на болния. Болестта засяга предимно децата от 2 до 6 години. </a:t>
            </a:r>
            <a:r>
              <a:rPr lang="bg-BG" sz="2400" b="1" dirty="0" err="1" smtClean="0">
                <a:solidFill>
                  <a:schemeClr val="tx2">
                    <a:lumMod val="75000"/>
                  </a:schemeClr>
                </a:solidFill>
              </a:rPr>
              <a:t>Преболедуването</a:t>
            </a:r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</a:rPr>
              <a:t> остава траен </a:t>
            </a:r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</a:rPr>
              <a:t>имунитет. Започва </a:t>
            </a:r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</a:rPr>
              <a:t>с висока температура, </a:t>
            </a:r>
            <a:r>
              <a:rPr lang="bg-BG" sz="2400" b="1" dirty="0" err="1" smtClean="0">
                <a:solidFill>
                  <a:schemeClr val="tx2">
                    <a:lumMod val="75000"/>
                  </a:schemeClr>
                </a:solidFill>
              </a:rPr>
              <a:t>катарални</a:t>
            </a:r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</a:rPr>
              <a:t> явления, отпадналост, изпотяване, болки в кръста и крайниците. Този стадий продължава от няколко дни до две седмици, след което настъпват парализи и атрофии на мускулите.</a:t>
            </a:r>
            <a:endParaRPr lang="bg-BG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5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435280" cy="692696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solidFill>
                  <a:schemeClr val="tx2">
                    <a:lumMod val="75000"/>
                  </a:schemeClr>
                </a:solidFill>
              </a:rPr>
              <a:t>ПОЛИОМИЕЛИТ</a:t>
            </a:r>
            <a:endParaRPr lang="bg-BG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64704"/>
            <a:ext cx="3902075" cy="5853113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512" y="836712"/>
            <a:ext cx="4320480" cy="5544616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tx2">
                    <a:lumMod val="75000"/>
                  </a:schemeClr>
                </a:solidFill>
              </a:rPr>
              <a:t>Най-често се засягат мускулите на долните крайници, по-рядко- на гърба, корема, раменния пояс и горните крайници. Развитието на парализа спира след десетина дни и някои от мускулите се възстановяват, докато в други се запазва крайна атрофия.</a:t>
            </a:r>
            <a:endParaRPr lang="bg-BG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9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1341"/>
            <a:ext cx="8147248" cy="923702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>
                <a:solidFill>
                  <a:schemeClr val="tx2">
                    <a:lumMod val="75000"/>
                  </a:schemeClr>
                </a:solidFill>
              </a:rPr>
              <a:t>ПОЛИОМИЕЛИТ</a:t>
            </a:r>
            <a:endParaRPr lang="bg-BG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84784"/>
            <a:ext cx="4053830" cy="4680520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1124744"/>
            <a:ext cx="4427984" cy="5733256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tx2">
                    <a:lumMod val="75000"/>
                  </a:schemeClr>
                </a:solidFill>
              </a:rPr>
              <a:t>Смъртността сред децата от предучилищна възраст е по-малка, отколкото при кърмачетата и лицата над 12 години. В отделните епидемии смъртността е от 15 до 45%. Средно у 60 % от </a:t>
            </a:r>
            <a:r>
              <a:rPr lang="bg-BG" sz="2800" b="1" dirty="0" err="1" smtClean="0">
                <a:solidFill>
                  <a:schemeClr val="tx2">
                    <a:lumMod val="75000"/>
                  </a:schemeClr>
                </a:solidFill>
              </a:rPr>
              <a:t>преболедувалите</a:t>
            </a:r>
            <a:r>
              <a:rPr lang="bg-BG" sz="2800" b="1" dirty="0" smtClean="0">
                <a:solidFill>
                  <a:schemeClr val="tx2">
                    <a:lumMod val="75000"/>
                  </a:schemeClr>
                </a:solidFill>
              </a:rPr>
              <a:t> остават трайни парализи.</a:t>
            </a:r>
          </a:p>
          <a:p>
            <a:r>
              <a:rPr lang="bg-BG" sz="2800" b="1" dirty="0" smtClean="0">
                <a:solidFill>
                  <a:schemeClr val="tx2">
                    <a:lumMod val="75000"/>
                  </a:schemeClr>
                </a:solidFill>
              </a:rPr>
              <a:t>Срещу болестта съществува ефикасна ваксина.</a:t>
            </a:r>
            <a:endParaRPr lang="bg-BG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0" y="-7627"/>
            <a:ext cx="5004048" cy="692696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solidFill>
                  <a:schemeClr val="accent3">
                    <a:lumMod val="75000"/>
                  </a:schemeClr>
                </a:solidFill>
              </a:rPr>
              <a:t>ДИЗЕНТЕРИЯ</a:t>
            </a:r>
            <a:endParaRPr lang="bg-BG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Контейнер за съдържание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734" y="453575"/>
            <a:ext cx="4522539" cy="2880320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692696"/>
            <a:ext cx="4427984" cy="5989954"/>
          </a:xfrm>
        </p:spPr>
        <p:txBody>
          <a:bodyPr>
            <a:noAutofit/>
          </a:bodyPr>
          <a:lstStyle/>
          <a:p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Болестта започва с остри болки в корема, напъни и диария. </a:t>
            </a:r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Изпражненията </a:t>
            </a:r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в началото са редки и зеленикави, а на втория ден са съставени вече от слуз и гной, а понякога съдържат и кръв. Температурата в началото е повишена, езикът става сух, а кожата губи от </a:t>
            </a:r>
            <a:r>
              <a:rPr lang="bg-BG" sz="2600" b="1" dirty="0" err="1" smtClean="0">
                <a:solidFill>
                  <a:schemeClr val="accent3">
                    <a:lumMod val="50000"/>
                  </a:schemeClr>
                </a:solidFill>
              </a:rPr>
              <a:t>тургора</a:t>
            </a:r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 си. При малките деца се съпътства често от повръщане и сънливост, а понякога и припадъци и загуба на съзнание.</a:t>
            </a:r>
            <a:endParaRPr lang="bg-BG" sz="2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Картина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56992"/>
            <a:ext cx="4472865" cy="332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chemeClr val="accent3">
                    <a:lumMod val="75000"/>
                  </a:schemeClr>
                </a:solidFill>
              </a:rPr>
              <a:t>ДИЗЕНТЕРИЯ</a:t>
            </a:r>
            <a:endParaRPr lang="bg-BG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Контейнер за съдържание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734585"/>
            <a:ext cx="4248472" cy="2925449"/>
          </a:xfrm>
        </p:spPr>
      </p:pic>
      <p:sp>
        <p:nvSpPr>
          <p:cNvPr id="6" name="Текстово поле 5"/>
          <p:cNvSpPr txBox="1"/>
          <p:nvPr/>
        </p:nvSpPr>
        <p:spPr>
          <a:xfrm>
            <a:off x="107504" y="908719"/>
            <a:ext cx="435597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Инкубационният период е от 2 до 7 дни. Болестта се причинява от няколко различни типа дизентерийни бактерии. Разпространението им става чрез замърсено бельо, дрехи, предмети. За пренасянето на заразата играят роля и мухите. Имунитет се получава само по отношение на определения тип дизентериен </a:t>
            </a:r>
            <a:r>
              <a:rPr lang="bg-BG" sz="2600" b="1" dirty="0" err="1" smtClean="0">
                <a:solidFill>
                  <a:schemeClr val="accent3">
                    <a:lumMod val="50000"/>
                  </a:schemeClr>
                </a:solidFill>
              </a:rPr>
              <a:t>бактерий</a:t>
            </a:r>
            <a:r>
              <a:rPr lang="bg-BG" sz="2600" b="1" dirty="0" smtClean="0">
                <a:solidFill>
                  <a:schemeClr val="accent3">
                    <a:lumMod val="50000"/>
                  </a:schemeClr>
                </a:solidFill>
              </a:rPr>
              <a:t> и е нетраен.</a:t>
            </a:r>
            <a:endParaRPr lang="bg-BG" sz="2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0477"/>
            <a:ext cx="4305920" cy="312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05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7571184" cy="980728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>
                <a:solidFill>
                  <a:schemeClr val="accent6">
                    <a:lumMod val="75000"/>
                  </a:schemeClr>
                </a:solidFill>
              </a:rPr>
              <a:t>ХЕПАТИТ</a:t>
            </a:r>
            <a:endParaRPr lang="bg-BG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980728"/>
            <a:ext cx="4572000" cy="5760640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</a:rPr>
              <a:t>Причинява се от вирус, който се намира в кръвта на болния и се отделя чрез изпражненията му. Заразяването става като следствие от недобра лична хигиена при естествен контакт с болния или чрез вкарване на вируса в организма при различни медицински манипулации (</a:t>
            </a:r>
            <a:r>
              <a:rPr lang="bg-BG" sz="2800" b="1" dirty="0" err="1" smtClean="0">
                <a:solidFill>
                  <a:schemeClr val="accent6">
                    <a:lumMod val="75000"/>
                  </a:schemeClr>
                </a:solidFill>
              </a:rPr>
              <a:t>инокулационен</a:t>
            </a:r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</a:rPr>
              <a:t> хепатит). </a:t>
            </a:r>
            <a:endParaRPr lang="bg-BG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903" y="3742955"/>
            <a:ext cx="4472635" cy="311504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903" y="980728"/>
            <a:ext cx="4496098" cy="280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1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075240" cy="692696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solidFill>
                  <a:schemeClr val="accent6">
                    <a:lumMod val="75000"/>
                  </a:schemeClr>
                </a:solidFill>
              </a:rPr>
              <a:t>ХЕПАТИТ</a:t>
            </a:r>
            <a:endParaRPr lang="bg-BG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99" y="3789040"/>
            <a:ext cx="4728680" cy="3044683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0" y="692696"/>
            <a:ext cx="4355976" cy="6165304"/>
          </a:xfrm>
        </p:spPr>
        <p:txBody>
          <a:bodyPr>
            <a:noAutofit/>
          </a:bodyPr>
          <a:lstStyle/>
          <a:p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</a:rPr>
              <a:t>Инкубационният период е от 2 до 5 седмици. Симптомите са: отпадналост, липса на апетит, тежест в чернодробната област, болки в мускулите, стомашно- чревни разстройства. Характерен симптом е жълтеникаво оцветяване на </a:t>
            </a:r>
            <a:r>
              <a:rPr lang="bg-BG" sz="2800" b="1" dirty="0" err="1" smtClean="0">
                <a:solidFill>
                  <a:schemeClr val="accent6">
                    <a:lumMod val="75000"/>
                  </a:schemeClr>
                </a:solidFill>
              </a:rPr>
              <a:t>конюнктивата</a:t>
            </a:r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</a:rPr>
              <a:t> на очите и кожата. Урината става тъмночервена до кафява.</a:t>
            </a:r>
          </a:p>
          <a:p>
            <a:endParaRPr lang="bg-BG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99" y="692696"/>
            <a:ext cx="462841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/>
          </a:bodyPr>
          <a:lstStyle/>
          <a:p>
            <a:r>
              <a:rPr lang="bg-BG" sz="4800" b="1" dirty="0" smtClean="0">
                <a:solidFill>
                  <a:srgbClr val="00B050"/>
                </a:solidFill>
              </a:rPr>
              <a:t>РАЗПРОСТРАНЕНИЕ</a:t>
            </a:r>
            <a:endParaRPr lang="bg-BG" sz="4800" b="1" dirty="0">
              <a:solidFill>
                <a:srgbClr val="00B05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" y="2060848"/>
            <a:ext cx="4447655" cy="3456384"/>
          </a:xfr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132856"/>
            <a:ext cx="4388296" cy="331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973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-465623" y="2420888"/>
            <a:ext cx="9609623" cy="230832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БЛАГОДАРЯ ЗА ВНИМАНИЕТО!!!</a:t>
            </a:r>
            <a:endParaRPr lang="bg-BG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bg-BG" b="1" dirty="0" smtClean="0">
                <a:solidFill>
                  <a:srgbClr val="FF0000"/>
                </a:solidFill>
              </a:rPr>
              <a:t>ЗАЩИТНИ СИЛИ</a:t>
            </a:r>
            <a:endParaRPr lang="bg-BG" b="1" dirty="0">
              <a:solidFill>
                <a:srgbClr val="FF0000"/>
              </a:solidFill>
            </a:endParaRPr>
          </a:p>
        </p:txBody>
      </p:sp>
      <p:pic>
        <p:nvPicPr>
          <p:cNvPr id="7" name="Контейнер за съдържание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08720"/>
            <a:ext cx="4932040" cy="4176464"/>
          </a:xfrm>
        </p:spPr>
      </p:pic>
      <p:pic>
        <p:nvPicPr>
          <p:cNvPr id="8" name="Контейнер за съдържание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900" y="3356992"/>
            <a:ext cx="4041775" cy="3293806"/>
          </a:xfrm>
        </p:spPr>
      </p:pic>
    </p:spTree>
    <p:extLst>
      <p:ext uri="{BB962C8B-B14F-4D97-AF65-F5344CB8AC3E}">
        <p14:creationId xmlns:p14="http://schemas.microsoft.com/office/powerpoint/2010/main" val="67228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467544" y="1"/>
            <a:ext cx="8280920" cy="1340768"/>
          </a:xfrm>
        </p:spPr>
        <p:txBody>
          <a:bodyPr>
            <a:normAutofit fontScale="90000"/>
          </a:bodyPr>
          <a:lstStyle/>
          <a:p>
            <a:r>
              <a:rPr lang="bg-BG" b="1" dirty="0" err="1" smtClean="0">
                <a:solidFill>
                  <a:srgbClr val="002060"/>
                </a:solidFill>
              </a:rPr>
              <a:t>Брустница</a:t>
            </a:r>
            <a:r>
              <a:rPr lang="bg-BG" b="1" dirty="0" smtClean="0">
                <a:solidFill>
                  <a:srgbClr val="002060"/>
                </a:solidFill>
              </a:rPr>
              <a:t/>
            </a:r>
            <a:br>
              <a:rPr lang="bg-BG" b="1" dirty="0" smtClean="0">
                <a:solidFill>
                  <a:srgbClr val="002060"/>
                </a:solidFill>
              </a:rPr>
            </a:br>
            <a:r>
              <a:rPr lang="bg-BG" b="1" dirty="0" smtClean="0">
                <a:solidFill>
                  <a:srgbClr val="002060"/>
                </a:solidFill>
              </a:rPr>
              <a:t>(дребна шарка, морбили</a:t>
            </a:r>
            <a:r>
              <a:rPr lang="bg-BG" dirty="0" smtClean="0">
                <a:solidFill>
                  <a:srgbClr val="002060"/>
                </a:solidFill>
              </a:rPr>
              <a:t>)</a:t>
            </a: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37" y="1628800"/>
            <a:ext cx="5309621" cy="4608512"/>
          </a:xfrm>
          <a:prstGeom prst="rect">
            <a:avLst/>
          </a:prstGeom>
        </p:spPr>
      </p:pic>
      <p:sp>
        <p:nvSpPr>
          <p:cNvPr id="9" name="Текстово поле 8"/>
          <p:cNvSpPr txBox="1"/>
          <p:nvPr/>
        </p:nvSpPr>
        <p:spPr>
          <a:xfrm>
            <a:off x="90072" y="1628800"/>
            <a:ext cx="370324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002060"/>
                </a:solidFill>
              </a:rPr>
              <a:t>Болестта се причинява от вирус. Заразяването става по въздушен път. Болестта е силно заразителна. Болните се карантинират до 5 дни след появата на болестта.След </a:t>
            </a:r>
            <a:r>
              <a:rPr lang="bg-BG" sz="2800" b="1" dirty="0" err="1" smtClean="0">
                <a:solidFill>
                  <a:srgbClr val="002060"/>
                </a:solidFill>
              </a:rPr>
              <a:t>преболедуване</a:t>
            </a:r>
            <a:r>
              <a:rPr lang="bg-BG" sz="2800" b="1" dirty="0" smtClean="0">
                <a:solidFill>
                  <a:srgbClr val="002060"/>
                </a:solidFill>
              </a:rPr>
              <a:t> остава траен имунитет.</a:t>
            </a:r>
            <a:endParaRPr lang="bg-BG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9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bg-BG" b="1" dirty="0" smtClean="0">
                <a:solidFill>
                  <a:srgbClr val="002060"/>
                </a:solidFill>
              </a:rPr>
              <a:t>Симптоми при морбили</a:t>
            </a:r>
            <a:endParaRPr lang="bg-BG" b="1" dirty="0">
              <a:solidFill>
                <a:srgbClr val="002060"/>
              </a:solidFill>
            </a:endParaRP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0" y="1196752"/>
            <a:ext cx="4040188" cy="927794"/>
          </a:xfrm>
        </p:spPr>
        <p:txBody>
          <a:bodyPr>
            <a:noAutofit/>
          </a:bodyPr>
          <a:lstStyle/>
          <a:p>
            <a:r>
              <a:rPr lang="bg-BG" sz="2800" dirty="0" smtClean="0">
                <a:solidFill>
                  <a:srgbClr val="002060"/>
                </a:solidFill>
              </a:rPr>
              <a:t>Поява на тъмночервени петна</a:t>
            </a:r>
            <a:endParaRPr lang="bg-BG" sz="2800" dirty="0">
              <a:solidFill>
                <a:srgbClr val="002060"/>
              </a:solidFill>
            </a:endParaRPr>
          </a:p>
        </p:txBody>
      </p:sp>
      <p:pic>
        <p:nvPicPr>
          <p:cNvPr id="7" name="Контейнер за съдържание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492896"/>
            <a:ext cx="4240078" cy="3384376"/>
          </a:xfrm>
        </p:spPr>
      </p:pic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788024" y="1700808"/>
            <a:ext cx="4041775" cy="639762"/>
          </a:xfrm>
        </p:spPr>
        <p:txBody>
          <a:bodyPr>
            <a:noAutofit/>
          </a:bodyPr>
          <a:lstStyle/>
          <a:p>
            <a:r>
              <a:rPr lang="bg-BG" sz="2800" dirty="0" smtClean="0">
                <a:solidFill>
                  <a:srgbClr val="002060"/>
                </a:solidFill>
              </a:rPr>
              <a:t>Висока температура, отпадналост и липса на апетит</a:t>
            </a:r>
            <a:endParaRPr lang="bg-BG" sz="2800" dirty="0">
              <a:solidFill>
                <a:srgbClr val="002060"/>
              </a:solidFill>
            </a:endParaRPr>
          </a:p>
        </p:txBody>
      </p:sp>
      <p:pic>
        <p:nvPicPr>
          <p:cNvPr id="8" name="Контейнер за съдържание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92896"/>
            <a:ext cx="4104456" cy="3367286"/>
          </a:xfrm>
        </p:spPr>
      </p:pic>
    </p:spTree>
    <p:extLst>
      <p:ext uri="{BB962C8B-B14F-4D97-AF65-F5344CB8AC3E}">
        <p14:creationId xmlns:p14="http://schemas.microsoft.com/office/powerpoint/2010/main" val="34516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bg-BG" b="1" dirty="0" smtClean="0">
                <a:solidFill>
                  <a:srgbClr val="002060"/>
                </a:solidFill>
              </a:rPr>
              <a:t>МОРБИЛИ</a:t>
            </a:r>
            <a:endParaRPr lang="bg-BG" b="1" dirty="0">
              <a:solidFill>
                <a:srgbClr val="002060"/>
              </a:solidFill>
            </a:endParaRP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67544" y="1124744"/>
            <a:ext cx="4258816" cy="5062240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rgbClr val="002060"/>
                </a:solidFill>
              </a:rPr>
              <a:t>Обривът настъпва 3-4 дни след началото на заболяването и обхваща последователно кожата зад ушите, шията, главата и лицето, гърдите, корема, гърба, горните и долните крайници. Представлява отделени едно от друго червени петна.</a:t>
            </a:r>
            <a:endParaRPr lang="bg-BG" sz="2800" dirty="0">
              <a:solidFill>
                <a:srgbClr val="002060"/>
              </a:solidFill>
            </a:endParaRPr>
          </a:p>
        </p:txBody>
      </p:sp>
      <p:pic>
        <p:nvPicPr>
          <p:cNvPr id="7" name="Контейнер за съдържание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68760"/>
            <a:ext cx="3528392" cy="2349812"/>
          </a:xfrm>
        </p:spPr>
      </p:pic>
      <p:pic>
        <p:nvPicPr>
          <p:cNvPr id="8" name="Контейнер за съдържание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861048"/>
            <a:ext cx="3672408" cy="2840732"/>
          </a:xfrm>
        </p:spPr>
      </p:pic>
    </p:spTree>
    <p:extLst>
      <p:ext uri="{BB962C8B-B14F-4D97-AF65-F5344CB8AC3E}">
        <p14:creationId xmlns:p14="http://schemas.microsoft.com/office/powerpoint/2010/main" val="10432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707678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solidFill>
                  <a:srgbClr val="002060"/>
                </a:solidFill>
              </a:rPr>
              <a:t>МОРБИЛИ</a:t>
            </a:r>
            <a:endParaRPr lang="bg-BG" sz="3600" dirty="0">
              <a:solidFill>
                <a:srgbClr val="002060"/>
              </a:solidFill>
            </a:endParaRPr>
          </a:p>
        </p:txBody>
      </p:sp>
      <p:pic>
        <p:nvPicPr>
          <p:cNvPr id="5" name="Контейнер за съдържание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12776"/>
            <a:ext cx="4632573" cy="4632573"/>
          </a:xfrm>
        </p:spPr>
      </p:pic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513" y="1124744"/>
            <a:ext cx="3240360" cy="5400600"/>
          </a:xfrm>
        </p:spPr>
        <p:txBody>
          <a:bodyPr>
            <a:normAutofit/>
          </a:bodyPr>
          <a:lstStyle/>
          <a:p>
            <a:endParaRPr lang="bg-BG" sz="3600" b="1" dirty="0" smtClean="0"/>
          </a:p>
          <a:p>
            <a:r>
              <a:rPr lang="bg-BG" sz="3600" b="1" dirty="0" smtClean="0">
                <a:solidFill>
                  <a:srgbClr val="002060"/>
                </a:solidFill>
              </a:rPr>
              <a:t>В България е въведена имунизация срещу това заболяване.</a:t>
            </a:r>
            <a:endParaRPr lang="bg-BG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0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>
                <a:solidFill>
                  <a:srgbClr val="7030A0"/>
                </a:solidFill>
              </a:rPr>
              <a:t>РУБЕОЛА</a:t>
            </a:r>
            <a:endParaRPr lang="bg-BG" b="1" dirty="0">
              <a:solidFill>
                <a:srgbClr val="7030A0"/>
              </a:solidFill>
            </a:endParaRP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11" y="1556792"/>
            <a:ext cx="4254286" cy="4536504"/>
          </a:xfrm>
        </p:spPr>
      </p:pic>
      <p:sp>
        <p:nvSpPr>
          <p:cNvPr id="5" name="Текстово поле 4"/>
          <p:cNvSpPr txBox="1"/>
          <p:nvPr/>
        </p:nvSpPr>
        <p:spPr>
          <a:xfrm>
            <a:off x="5004048" y="1412776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7030A0"/>
                </a:solidFill>
              </a:rPr>
              <a:t>Причинителят е вирус със слаба издръжливост и затова предаването на заразата става при непосредствен контакт с болния.</a:t>
            </a:r>
          </a:p>
          <a:p>
            <a:r>
              <a:rPr lang="bg-BG" sz="3200" b="1" dirty="0" smtClean="0">
                <a:solidFill>
                  <a:srgbClr val="7030A0"/>
                </a:solidFill>
              </a:rPr>
              <a:t>Инкубационния период е от 2 до 3 седмици.</a:t>
            </a:r>
            <a:endParaRPr lang="bg-BG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2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9100</TotalTime>
  <Words>1151</Words>
  <Application>Microsoft Office PowerPoint</Application>
  <PresentationFormat>Презентация на цял екран (4:3)</PresentationFormat>
  <Paragraphs>63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30</vt:i4>
      </vt:variant>
    </vt:vector>
  </HeadingPairs>
  <TitlesOfParts>
    <vt:vector size="31" baseType="lpstr">
      <vt:lpstr>Office тема</vt:lpstr>
      <vt:lpstr>Презентация на PowerPoint</vt:lpstr>
      <vt:lpstr>ПРИЧИНИТЕЛИ</vt:lpstr>
      <vt:lpstr>РАЗПРОСТРАНЕНИЕ</vt:lpstr>
      <vt:lpstr>ЗАЩИТНИ СИЛИ</vt:lpstr>
      <vt:lpstr>Брустница (дребна шарка, морбили)</vt:lpstr>
      <vt:lpstr>Симптоми при морбили</vt:lpstr>
      <vt:lpstr>МОРБИЛИ</vt:lpstr>
      <vt:lpstr>МОРБИЛИ</vt:lpstr>
      <vt:lpstr>РУБЕОЛА</vt:lpstr>
      <vt:lpstr>РУБЕОЛА</vt:lpstr>
      <vt:lpstr>ЛЕЩЕНКА (ВАРИЦЕЛА)</vt:lpstr>
      <vt:lpstr>ВАРИЦЕЛА</vt:lpstr>
      <vt:lpstr>СКАРЛАТИНА</vt:lpstr>
      <vt:lpstr>СКАРЛАТИНА</vt:lpstr>
      <vt:lpstr>СКАРЛАТИНА</vt:lpstr>
      <vt:lpstr>ДИФТЕРИЯ (ЛОШО ГЪРЛО)</vt:lpstr>
      <vt:lpstr>ДИФТЕРИЯ</vt:lpstr>
      <vt:lpstr>МАГАРЕШКА КАШЛИЦА (КОКЛЮШ, ПЕРТУСИС)</vt:lpstr>
      <vt:lpstr>МАГАРЕШКА КАШЛИЦА</vt:lpstr>
      <vt:lpstr>МАГАРЕШКА КАШЛИЦА</vt:lpstr>
      <vt:lpstr>ЗАУШКА (ПАРОТИТ)</vt:lpstr>
      <vt:lpstr>ЗАУШКА</vt:lpstr>
      <vt:lpstr>ДЕТСКИ ПАРАЛИЧ (ПОЛИОМИЕЛИТ)</vt:lpstr>
      <vt:lpstr>ПОЛИОМИЕЛИТ</vt:lpstr>
      <vt:lpstr>ПОЛИОМИЕЛИТ</vt:lpstr>
      <vt:lpstr>ДИЗЕНТЕРИЯ</vt:lpstr>
      <vt:lpstr>ДИЗЕНТЕРИЯ</vt:lpstr>
      <vt:lpstr>ХЕПАТИТ</vt:lpstr>
      <vt:lpstr>ХЕПАТИТ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Брустница</dc:title>
  <dc:creator>PC</dc:creator>
  <cp:lastModifiedBy>PC</cp:lastModifiedBy>
  <cp:revision>38</cp:revision>
  <dcterms:created xsi:type="dcterms:W3CDTF">2013-04-25T06:16:26Z</dcterms:created>
  <dcterms:modified xsi:type="dcterms:W3CDTF">2013-05-10T07:17:01Z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903289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