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1" r:id="rId5"/>
    <p:sldId id="264" r:id="rId6"/>
    <p:sldId id="259" r:id="rId7"/>
    <p:sldId id="260" r:id="rId8"/>
    <p:sldId id="262" r:id="rId9"/>
    <p:sldId id="263" r:id="rId10"/>
    <p:sldId id="265" r:id="rId11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лавие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17" name="Подзаглавие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bg-BG" smtClean="0"/>
              <a:t>Щракнете, за да редактирате стила на подзаглавията в образеца</a:t>
            </a:r>
            <a:endParaRPr kumimoji="0" lang="en-US"/>
          </a:p>
        </p:txBody>
      </p:sp>
      <p:sp>
        <p:nvSpPr>
          <p:cNvPr id="30" name="Контейнер за 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CBFBD-2FFD-4866-A3B1-0553C34A7687}" type="datetimeFigureOut">
              <a:rPr lang="bg-BG" smtClean="0"/>
              <a:pPr/>
              <a:t>06.05.2020 г.</a:t>
            </a:fld>
            <a:endParaRPr lang="bg-BG"/>
          </a:p>
        </p:txBody>
      </p:sp>
      <p:sp>
        <p:nvSpPr>
          <p:cNvPr id="19" name="Контейнер за долния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27" name="Контейнер за номер на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47D6D-68D7-42DE-9557-E8E6A79E0808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CBFBD-2FFD-4866-A3B1-0553C34A7687}" type="datetimeFigureOut">
              <a:rPr lang="bg-BG" smtClean="0"/>
              <a:pPr/>
              <a:t>06.05.2020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47D6D-68D7-42DE-9557-E8E6A79E0808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CBFBD-2FFD-4866-A3B1-0553C34A7687}" type="datetimeFigureOut">
              <a:rPr lang="bg-BG" smtClean="0"/>
              <a:pPr/>
              <a:t>06.05.2020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47D6D-68D7-42DE-9557-E8E6A79E0808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CBFBD-2FFD-4866-A3B1-0553C34A7687}" type="datetimeFigureOut">
              <a:rPr lang="bg-BG" smtClean="0"/>
              <a:pPr/>
              <a:t>06.05.2020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47D6D-68D7-42DE-9557-E8E6A79E0808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bg-BG" smtClean="0"/>
              <a:t>Щракн., за да ред. стил на загл. в обр.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CBFBD-2FFD-4866-A3B1-0553C34A7687}" type="datetimeFigureOut">
              <a:rPr lang="bg-BG" smtClean="0"/>
              <a:pPr/>
              <a:t>06.05.2020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47D6D-68D7-42DE-9557-E8E6A79E0808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CBFBD-2FFD-4866-A3B1-0553C34A7687}" type="datetimeFigureOut">
              <a:rPr lang="bg-BG" smtClean="0"/>
              <a:pPr/>
              <a:t>06.05.2020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47D6D-68D7-42DE-9557-E8E6A79E0808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bg-BG" smtClean="0"/>
              <a:t>Щракн., за да ред. стил на загл. в обр.</a:t>
            </a:r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bg-BG" smtClean="0"/>
              <a:t>Щракн., за да ред. стил на загл. в обр.</a:t>
            </a:r>
          </a:p>
        </p:txBody>
      </p:sp>
      <p:sp>
        <p:nvSpPr>
          <p:cNvPr id="5" name="Контейнер за съдържани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CBFBD-2FFD-4866-A3B1-0553C34A7687}" type="datetimeFigureOut">
              <a:rPr lang="bg-BG" smtClean="0"/>
              <a:pPr/>
              <a:t>06.05.2020 г.</a:t>
            </a:fld>
            <a:endParaRPr lang="bg-BG"/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47D6D-68D7-42DE-9557-E8E6A79E0808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CBFBD-2FFD-4866-A3B1-0553C34A7687}" type="datetimeFigureOut">
              <a:rPr lang="bg-BG" smtClean="0"/>
              <a:pPr/>
              <a:t>06.05.2020 г.</a:t>
            </a:fld>
            <a:endParaRPr lang="bg-BG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47D6D-68D7-42DE-9557-E8E6A79E0808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CBFBD-2FFD-4866-A3B1-0553C34A7687}" type="datetimeFigureOut">
              <a:rPr lang="bg-BG" smtClean="0"/>
              <a:pPr/>
              <a:t>06.05.2020 г.</a:t>
            </a:fld>
            <a:endParaRPr lang="bg-BG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47D6D-68D7-42DE-9557-E8E6A79E0808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bg-BG" smtClean="0"/>
              <a:t>Щракн., за да ред. стил на загл. в обр.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CBFBD-2FFD-4866-A3B1-0553C34A7687}" type="datetimeFigureOut">
              <a:rPr lang="bg-BG" smtClean="0"/>
              <a:pPr/>
              <a:t>06.05.2020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47D6D-68D7-42DE-9557-E8E6A79E0808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авоъгълник с един скосен и заоблен ъгъл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авоъгълен триъгъл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bg-BG" smtClean="0"/>
              <a:t>Щракн., за да ред. стил на загл. в обр.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CBFBD-2FFD-4866-A3B1-0553C34A7687}" type="datetimeFigureOut">
              <a:rPr lang="bg-BG" smtClean="0"/>
              <a:pPr/>
              <a:t>06.05.2020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CA47D6D-68D7-42DE-9557-E8E6A79E0808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bg-BG" smtClean="0"/>
              <a:t>Щракнете върху иконата, за да добавите картина</a:t>
            </a:r>
            <a:endParaRPr kumimoji="0" lang="en-US" dirty="0"/>
          </a:p>
        </p:txBody>
      </p:sp>
      <p:sp>
        <p:nvSpPr>
          <p:cNvPr id="10" name="Свободна форма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Свободна форма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вободна форма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Свободна форма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Контейнер за заглавие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0" name="Текстов контейнер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kumimoji="0" lang="bg-BG" smtClean="0"/>
              <a:t>Второ ниво</a:t>
            </a:r>
          </a:p>
          <a:p>
            <a:pPr lvl="2" eaLnBrk="1" latinLnBrk="0" hangingPunct="1"/>
            <a:r>
              <a:rPr kumimoji="0" lang="bg-BG" smtClean="0"/>
              <a:t>Трето ниво</a:t>
            </a:r>
          </a:p>
          <a:p>
            <a:pPr lvl="3" eaLnBrk="1" latinLnBrk="0" hangingPunct="1"/>
            <a:r>
              <a:rPr kumimoji="0" lang="bg-BG" smtClean="0"/>
              <a:t>Четвърто ниво</a:t>
            </a:r>
          </a:p>
          <a:p>
            <a:pPr lvl="4" eaLnBrk="1" latinLnBrk="0" hangingPunct="1"/>
            <a:r>
              <a:rPr kumimoji="0" lang="bg-BG" smtClean="0"/>
              <a:t>Пето ниво</a:t>
            </a:r>
            <a:endParaRPr kumimoji="0" lang="en-US"/>
          </a:p>
        </p:txBody>
      </p:sp>
      <p:sp>
        <p:nvSpPr>
          <p:cNvPr id="10" name="Контейнер за 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07CBFBD-2FFD-4866-A3B1-0553C34A7687}" type="datetimeFigureOut">
              <a:rPr lang="bg-BG" smtClean="0"/>
              <a:pPr/>
              <a:t>06.05.2020 г.</a:t>
            </a:fld>
            <a:endParaRPr lang="bg-BG"/>
          </a:p>
        </p:txBody>
      </p:sp>
      <p:sp>
        <p:nvSpPr>
          <p:cNvPr id="22" name="Контейнер за долния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18" name="Контейнер за номер на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CA47D6D-68D7-42DE-9557-E8E6A79E0808}" type="slidenum">
              <a:rPr lang="bg-BG" smtClean="0"/>
              <a:pPr/>
              <a:t>‹#›</a:t>
            </a:fld>
            <a:endParaRPr lang="bg-BG"/>
          </a:p>
        </p:txBody>
      </p:sp>
      <p:grpSp>
        <p:nvGrpSpPr>
          <p:cNvPr id="2" name="Групиране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Свободна форма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Свободна форма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3000" r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714348" y="357166"/>
            <a:ext cx="7772400" cy="1470025"/>
          </a:xfrm>
        </p:spPr>
        <p:txBody>
          <a:bodyPr>
            <a:noAutofit/>
          </a:bodyPr>
          <a:lstStyle/>
          <a:p>
            <a:pPr algn="ctr"/>
            <a:r>
              <a:rPr lang="bg-BG" sz="4800" b="1" i="1" u="sng" dirty="0" err="1" smtClean="0">
                <a:solidFill>
                  <a:schemeClr val="tx1"/>
                </a:solidFill>
              </a:rPr>
              <a:t>Надмолекулни</a:t>
            </a:r>
            <a:r>
              <a:rPr lang="bg-BG" sz="4800" b="1" i="1" u="sng" dirty="0" smtClean="0">
                <a:solidFill>
                  <a:schemeClr val="tx1"/>
                </a:solidFill>
              </a:rPr>
              <a:t> комплекси. Вируси</a:t>
            </a:r>
            <a:endParaRPr lang="bg-BG" sz="4800" b="1" i="1" u="sng" dirty="0">
              <a:solidFill>
                <a:schemeClr val="tx1"/>
              </a:solidFill>
            </a:endParaRPr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2743200" y="5981700"/>
            <a:ext cx="6400800" cy="1752600"/>
          </a:xfrm>
        </p:spPr>
        <p:txBody>
          <a:bodyPr/>
          <a:lstStyle/>
          <a:p>
            <a:r>
              <a:rPr lang="bg-BG" dirty="0" smtClean="0">
                <a:solidFill>
                  <a:schemeClr val="tx1"/>
                </a:solidFill>
              </a:rPr>
              <a:t>Изготвил: Полина Калоянова 9б</a:t>
            </a:r>
            <a:endParaRPr lang="bg-BG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bg-BG" b="1" u="sng" dirty="0" smtClean="0"/>
              <a:t>Кратко обобщение</a:t>
            </a:r>
            <a:endParaRPr lang="bg-BG" b="1" u="sng" dirty="0"/>
          </a:p>
        </p:txBody>
      </p:sp>
      <p:sp>
        <p:nvSpPr>
          <p:cNvPr id="3" name="Текстово поле 2"/>
          <p:cNvSpPr txBox="1"/>
          <p:nvPr/>
        </p:nvSpPr>
        <p:spPr>
          <a:xfrm>
            <a:off x="428596" y="2928934"/>
            <a:ext cx="8358246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bg-BG" sz="2800" b="1" dirty="0" err="1" smtClean="0"/>
              <a:t>Надмолекулните</a:t>
            </a:r>
            <a:r>
              <a:rPr lang="bg-BG" sz="2800" b="1" dirty="0" smtClean="0"/>
              <a:t> комплекси </a:t>
            </a:r>
            <a:r>
              <a:rPr lang="bg-BG" sz="2400" dirty="0" smtClean="0"/>
              <a:t>са големи клетъчни </a:t>
            </a:r>
            <a:r>
              <a:rPr lang="bg-BG" sz="2400" dirty="0" err="1" smtClean="0"/>
              <a:t>структори</a:t>
            </a:r>
            <a:r>
              <a:rPr lang="bg-BG" sz="2400" dirty="0" smtClean="0"/>
              <a:t>, изградени от няколко вида макромолекули.</a:t>
            </a:r>
          </a:p>
          <a:p>
            <a:pPr>
              <a:buFont typeface="Arial" pitchFamily="34" charset="0"/>
              <a:buChar char="•"/>
            </a:pPr>
            <a:r>
              <a:rPr lang="bg-BG" sz="2800" b="1" dirty="0" smtClean="0"/>
              <a:t>Вирусите </a:t>
            </a:r>
            <a:r>
              <a:rPr lang="bg-BG" sz="2400" dirty="0" smtClean="0"/>
              <a:t>са </a:t>
            </a:r>
            <a:r>
              <a:rPr lang="bg-BG" sz="2400" dirty="0" err="1" smtClean="0"/>
              <a:t>надмолекулни</a:t>
            </a:r>
            <a:r>
              <a:rPr lang="bg-BG" sz="2400" dirty="0" smtClean="0"/>
              <a:t>  комплекси, съдържащи белтъци и РНК или ДНК. Те са вътреклетъчни паразити, които нямат клетъчен строеж и са на границата на живото и неживото</a:t>
            </a:r>
            <a:endParaRPr lang="bg-BG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838200" y="642918"/>
            <a:ext cx="8305800" cy="1143000"/>
          </a:xfrm>
        </p:spPr>
        <p:txBody>
          <a:bodyPr/>
          <a:lstStyle/>
          <a:p>
            <a:r>
              <a:rPr lang="bg-BG" b="1" i="1" u="sng" dirty="0" err="1" smtClean="0"/>
              <a:t>Надмолекулни</a:t>
            </a:r>
            <a:r>
              <a:rPr lang="bg-BG" b="1" i="1" u="sng" dirty="0" smtClean="0"/>
              <a:t> комплекси</a:t>
            </a:r>
            <a:endParaRPr lang="bg-BG" b="1" i="1" u="sng" dirty="0"/>
          </a:p>
        </p:txBody>
      </p:sp>
      <p:sp>
        <p:nvSpPr>
          <p:cNvPr id="3" name="Текстово поле 2"/>
          <p:cNvSpPr txBox="1"/>
          <p:nvPr/>
        </p:nvSpPr>
        <p:spPr>
          <a:xfrm>
            <a:off x="642910" y="2071678"/>
            <a:ext cx="8001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dirty="0" err="1" smtClean="0"/>
              <a:t>Надмолекулните</a:t>
            </a:r>
            <a:r>
              <a:rPr lang="bg-BG" sz="2000" dirty="0" smtClean="0"/>
              <a:t> комплекс са </a:t>
            </a:r>
            <a:r>
              <a:rPr lang="bg-BG" sz="2000" dirty="0" err="1" smtClean="0"/>
              <a:t>глеми</a:t>
            </a:r>
            <a:r>
              <a:rPr lang="bg-BG" sz="2000" dirty="0" smtClean="0"/>
              <a:t> клетъчни </a:t>
            </a:r>
            <a:r>
              <a:rPr lang="bg-BG" sz="2000" dirty="0" err="1" smtClean="0"/>
              <a:t>структори</a:t>
            </a:r>
            <a:r>
              <a:rPr lang="bg-BG" sz="2000" dirty="0" smtClean="0"/>
              <a:t>, изградени </a:t>
            </a:r>
            <a:r>
              <a:rPr lang="bg-BG" sz="2000" dirty="0" err="1" smtClean="0"/>
              <a:t>отняколо</a:t>
            </a:r>
            <a:r>
              <a:rPr lang="bg-BG" sz="2000" dirty="0" smtClean="0"/>
              <a:t> вида макромолекули, които се поддържат  от </a:t>
            </a:r>
            <a:r>
              <a:rPr lang="bg-BG" sz="2000" dirty="0" err="1" smtClean="0"/>
              <a:t>междумолекулни</a:t>
            </a:r>
            <a:r>
              <a:rPr lang="bg-BG" sz="2000" dirty="0" smtClean="0"/>
              <a:t> сили на привличане</a:t>
            </a:r>
            <a:endParaRPr lang="bg-BG" sz="2000" dirty="0"/>
          </a:p>
        </p:txBody>
      </p:sp>
      <p:pic>
        <p:nvPicPr>
          <p:cNvPr id="13314" name="Picture 2" descr="Надмолекулни комплекси. Вируси. — Изпити.нет - уроци и тестове за 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429000"/>
            <a:ext cx="2743200" cy="2676525"/>
          </a:xfrm>
          <a:prstGeom prst="rect">
            <a:avLst/>
          </a:prstGeom>
          <a:noFill/>
        </p:spPr>
      </p:pic>
      <p:pic>
        <p:nvPicPr>
          <p:cNvPr id="13316" name="Picture 4" descr="Надмолекулни комплекси by Константин Беязов on Prez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3429000"/>
            <a:ext cx="4572000" cy="2857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305800" cy="1143000"/>
          </a:xfrm>
        </p:spPr>
        <p:txBody>
          <a:bodyPr/>
          <a:lstStyle/>
          <a:p>
            <a:pPr algn="ctr"/>
            <a:r>
              <a:rPr lang="bg-BG" b="1" u="sng" dirty="0" smtClean="0"/>
              <a:t>Вируси</a:t>
            </a:r>
            <a:endParaRPr lang="bg-BG" b="1" u="sng" dirty="0"/>
          </a:p>
        </p:txBody>
      </p:sp>
      <p:sp>
        <p:nvSpPr>
          <p:cNvPr id="3" name="Текстово поле 2"/>
          <p:cNvSpPr txBox="1"/>
          <p:nvPr/>
        </p:nvSpPr>
        <p:spPr>
          <a:xfrm>
            <a:off x="214282" y="1714488"/>
            <a:ext cx="86439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/>
              <a:t>Вирусите са микроскопични вътреклетъчни паразити, които проявяват признаци на живот в жива </a:t>
            </a:r>
            <a:r>
              <a:rPr lang="bg-BG" dirty="0" err="1" smtClean="0"/>
              <a:t>клатка</a:t>
            </a:r>
            <a:r>
              <a:rPr lang="bg-BG" dirty="0" smtClean="0"/>
              <a:t>. Извън клетката </a:t>
            </a:r>
            <a:r>
              <a:rPr lang="bg-BG" dirty="0" err="1" smtClean="0"/>
              <a:t>гостоприемник</a:t>
            </a:r>
            <a:r>
              <a:rPr lang="bg-BG" dirty="0" smtClean="0"/>
              <a:t> вирусите са </a:t>
            </a:r>
            <a:r>
              <a:rPr lang="bg-BG" dirty="0" err="1" smtClean="0"/>
              <a:t>кристалоподобни</a:t>
            </a:r>
            <a:r>
              <a:rPr lang="bg-BG" dirty="0" smtClean="0"/>
              <a:t> структури, наречени </a:t>
            </a:r>
            <a:r>
              <a:rPr lang="bg-BG" b="1" u="sng" dirty="0" err="1" smtClean="0"/>
              <a:t>вириони</a:t>
            </a:r>
            <a:endParaRPr lang="bg-BG" b="1" u="sng" dirty="0"/>
          </a:p>
        </p:txBody>
      </p:sp>
      <p:pic>
        <p:nvPicPr>
          <p:cNvPr id="15362" name="Picture 2" descr="ГРИП - ОБЩА ХАРАКТЕРИСТИКА И ВИРУСОЛОГИЧНА ДИАГНОСТИКА | CredoWe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71744"/>
            <a:ext cx="3571868" cy="3071834"/>
          </a:xfrm>
          <a:prstGeom prst="rect">
            <a:avLst/>
          </a:prstGeom>
          <a:noFill/>
        </p:spPr>
      </p:pic>
      <p:pic>
        <p:nvPicPr>
          <p:cNvPr id="15364" name="Picture 4" descr="Разчетоха генома на ХИВ-вирус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2500306"/>
            <a:ext cx="3214678" cy="2857519"/>
          </a:xfrm>
          <a:prstGeom prst="rect">
            <a:avLst/>
          </a:prstGeom>
          <a:noFill/>
        </p:spPr>
      </p:pic>
      <p:pic>
        <p:nvPicPr>
          <p:cNvPr id="15366" name="Picture 6" descr="Vis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2857496"/>
            <a:ext cx="2600527" cy="2428892"/>
          </a:xfrm>
          <a:prstGeom prst="rect">
            <a:avLst/>
          </a:prstGeom>
          <a:noFill/>
        </p:spPr>
      </p:pic>
      <p:sp>
        <p:nvSpPr>
          <p:cNvPr id="7" name="Текстово поле 6"/>
          <p:cNvSpPr txBox="1"/>
          <p:nvPr/>
        </p:nvSpPr>
        <p:spPr>
          <a:xfrm>
            <a:off x="500034" y="5572140"/>
            <a:ext cx="1714512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bg-BG" dirty="0" smtClean="0"/>
              <a:t>Вирус причиняващ грип</a:t>
            </a:r>
            <a:endParaRPr lang="bg-BG" dirty="0"/>
          </a:p>
        </p:txBody>
      </p:sp>
      <p:sp>
        <p:nvSpPr>
          <p:cNvPr id="9" name="Текстово поле 8"/>
          <p:cNvSpPr txBox="1"/>
          <p:nvPr/>
        </p:nvSpPr>
        <p:spPr>
          <a:xfrm>
            <a:off x="6500826" y="5429264"/>
            <a:ext cx="2143140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bg-BG" dirty="0" smtClean="0"/>
              <a:t>Вирус причиняващ спин</a:t>
            </a:r>
            <a:endParaRPr lang="bg-BG" dirty="0"/>
          </a:p>
        </p:txBody>
      </p:sp>
      <p:sp>
        <p:nvSpPr>
          <p:cNvPr id="10" name="Текстово поле 9"/>
          <p:cNvSpPr txBox="1"/>
          <p:nvPr/>
        </p:nvSpPr>
        <p:spPr>
          <a:xfrm>
            <a:off x="3428992" y="5572140"/>
            <a:ext cx="2214578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bg-BG" dirty="0" smtClean="0"/>
              <a:t>Вирус причиняващ </a:t>
            </a:r>
            <a:r>
              <a:rPr lang="bg-BG" dirty="0" err="1" smtClean="0"/>
              <a:t>коронавирус</a:t>
            </a:r>
            <a:endParaRPr lang="bg-B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214414" y="357166"/>
            <a:ext cx="8305800" cy="1143000"/>
          </a:xfrm>
        </p:spPr>
        <p:txBody>
          <a:bodyPr/>
          <a:lstStyle/>
          <a:p>
            <a:r>
              <a:rPr lang="bg-BG" b="1" u="sng" dirty="0" smtClean="0"/>
              <a:t>Произход на вирусите</a:t>
            </a:r>
            <a:endParaRPr lang="bg-BG" b="1" u="sng" dirty="0"/>
          </a:p>
        </p:txBody>
      </p:sp>
      <p:sp>
        <p:nvSpPr>
          <p:cNvPr id="3" name="Правоъгълник 2"/>
          <p:cNvSpPr/>
          <p:nvPr/>
        </p:nvSpPr>
        <p:spPr>
          <a:xfrm>
            <a:off x="357158" y="1857364"/>
            <a:ext cx="835824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/>
              <a:t>Вирусите</a:t>
            </a:r>
            <a:r>
              <a:rPr lang="ru-RU" dirty="0" smtClean="0"/>
              <a:t> </a:t>
            </a:r>
            <a:r>
              <a:rPr lang="ru-RU" dirty="0" err="1" smtClean="0"/>
              <a:t>представляват</a:t>
            </a:r>
            <a:r>
              <a:rPr lang="ru-RU" dirty="0" smtClean="0"/>
              <a:t> </a:t>
            </a:r>
            <a:r>
              <a:rPr lang="ru-RU" dirty="0" err="1" smtClean="0"/>
              <a:t>сборна</a:t>
            </a:r>
            <a:r>
              <a:rPr lang="ru-RU" dirty="0" smtClean="0"/>
              <a:t> </a:t>
            </a:r>
            <a:r>
              <a:rPr lang="ru-RU" dirty="0" err="1" smtClean="0"/>
              <a:t>група</a:t>
            </a:r>
            <a:r>
              <a:rPr lang="ru-RU" dirty="0" smtClean="0"/>
              <a:t> с различен </a:t>
            </a:r>
            <a:r>
              <a:rPr lang="ru-RU" dirty="0" err="1" smtClean="0"/>
              <a:t>произход</a:t>
            </a:r>
            <a:r>
              <a:rPr lang="ru-RU" dirty="0" smtClean="0"/>
              <a:t>. </a:t>
            </a:r>
            <a:r>
              <a:rPr lang="ru-RU" dirty="0" err="1" smtClean="0"/>
              <a:t>Съществуват</a:t>
            </a:r>
            <a:r>
              <a:rPr lang="ru-RU" dirty="0" smtClean="0"/>
              <a:t> </a:t>
            </a:r>
            <a:r>
              <a:rPr lang="ru-RU" dirty="0" err="1" smtClean="0"/>
              <a:t>няколко</a:t>
            </a:r>
            <a:r>
              <a:rPr lang="ru-RU" dirty="0" smtClean="0"/>
              <a:t> </a:t>
            </a:r>
            <a:r>
              <a:rPr lang="ru-RU" dirty="0" err="1" smtClean="0"/>
              <a:t>хипотези</a:t>
            </a:r>
            <a:r>
              <a:rPr lang="ru-RU" dirty="0" smtClean="0"/>
              <a:t> за </a:t>
            </a:r>
            <a:r>
              <a:rPr lang="ru-RU" dirty="0" err="1" smtClean="0"/>
              <a:t>произхода</a:t>
            </a:r>
            <a:r>
              <a:rPr lang="ru-RU" dirty="0" smtClean="0"/>
              <a:t> на </a:t>
            </a:r>
            <a:r>
              <a:rPr lang="ru-RU" dirty="0" err="1" smtClean="0"/>
              <a:t>вирусите</a:t>
            </a:r>
            <a:r>
              <a:rPr lang="ru-RU" dirty="0" smtClean="0"/>
              <a:t>.</a:t>
            </a:r>
          </a:p>
          <a:p>
            <a:r>
              <a:rPr lang="ru-RU" dirty="0" err="1" smtClean="0"/>
              <a:t>Според</a:t>
            </a:r>
            <a:r>
              <a:rPr lang="ru-RU" dirty="0" smtClean="0"/>
              <a:t> </a:t>
            </a:r>
            <a:r>
              <a:rPr lang="ru-RU" dirty="0" err="1" smtClean="0"/>
              <a:t>първата</a:t>
            </a:r>
            <a:r>
              <a:rPr lang="ru-RU" dirty="0" smtClean="0"/>
              <a:t> </a:t>
            </a:r>
            <a:r>
              <a:rPr lang="ru-RU" dirty="0" err="1" smtClean="0"/>
              <a:t>хипотеза</a:t>
            </a:r>
            <a:r>
              <a:rPr lang="ru-RU" dirty="0" smtClean="0"/>
              <a:t> </a:t>
            </a:r>
            <a:r>
              <a:rPr lang="ru-RU" dirty="0" err="1" smtClean="0"/>
              <a:t>вирусите</a:t>
            </a:r>
            <a:r>
              <a:rPr lang="ru-RU" dirty="0" smtClean="0"/>
              <a:t> </a:t>
            </a:r>
            <a:r>
              <a:rPr lang="ru-RU" dirty="0" err="1" smtClean="0"/>
              <a:t>са</a:t>
            </a:r>
            <a:r>
              <a:rPr lang="ru-RU" dirty="0" smtClean="0"/>
              <a:t> </a:t>
            </a:r>
            <a:r>
              <a:rPr lang="ru-RU" dirty="0" err="1" smtClean="0"/>
              <a:t>произлезли</a:t>
            </a:r>
            <a:r>
              <a:rPr lang="ru-RU" dirty="0" smtClean="0"/>
              <a:t> от </a:t>
            </a:r>
            <a:r>
              <a:rPr lang="ru-RU" dirty="0" err="1" smtClean="0"/>
              <a:t>свободноживеещи</a:t>
            </a:r>
            <a:r>
              <a:rPr lang="ru-RU" dirty="0" smtClean="0"/>
              <a:t> </a:t>
            </a:r>
            <a:r>
              <a:rPr lang="ru-RU" dirty="0" err="1" smtClean="0"/>
              <a:t>микроорганизми</a:t>
            </a:r>
            <a:r>
              <a:rPr lang="ru-RU" dirty="0" smtClean="0"/>
              <a:t> </a:t>
            </a:r>
            <a:r>
              <a:rPr lang="ru-RU" dirty="0" err="1" smtClean="0"/>
              <a:t>като</a:t>
            </a:r>
            <a:r>
              <a:rPr lang="ru-RU" dirty="0" smtClean="0"/>
              <a:t> </a:t>
            </a:r>
            <a:r>
              <a:rPr lang="ru-RU" dirty="0" err="1" smtClean="0"/>
              <a:t>съвременните</a:t>
            </a:r>
            <a:r>
              <a:rPr lang="ru-RU" dirty="0" smtClean="0"/>
              <a:t> </a:t>
            </a:r>
            <a:r>
              <a:rPr lang="ru-RU" dirty="0" err="1" smtClean="0"/>
              <a:t>микоплазми</a:t>
            </a:r>
            <a:r>
              <a:rPr lang="ru-RU" dirty="0" smtClean="0"/>
              <a:t> и </a:t>
            </a:r>
            <a:r>
              <a:rPr lang="ru-RU" dirty="0" err="1" smtClean="0"/>
              <a:t>рикетсии</a:t>
            </a:r>
            <a:r>
              <a:rPr lang="ru-RU" dirty="0" smtClean="0"/>
              <a:t>, </a:t>
            </a:r>
            <a:r>
              <a:rPr lang="ru-RU" dirty="0" err="1" smtClean="0"/>
              <a:t>претърпели</a:t>
            </a:r>
            <a:r>
              <a:rPr lang="ru-RU" dirty="0" smtClean="0"/>
              <a:t> </a:t>
            </a:r>
            <a:r>
              <a:rPr lang="ru-RU" dirty="0" err="1" smtClean="0"/>
              <a:t>дегенеративна</a:t>
            </a:r>
            <a:r>
              <a:rPr lang="ru-RU" dirty="0" smtClean="0"/>
              <a:t> </a:t>
            </a:r>
            <a:r>
              <a:rPr lang="ru-RU" dirty="0" err="1" smtClean="0"/>
              <a:t>еволюция</a:t>
            </a:r>
            <a:r>
              <a:rPr lang="ru-RU" dirty="0" smtClean="0"/>
              <a:t>. </a:t>
            </a:r>
            <a:endParaRPr lang="ru-RU" dirty="0"/>
          </a:p>
        </p:txBody>
      </p:sp>
      <p:pic>
        <p:nvPicPr>
          <p:cNvPr id="18434" name="Picture 2" descr="Откъде идват вирусите? Произход на вирусите. Местни хора или гости 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3571876"/>
            <a:ext cx="3808791" cy="3000396"/>
          </a:xfrm>
          <a:prstGeom prst="rect">
            <a:avLst/>
          </a:prstGeom>
          <a:noFill/>
        </p:spPr>
      </p:pic>
      <p:pic>
        <p:nvPicPr>
          <p:cNvPr id="18436" name="Picture 4" descr="Произход и еволюция на вирусите | Реферат от 'Биология - Страница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000504"/>
            <a:ext cx="3734899" cy="20717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bg-BG" u="sng" dirty="0" smtClean="0"/>
              <a:t>Морфология на вирусите</a:t>
            </a:r>
            <a:br>
              <a:rPr lang="bg-BG" u="sng" dirty="0" smtClean="0"/>
            </a:br>
            <a:endParaRPr lang="bg-BG" b="1" u="sng" dirty="0"/>
          </a:p>
        </p:txBody>
      </p:sp>
      <p:sp>
        <p:nvSpPr>
          <p:cNvPr id="3" name="Правоъгълник 2"/>
          <p:cNvSpPr/>
          <p:nvPr/>
        </p:nvSpPr>
        <p:spPr>
          <a:xfrm>
            <a:off x="0" y="3164681"/>
            <a:ext cx="892971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/>
              <a:t>Вирусите</a:t>
            </a:r>
            <a:r>
              <a:rPr lang="ru-RU" dirty="0" smtClean="0"/>
              <a:t> се </a:t>
            </a:r>
            <a:r>
              <a:rPr lang="ru-RU" dirty="0" err="1" smtClean="0"/>
              <a:t>срещат</a:t>
            </a:r>
            <a:r>
              <a:rPr lang="ru-RU" dirty="0" smtClean="0"/>
              <a:t> в две </a:t>
            </a:r>
            <a:r>
              <a:rPr lang="ru-RU" dirty="0" err="1" smtClean="0"/>
              <a:t>основни</a:t>
            </a:r>
            <a:r>
              <a:rPr lang="ru-RU" dirty="0" smtClean="0"/>
              <a:t> </a:t>
            </a:r>
            <a:r>
              <a:rPr lang="ru-RU" dirty="0" err="1" smtClean="0"/>
              <a:t>състояния</a:t>
            </a:r>
            <a:r>
              <a:rPr lang="ru-RU" dirty="0" smtClean="0"/>
              <a:t>:</a:t>
            </a:r>
          </a:p>
          <a:p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b="1" dirty="0" err="1" smtClean="0"/>
              <a:t>Извънклетъчна</a:t>
            </a:r>
            <a:r>
              <a:rPr lang="ru-RU" dirty="0" smtClean="0"/>
              <a:t> </a:t>
            </a:r>
            <a:r>
              <a:rPr lang="ru-RU" b="1" dirty="0" smtClean="0"/>
              <a:t>(Вирион)</a:t>
            </a:r>
            <a:r>
              <a:rPr lang="ru-RU" dirty="0" smtClean="0"/>
              <a:t> – </a:t>
            </a:r>
            <a:r>
              <a:rPr lang="ru-RU" dirty="0" err="1" smtClean="0"/>
              <a:t>представлява</a:t>
            </a:r>
            <a:r>
              <a:rPr lang="ru-RU" dirty="0" smtClean="0"/>
              <a:t> </a:t>
            </a:r>
            <a:r>
              <a:rPr lang="ru-RU" dirty="0" err="1" smtClean="0"/>
              <a:t>извънклетъчната</a:t>
            </a:r>
            <a:r>
              <a:rPr lang="ru-RU" dirty="0" smtClean="0"/>
              <a:t> форма на вируса, </a:t>
            </a:r>
            <a:r>
              <a:rPr lang="ru-RU" dirty="0" err="1" smtClean="0"/>
              <a:t>която</a:t>
            </a:r>
            <a:r>
              <a:rPr lang="ru-RU" dirty="0" smtClean="0"/>
              <a:t> не е активна. </a:t>
            </a:r>
            <a:r>
              <a:rPr lang="ru-RU" dirty="0" err="1" smtClean="0"/>
              <a:t>Тя</a:t>
            </a:r>
            <a:r>
              <a:rPr lang="ru-RU" dirty="0" smtClean="0"/>
              <a:t> се </a:t>
            </a:r>
            <a:r>
              <a:rPr lang="ru-RU" dirty="0" err="1" smtClean="0"/>
              <a:t>превръща</a:t>
            </a:r>
            <a:r>
              <a:rPr lang="ru-RU" dirty="0" smtClean="0"/>
              <a:t> в активна едва след </a:t>
            </a:r>
            <a:r>
              <a:rPr lang="ru-RU" dirty="0" err="1" smtClean="0"/>
              <a:t>като</a:t>
            </a:r>
            <a:r>
              <a:rPr lang="ru-RU" dirty="0" smtClean="0"/>
              <a:t> </a:t>
            </a:r>
            <a:r>
              <a:rPr lang="ru-RU" dirty="0" err="1" smtClean="0"/>
              <a:t>попадне</a:t>
            </a:r>
            <a:r>
              <a:rPr lang="ru-RU" dirty="0" smtClean="0"/>
              <a:t> в жива клетка. </a:t>
            </a:r>
            <a:r>
              <a:rPr lang="ru-RU" dirty="0" err="1" smtClean="0"/>
              <a:t>Вирионът</a:t>
            </a:r>
            <a:r>
              <a:rPr lang="ru-RU" dirty="0" smtClean="0"/>
              <a:t> не </a:t>
            </a:r>
            <a:r>
              <a:rPr lang="ru-RU" dirty="0" err="1" smtClean="0"/>
              <a:t>показва</a:t>
            </a:r>
            <a:r>
              <a:rPr lang="ru-RU" dirty="0" smtClean="0"/>
              <a:t> наличие на </a:t>
            </a:r>
            <a:r>
              <a:rPr lang="ru-RU" dirty="0" err="1" smtClean="0"/>
              <a:t>жизнени</a:t>
            </a:r>
            <a:r>
              <a:rPr lang="ru-RU" dirty="0" smtClean="0"/>
              <a:t> </a:t>
            </a:r>
            <a:r>
              <a:rPr lang="ru-RU" dirty="0" err="1" smtClean="0"/>
              <a:t>процеси</a:t>
            </a:r>
            <a:r>
              <a:rPr lang="ru-RU" dirty="0" smtClean="0"/>
              <a:t>, </a:t>
            </a:r>
            <a:r>
              <a:rPr lang="ru-RU" dirty="0" err="1" smtClean="0"/>
              <a:t>които</a:t>
            </a:r>
            <a:r>
              <a:rPr lang="ru-RU" dirty="0" smtClean="0"/>
              <a:t> </a:t>
            </a:r>
            <a:r>
              <a:rPr lang="ru-RU" dirty="0" err="1" smtClean="0"/>
              <a:t>протичат</a:t>
            </a:r>
            <a:r>
              <a:rPr lang="ru-RU" dirty="0" smtClean="0"/>
              <a:t> в него. Той е </a:t>
            </a:r>
            <a:r>
              <a:rPr lang="ru-RU" dirty="0" err="1" smtClean="0"/>
              <a:t>извънклетъчната</a:t>
            </a:r>
            <a:r>
              <a:rPr lang="ru-RU" dirty="0" smtClean="0"/>
              <a:t> форма на живот, </a:t>
            </a:r>
            <a:r>
              <a:rPr lang="ru-RU" dirty="0" err="1" smtClean="0"/>
              <a:t>съхраняваща</a:t>
            </a:r>
            <a:r>
              <a:rPr lang="ru-RU" dirty="0" smtClean="0"/>
              <a:t> вируса в </a:t>
            </a:r>
            <a:r>
              <a:rPr lang="ru-RU" dirty="0" err="1" smtClean="0"/>
              <a:t>природата</a:t>
            </a:r>
            <a:r>
              <a:rPr lang="ru-RU" dirty="0" smtClean="0"/>
              <a:t>. Той е </a:t>
            </a:r>
            <a:r>
              <a:rPr lang="ru-RU" dirty="0" err="1" smtClean="0"/>
              <a:t>приспособен</a:t>
            </a:r>
            <a:r>
              <a:rPr lang="ru-RU" dirty="0" smtClean="0"/>
              <a:t> да </a:t>
            </a:r>
            <a:r>
              <a:rPr lang="ru-RU" dirty="0" err="1" smtClean="0"/>
              <a:t>пренесе</a:t>
            </a:r>
            <a:r>
              <a:rPr lang="ru-RU" dirty="0" smtClean="0"/>
              <a:t> </a:t>
            </a:r>
            <a:r>
              <a:rPr lang="ru-RU" dirty="0" err="1" smtClean="0"/>
              <a:t>нуклеиновата</a:t>
            </a:r>
            <a:r>
              <a:rPr lang="ru-RU" dirty="0" smtClean="0"/>
              <a:t> </a:t>
            </a:r>
            <a:r>
              <a:rPr lang="ru-RU" dirty="0" err="1" smtClean="0"/>
              <a:t>киселина</a:t>
            </a:r>
            <a:r>
              <a:rPr lang="ru-RU" dirty="0" smtClean="0"/>
              <a:t> от </a:t>
            </a:r>
            <a:r>
              <a:rPr lang="ru-RU" dirty="0" err="1" smtClean="0"/>
              <a:t>една</a:t>
            </a:r>
            <a:r>
              <a:rPr lang="ru-RU" dirty="0" smtClean="0"/>
              <a:t> клетка в друга</a:t>
            </a:r>
            <a:r>
              <a:rPr lang="ru-RU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b="1" dirty="0" err="1" smtClean="0"/>
              <a:t>Вътреклетъчна</a:t>
            </a:r>
            <a:r>
              <a:rPr lang="ru-RU" dirty="0" smtClean="0"/>
              <a:t> </a:t>
            </a:r>
            <a:r>
              <a:rPr lang="ru-RU" b="1" dirty="0" smtClean="0"/>
              <a:t>(Вирус-клетка)</a:t>
            </a:r>
            <a:r>
              <a:rPr lang="ru-RU" dirty="0" smtClean="0"/>
              <a:t> – </a:t>
            </a:r>
            <a:r>
              <a:rPr lang="ru-RU" dirty="0" err="1" smtClean="0"/>
              <a:t>това</a:t>
            </a:r>
            <a:r>
              <a:rPr lang="ru-RU" dirty="0" smtClean="0"/>
              <a:t> е </a:t>
            </a:r>
            <a:r>
              <a:rPr lang="ru-RU" dirty="0" err="1" smtClean="0"/>
              <a:t>вегетативната</a:t>
            </a:r>
            <a:r>
              <a:rPr lang="ru-RU" dirty="0" smtClean="0"/>
              <a:t> форма на вируса и </a:t>
            </a:r>
            <a:r>
              <a:rPr lang="ru-RU" dirty="0" err="1" smtClean="0"/>
              <a:t>представлява</a:t>
            </a:r>
            <a:r>
              <a:rPr lang="ru-RU" dirty="0" smtClean="0"/>
              <a:t> активна форма при </a:t>
            </a:r>
            <a:r>
              <a:rPr lang="ru-RU" dirty="0" err="1" smtClean="0"/>
              <a:t>размножаване</a:t>
            </a:r>
            <a:r>
              <a:rPr lang="ru-RU" dirty="0" smtClean="0"/>
              <a:t> в </a:t>
            </a:r>
            <a:r>
              <a:rPr lang="ru-RU" dirty="0" err="1" smtClean="0"/>
              <a:t>клетката</a:t>
            </a:r>
            <a:r>
              <a:rPr lang="ru-RU" dirty="0" smtClean="0"/>
              <a:t>.</a:t>
            </a:r>
          </a:p>
          <a:p>
            <a:r>
              <a:rPr lang="ru-RU" dirty="0" err="1" smtClean="0"/>
              <a:t>Морфологичните</a:t>
            </a:r>
            <a:r>
              <a:rPr lang="ru-RU" dirty="0" smtClean="0"/>
              <a:t> </a:t>
            </a:r>
            <a:r>
              <a:rPr lang="ru-RU" dirty="0" err="1" smtClean="0"/>
              <a:t>параметри</a:t>
            </a:r>
            <a:r>
              <a:rPr lang="ru-RU" dirty="0" smtClean="0"/>
              <a:t> на </a:t>
            </a:r>
            <a:r>
              <a:rPr lang="ru-RU" dirty="0" err="1" smtClean="0"/>
              <a:t>вирусите</a:t>
            </a:r>
            <a:r>
              <a:rPr lang="ru-RU" dirty="0" smtClean="0"/>
              <a:t> </a:t>
            </a:r>
            <a:r>
              <a:rPr lang="ru-RU" dirty="0" err="1" smtClean="0"/>
              <a:t>са</a:t>
            </a:r>
            <a:r>
              <a:rPr lang="ru-RU" dirty="0" smtClean="0"/>
              <a:t> </a:t>
            </a:r>
            <a:r>
              <a:rPr lang="ru-RU" dirty="0" err="1" smtClean="0"/>
              <a:t>големина</a:t>
            </a:r>
            <a:r>
              <a:rPr lang="ru-RU" dirty="0" smtClean="0"/>
              <a:t>, форма, структура и </a:t>
            </a:r>
            <a:r>
              <a:rPr lang="ru-RU" dirty="0" err="1" smtClean="0"/>
              <a:t>симетрия</a:t>
            </a:r>
            <a:r>
              <a:rPr lang="ru-RU" dirty="0" smtClean="0"/>
              <a:t>. Те </a:t>
            </a:r>
            <a:r>
              <a:rPr lang="ru-RU" dirty="0" err="1" smtClean="0"/>
              <a:t>са</a:t>
            </a:r>
            <a:r>
              <a:rPr lang="ru-RU" dirty="0" smtClean="0"/>
              <a:t> строго </a:t>
            </a:r>
            <a:r>
              <a:rPr lang="ru-RU" dirty="0" err="1" smtClean="0"/>
              <a:t>специфични</a:t>
            </a:r>
            <a:r>
              <a:rPr lang="ru-RU" dirty="0" smtClean="0"/>
              <a:t> и се </a:t>
            </a:r>
            <a:r>
              <a:rPr lang="ru-RU" dirty="0" err="1" smtClean="0"/>
              <a:t>използват</a:t>
            </a:r>
            <a:r>
              <a:rPr lang="ru-RU" dirty="0" smtClean="0"/>
              <a:t> при </a:t>
            </a:r>
            <a:r>
              <a:rPr lang="ru-RU" dirty="0" err="1" smtClean="0"/>
              <a:t>класификацията</a:t>
            </a:r>
            <a:r>
              <a:rPr lang="ru-RU" dirty="0" smtClean="0"/>
              <a:t> на </a:t>
            </a:r>
            <a:r>
              <a:rPr lang="ru-RU" dirty="0" err="1" smtClean="0"/>
              <a:t>вирусите</a:t>
            </a:r>
            <a:r>
              <a:rPr lang="ru-RU" dirty="0" smtClean="0"/>
              <a:t> </a:t>
            </a:r>
            <a:r>
              <a:rPr lang="ru-RU" dirty="0" err="1" smtClean="0"/>
              <a:t>като</a:t>
            </a:r>
            <a:r>
              <a:rPr lang="ru-RU" dirty="0" smtClean="0"/>
              <a:t> </a:t>
            </a:r>
            <a:r>
              <a:rPr lang="ru-RU" dirty="0" err="1" smtClean="0"/>
              <a:t>основни</a:t>
            </a:r>
            <a:r>
              <a:rPr lang="ru-RU" dirty="0" smtClean="0"/>
              <a:t> </a:t>
            </a:r>
            <a:r>
              <a:rPr lang="ru-RU" dirty="0" err="1" smtClean="0"/>
              <a:t>таксономични</a:t>
            </a:r>
            <a:r>
              <a:rPr lang="ru-RU" dirty="0" smtClean="0"/>
              <a:t> </a:t>
            </a:r>
            <a:r>
              <a:rPr lang="ru-RU" dirty="0" err="1" smtClean="0"/>
              <a:t>белези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0482" name="Picture 2" descr="https://upload.wikimedia.org/wikipedia/commons/f/f2/Icosahedral_Adenovirus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071546"/>
            <a:ext cx="7110403" cy="20995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305800" cy="1143000"/>
          </a:xfrm>
        </p:spPr>
        <p:txBody>
          <a:bodyPr/>
          <a:lstStyle/>
          <a:p>
            <a:pPr algn="ctr"/>
            <a:r>
              <a:rPr lang="bg-BG" b="1" u="sng" dirty="0" smtClean="0"/>
              <a:t>Разпространение</a:t>
            </a:r>
            <a:endParaRPr lang="bg-BG" b="1" u="sng" dirty="0"/>
          </a:p>
        </p:txBody>
      </p:sp>
      <p:sp>
        <p:nvSpPr>
          <p:cNvPr id="4" name="Текстово поле 3"/>
          <p:cNvSpPr txBox="1"/>
          <p:nvPr/>
        </p:nvSpPr>
        <p:spPr>
          <a:xfrm>
            <a:off x="3428992" y="2000240"/>
            <a:ext cx="57150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/>
              <a:t>Вирусите са разпространени навсякъде в природата. Освен по хората вирусите причиняват болести по растенията и животните, което застрашава и живота на Земята.</a:t>
            </a:r>
            <a:endParaRPr lang="bg-BG" dirty="0"/>
          </a:p>
        </p:txBody>
      </p:sp>
      <p:pic>
        <p:nvPicPr>
          <p:cNvPr id="16386" name="Picture 2" descr="Имунна система | Физиолог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643050"/>
            <a:ext cx="2386414" cy="1714512"/>
          </a:xfrm>
          <a:prstGeom prst="rect">
            <a:avLst/>
          </a:prstGeom>
          <a:noFill/>
        </p:spPr>
      </p:pic>
      <p:pic>
        <p:nvPicPr>
          <p:cNvPr id="16388" name="Picture 4" descr="Разпространение на вируси и бактерии чрез допи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000504"/>
            <a:ext cx="3667134" cy="2552327"/>
          </a:xfrm>
          <a:prstGeom prst="rect">
            <a:avLst/>
          </a:prstGeom>
          <a:noFill/>
        </p:spPr>
      </p:pic>
      <p:sp>
        <p:nvSpPr>
          <p:cNvPr id="6" name="Текстово поле 5"/>
          <p:cNvSpPr txBox="1"/>
          <p:nvPr/>
        </p:nvSpPr>
        <p:spPr>
          <a:xfrm>
            <a:off x="428596" y="4929198"/>
            <a:ext cx="38576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/>
              <a:t>Вирусите имат много ефективни средства за проникване в клетките на </a:t>
            </a:r>
            <a:r>
              <a:rPr lang="bg-BG" dirty="0" err="1" smtClean="0"/>
              <a:t>гостоприемника</a:t>
            </a:r>
            <a:r>
              <a:rPr lang="bg-BG" dirty="0" smtClean="0"/>
              <a:t> си</a:t>
            </a:r>
            <a:endParaRPr lang="bg-B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305800" cy="1143000"/>
          </a:xfrm>
        </p:spPr>
        <p:txBody>
          <a:bodyPr/>
          <a:lstStyle/>
          <a:p>
            <a:pPr algn="ctr"/>
            <a:r>
              <a:rPr lang="bg-BG" b="1" u="sng" dirty="0" smtClean="0"/>
              <a:t>Устройство на вирусите</a:t>
            </a:r>
            <a:endParaRPr lang="bg-BG" b="1" u="sng" dirty="0"/>
          </a:p>
        </p:txBody>
      </p:sp>
      <p:pic>
        <p:nvPicPr>
          <p:cNvPr id="1026" name="Picture 2" descr="Вирус - устройство и размножаване. Видове вируси. - ABRITV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2285992"/>
            <a:ext cx="6968249" cy="4293769"/>
          </a:xfrm>
          <a:prstGeom prst="rect">
            <a:avLst/>
          </a:prstGeom>
          <a:noFill/>
        </p:spPr>
      </p:pic>
      <p:sp>
        <p:nvSpPr>
          <p:cNvPr id="5" name="Текстово поле 4"/>
          <p:cNvSpPr txBox="1"/>
          <p:nvPr/>
        </p:nvSpPr>
        <p:spPr>
          <a:xfrm>
            <a:off x="428596" y="1643050"/>
            <a:ext cx="8143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/>
              <a:t>Вирусите са с големина </a:t>
            </a:r>
            <a:r>
              <a:rPr lang="bg-BG" dirty="0" err="1" smtClean="0"/>
              <a:t>мажду</a:t>
            </a:r>
            <a:r>
              <a:rPr lang="bg-BG" dirty="0" smtClean="0"/>
              <a:t> 20 и 300нм. Те са </a:t>
            </a:r>
            <a:r>
              <a:rPr lang="bg-BG" dirty="0" err="1" smtClean="0"/>
              <a:t>надмолекулни</a:t>
            </a:r>
            <a:r>
              <a:rPr lang="bg-BG" dirty="0" smtClean="0"/>
              <a:t> комплекси, които съдържат нуклеинова киселина (РНК и ДНК) и белтъци</a:t>
            </a:r>
            <a:endParaRPr lang="bg-BG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8305800" cy="1143000"/>
          </a:xfrm>
        </p:spPr>
        <p:txBody>
          <a:bodyPr>
            <a:normAutofit fontScale="90000"/>
          </a:bodyPr>
          <a:lstStyle/>
          <a:p>
            <a:r>
              <a:rPr lang="bg-BG" b="1" u="sng" dirty="0" smtClean="0"/>
              <a:t>Възпроизвеждане на вирусите</a:t>
            </a:r>
            <a:endParaRPr lang="bg-BG" b="1" u="sng" dirty="0"/>
          </a:p>
        </p:txBody>
      </p:sp>
      <p:sp>
        <p:nvSpPr>
          <p:cNvPr id="3" name="Правоъгълник 2"/>
          <p:cNvSpPr/>
          <p:nvPr/>
        </p:nvSpPr>
        <p:spPr>
          <a:xfrm>
            <a:off x="5072066" y="2071678"/>
            <a:ext cx="371477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/>
              <a:t>Вирусната</a:t>
            </a:r>
            <a:r>
              <a:rPr lang="ru-RU" dirty="0" smtClean="0"/>
              <a:t> обвивка </a:t>
            </a:r>
            <a:r>
              <a:rPr lang="ru-RU" dirty="0" err="1" smtClean="0"/>
              <a:t>съдържа</a:t>
            </a:r>
            <a:r>
              <a:rPr lang="ru-RU" dirty="0" smtClean="0"/>
              <a:t> </a:t>
            </a:r>
            <a:r>
              <a:rPr lang="ru-RU" dirty="0" err="1" smtClean="0"/>
              <a:t>няколко</a:t>
            </a:r>
            <a:r>
              <a:rPr lang="ru-RU" dirty="0" smtClean="0"/>
              <a:t> копия от </a:t>
            </a:r>
            <a:r>
              <a:rPr lang="ru-RU" dirty="0" err="1" smtClean="0"/>
              <a:t>белтък</a:t>
            </a:r>
            <a:r>
              <a:rPr lang="ru-RU" dirty="0" smtClean="0"/>
              <a:t>, </a:t>
            </a:r>
            <a:r>
              <a:rPr lang="ru-RU" dirty="0" err="1" smtClean="0"/>
              <a:t>който</a:t>
            </a:r>
            <a:r>
              <a:rPr lang="ru-RU" dirty="0" smtClean="0"/>
              <a:t> се </a:t>
            </a:r>
            <a:r>
              <a:rPr lang="ru-RU" dirty="0" err="1" smtClean="0"/>
              <a:t>свързва</a:t>
            </a:r>
            <a:r>
              <a:rPr lang="ru-RU" dirty="0" smtClean="0"/>
              <a:t> (</a:t>
            </a:r>
            <a:r>
              <a:rPr lang="ru-RU" dirty="0" err="1" smtClean="0"/>
              <a:t>абсорбира</a:t>
            </a:r>
            <a:r>
              <a:rPr lang="ru-RU" dirty="0" smtClean="0"/>
              <a:t>) специфично от </a:t>
            </a:r>
            <a:r>
              <a:rPr lang="ru-RU" dirty="0" err="1" smtClean="0"/>
              <a:t>отделни</a:t>
            </a:r>
            <a:r>
              <a:rPr lang="ru-RU" dirty="0" smtClean="0"/>
              <a:t> </a:t>
            </a:r>
            <a:r>
              <a:rPr lang="ru-RU" dirty="0" err="1" smtClean="0"/>
              <a:t>клетъчни</a:t>
            </a:r>
            <a:r>
              <a:rPr lang="ru-RU" dirty="0" smtClean="0"/>
              <a:t> </a:t>
            </a:r>
            <a:r>
              <a:rPr lang="ru-RU" dirty="0" err="1" smtClean="0"/>
              <a:t>рецептори</a:t>
            </a:r>
            <a:r>
              <a:rPr lang="ru-RU" dirty="0" smtClean="0"/>
              <a:t> на </a:t>
            </a:r>
            <a:r>
              <a:rPr lang="ru-RU" dirty="0" err="1" smtClean="0"/>
              <a:t>клетката</a:t>
            </a:r>
            <a:r>
              <a:rPr lang="ru-RU" dirty="0" smtClean="0"/>
              <a:t> </a:t>
            </a:r>
            <a:r>
              <a:rPr lang="ru-RU" dirty="0" err="1" smtClean="0"/>
              <a:t>гостоприемник</a:t>
            </a:r>
            <a:r>
              <a:rPr lang="ru-RU" dirty="0" smtClean="0"/>
              <a:t>. Дадена клетка </a:t>
            </a:r>
            <a:r>
              <a:rPr lang="ru-RU" dirty="0" err="1" smtClean="0"/>
              <a:t>може</a:t>
            </a:r>
            <a:r>
              <a:rPr lang="ru-RU" dirty="0" smtClean="0"/>
              <a:t> да </a:t>
            </a:r>
            <a:r>
              <a:rPr lang="ru-RU" dirty="0" err="1" smtClean="0"/>
              <a:t>бъде</a:t>
            </a:r>
            <a:r>
              <a:rPr lang="ru-RU" dirty="0" smtClean="0"/>
              <a:t> </a:t>
            </a:r>
            <a:r>
              <a:rPr lang="ru-RU" dirty="0" err="1" smtClean="0"/>
              <a:t>инфектирана</a:t>
            </a:r>
            <a:r>
              <a:rPr lang="ru-RU" dirty="0" smtClean="0"/>
              <a:t> от определен вирус само </a:t>
            </a:r>
            <a:r>
              <a:rPr lang="ru-RU" dirty="0" err="1" smtClean="0"/>
              <a:t>ако</a:t>
            </a:r>
            <a:r>
              <a:rPr lang="ru-RU" dirty="0" smtClean="0"/>
              <a:t> </a:t>
            </a:r>
            <a:r>
              <a:rPr lang="ru-RU" dirty="0" err="1" smtClean="0"/>
              <a:t>има</a:t>
            </a:r>
            <a:r>
              <a:rPr lang="ru-RU" dirty="0" smtClean="0"/>
              <a:t> </a:t>
            </a:r>
            <a:r>
              <a:rPr lang="ru-RU" dirty="0" err="1" smtClean="0"/>
              <a:t>рецептори</a:t>
            </a:r>
            <a:r>
              <a:rPr lang="ru-RU" dirty="0" smtClean="0"/>
              <a:t> за него. След </a:t>
            </a:r>
            <a:r>
              <a:rPr lang="ru-RU" dirty="0" err="1" smtClean="0"/>
              <a:t>прикрепването</a:t>
            </a:r>
            <a:r>
              <a:rPr lang="ru-RU" dirty="0" smtClean="0"/>
              <a:t> на вируса </a:t>
            </a:r>
            <a:r>
              <a:rPr lang="ru-RU" dirty="0" err="1" smtClean="0"/>
              <a:t>към</a:t>
            </a:r>
            <a:r>
              <a:rPr lang="ru-RU" dirty="0" smtClean="0"/>
              <a:t> </a:t>
            </a:r>
            <a:r>
              <a:rPr lang="ru-RU" dirty="0" err="1" smtClean="0"/>
              <a:t>клетката</a:t>
            </a:r>
            <a:r>
              <a:rPr lang="ru-RU" dirty="0" smtClean="0"/>
              <a:t> при </a:t>
            </a:r>
            <a:r>
              <a:rPr lang="ru-RU" dirty="0" err="1" smtClean="0"/>
              <a:t>някои</a:t>
            </a:r>
            <a:r>
              <a:rPr lang="ru-RU" dirty="0" smtClean="0"/>
              <a:t> </a:t>
            </a:r>
            <a:r>
              <a:rPr lang="ru-RU" dirty="0" err="1" smtClean="0"/>
              <a:t>вируси</a:t>
            </a:r>
            <a:r>
              <a:rPr lang="ru-RU" dirty="0" smtClean="0"/>
              <a:t> в </a:t>
            </a:r>
            <a:r>
              <a:rPr lang="ru-RU" dirty="0" err="1" smtClean="0"/>
              <a:t>цитоплазмата</a:t>
            </a:r>
            <a:r>
              <a:rPr lang="ru-RU" dirty="0" smtClean="0"/>
              <a:t> </a:t>
            </a:r>
            <a:r>
              <a:rPr lang="ru-RU" dirty="0" err="1" smtClean="0"/>
              <a:t>навлиза</a:t>
            </a:r>
            <a:r>
              <a:rPr lang="ru-RU" dirty="0" smtClean="0"/>
              <a:t> само </a:t>
            </a:r>
            <a:r>
              <a:rPr lang="ru-RU" dirty="0" err="1" smtClean="0"/>
              <a:t>вирусната</a:t>
            </a:r>
            <a:r>
              <a:rPr lang="ru-RU" dirty="0" smtClean="0"/>
              <a:t> НК (</a:t>
            </a:r>
            <a:r>
              <a:rPr lang="ru-RU" dirty="0" err="1" smtClean="0"/>
              <a:t>както</a:t>
            </a:r>
            <a:r>
              <a:rPr lang="ru-RU" dirty="0" smtClean="0"/>
              <a:t> е при </a:t>
            </a:r>
            <a:r>
              <a:rPr lang="ru-RU" dirty="0" err="1" smtClean="0"/>
              <a:t>фагите</a:t>
            </a:r>
            <a:r>
              <a:rPr lang="ru-RU" dirty="0" smtClean="0"/>
              <a:t>), в </a:t>
            </a:r>
            <a:r>
              <a:rPr lang="ru-RU" dirty="0" err="1" smtClean="0"/>
              <a:t>други</a:t>
            </a:r>
            <a:r>
              <a:rPr lang="ru-RU" dirty="0" smtClean="0"/>
              <a:t> случаи </a:t>
            </a:r>
            <a:r>
              <a:rPr lang="ru-RU" dirty="0" err="1" smtClean="0"/>
              <a:t>навлизат</a:t>
            </a:r>
            <a:r>
              <a:rPr lang="ru-RU" dirty="0" smtClean="0"/>
              <a:t> и </a:t>
            </a:r>
            <a:r>
              <a:rPr lang="ru-RU" dirty="0" err="1" smtClean="0"/>
              <a:t>белтъци</a:t>
            </a:r>
            <a:r>
              <a:rPr lang="ru-RU" dirty="0" smtClean="0"/>
              <a:t> от </a:t>
            </a:r>
            <a:r>
              <a:rPr lang="ru-RU" dirty="0" err="1" smtClean="0"/>
              <a:t>вътрешната</a:t>
            </a:r>
            <a:r>
              <a:rPr lang="ru-RU" dirty="0" smtClean="0"/>
              <a:t> обвивка на вируса.</a:t>
            </a:r>
            <a:endParaRPr lang="bg-BG" dirty="0"/>
          </a:p>
        </p:txBody>
      </p:sp>
      <p:sp>
        <p:nvSpPr>
          <p:cNvPr id="19458" name="AutoShape 2" descr="Вируси – Уикипед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bg-BG"/>
          </a:p>
        </p:txBody>
      </p:sp>
      <p:pic>
        <p:nvPicPr>
          <p:cNvPr id="19460" name="Picture 4" descr="Грип: как се възпроизвежда грипният вирус?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857364"/>
            <a:ext cx="4572032" cy="43688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bg-BG" b="1" u="sng" dirty="0" smtClean="0"/>
              <a:t>Живи ли са вирусите?</a:t>
            </a:r>
            <a:endParaRPr lang="bg-BG" b="1" u="sng" dirty="0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 smtClean="0"/>
              <a:t>Доводи за:</a:t>
            </a:r>
            <a:endParaRPr lang="bg-BG" dirty="0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bg-BG" dirty="0" smtClean="0"/>
              <a:t>Доводи против:</a:t>
            </a:r>
            <a:endParaRPr lang="bg-BG" dirty="0"/>
          </a:p>
        </p:txBody>
      </p:sp>
      <p:sp>
        <p:nvSpPr>
          <p:cNvPr id="5" name="Контейнер за съдържание 4"/>
          <p:cNvSpPr>
            <a:spLocks noGrp="1"/>
          </p:cNvSpPr>
          <p:nvPr>
            <p:ph sz="quarter" idx="2"/>
          </p:nvPr>
        </p:nvSpPr>
        <p:spPr/>
        <p:style>
          <a:lnRef idx="0">
            <a:scrgbClr r="0" g="0" b="0"/>
          </a:lnRef>
          <a:fillRef idx="1002">
            <a:schemeClr val="dk2"/>
          </a:fillRef>
          <a:effectRef idx="0">
            <a:scrgbClr r="0" g="0" b="0"/>
          </a:effectRef>
          <a:fontRef idx="major"/>
        </p:style>
        <p:txBody>
          <a:bodyPr>
            <a:normAutofit lnSpcReduction="10000"/>
          </a:bodyPr>
          <a:lstStyle/>
          <a:p>
            <a:pPr marL="457200" indent="-457200">
              <a:buFont typeface="+mj-lt"/>
              <a:buAutoNum type="arabicParenR"/>
            </a:pPr>
            <a:r>
              <a:rPr lang="bg-BG" dirty="0" smtClean="0"/>
              <a:t>Вирусите съдържат нуклеинови киселини и белтъци-биополимерите, характерни за всички организми.</a:t>
            </a:r>
          </a:p>
          <a:p>
            <a:pPr marL="457200" indent="-457200">
              <a:buFont typeface="+mj-lt"/>
              <a:buAutoNum type="arabicParenR"/>
            </a:pPr>
            <a:r>
              <a:rPr lang="bg-BG" dirty="0" smtClean="0"/>
              <a:t>Вирусите могат да се възпроизвеждат и </a:t>
            </a:r>
            <a:r>
              <a:rPr lang="bg-BG" dirty="0" err="1" smtClean="0"/>
              <a:t>самоорганизират</a:t>
            </a:r>
            <a:r>
              <a:rPr lang="bg-BG" dirty="0" smtClean="0"/>
              <a:t>.</a:t>
            </a:r>
          </a:p>
          <a:p>
            <a:pPr marL="457200" indent="-457200">
              <a:buFont typeface="+mj-lt"/>
              <a:buAutoNum type="arabicParenR"/>
            </a:pPr>
            <a:r>
              <a:rPr lang="bg-BG" dirty="0" smtClean="0"/>
              <a:t>Вирусите притежават свойствата наследственост  и  изменчивост. Могат да се променя</a:t>
            </a:r>
            <a:endParaRPr lang="bg-BG" dirty="0"/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/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 lnSpcReduction="10000"/>
          </a:bodyPr>
          <a:lstStyle/>
          <a:p>
            <a:pPr marL="457200" indent="-457200">
              <a:buFont typeface="+mj-lt"/>
              <a:buAutoNum type="arabicParenR"/>
            </a:pPr>
            <a:r>
              <a:rPr lang="bg-BG" dirty="0" smtClean="0"/>
              <a:t>Извън клетката </a:t>
            </a:r>
            <a:r>
              <a:rPr lang="bg-BG" dirty="0" err="1" smtClean="0"/>
              <a:t>гостоприемник</a:t>
            </a:r>
            <a:r>
              <a:rPr lang="bg-BG" dirty="0" smtClean="0"/>
              <a:t> вирусите не проявяват  признаци на живот.</a:t>
            </a:r>
          </a:p>
          <a:p>
            <a:pPr marL="457200" indent="-457200">
              <a:buFont typeface="+mj-lt"/>
              <a:buAutoNum type="arabicParenR"/>
            </a:pPr>
            <a:r>
              <a:rPr lang="bg-BG" dirty="0" smtClean="0"/>
              <a:t>Вирусите нямат клетъчно устройство.</a:t>
            </a:r>
          </a:p>
          <a:p>
            <a:pPr marL="457200" indent="-457200">
              <a:buFont typeface="+mj-lt"/>
              <a:buAutoNum type="arabicParenR"/>
            </a:pPr>
            <a:r>
              <a:rPr lang="bg-BG" dirty="0" smtClean="0"/>
              <a:t>Вирусите не са автономни </a:t>
            </a:r>
            <a:r>
              <a:rPr lang="bg-BG" dirty="0" err="1" smtClean="0"/>
              <a:t>структори</a:t>
            </a:r>
            <a:r>
              <a:rPr lang="bg-BG" dirty="0" smtClean="0"/>
              <a:t>, тъй като в тях не протичат основните  жизнени процеси (хранене,дишане, отделяне, </a:t>
            </a:r>
            <a:r>
              <a:rPr lang="bg-BG" dirty="0" err="1" smtClean="0"/>
              <a:t>разтеж</a:t>
            </a:r>
            <a:r>
              <a:rPr lang="bg-BG" dirty="0" smtClean="0"/>
              <a:t> и развитие)</a:t>
            </a:r>
            <a:endParaRPr lang="bg-BG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257</TotalTime>
  <Words>313</Words>
  <Application>Microsoft Office PowerPoint</Application>
  <PresentationFormat>Презентация на цял екран (4:3)</PresentationFormat>
  <Paragraphs>38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10</vt:i4>
      </vt:variant>
    </vt:vector>
  </HeadingPairs>
  <TitlesOfParts>
    <vt:vector size="11" baseType="lpstr">
      <vt:lpstr>Поток</vt:lpstr>
      <vt:lpstr>Надмолекулни комплекси. Вируси</vt:lpstr>
      <vt:lpstr>Надмолекулни комплекси</vt:lpstr>
      <vt:lpstr>Вируси</vt:lpstr>
      <vt:lpstr>Произход на вирусите</vt:lpstr>
      <vt:lpstr>Морфология на вирусите </vt:lpstr>
      <vt:lpstr>Разпространение</vt:lpstr>
      <vt:lpstr>Устройство на вирусите</vt:lpstr>
      <vt:lpstr>Възпроизвеждане на вирусите</vt:lpstr>
      <vt:lpstr>Живи ли са вирусите?</vt:lpstr>
      <vt:lpstr>Кратко обобщение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Надмолекулни комплекси. Вируси</dc:title>
  <dc:creator>SONY</dc:creator>
  <cp:lastModifiedBy>SONY</cp:lastModifiedBy>
  <cp:revision>27</cp:revision>
  <dcterms:created xsi:type="dcterms:W3CDTF">2020-05-06T07:45:31Z</dcterms:created>
  <dcterms:modified xsi:type="dcterms:W3CDTF">2020-05-06T18:10:05Z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448353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D7.0.1</vt:lpwstr>
  </property>
</Properties>
</file>