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10" name="Правоъгъл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авоъгъл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авоъгъл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авоъгъл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аво съединение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аво съединение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аво съединение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аво съединение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аво съединение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аво съединение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авоъгъл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  <p:sp>
        <p:nvSpPr>
          <p:cNvPr id="10" name="Контейнер за долния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bg-BG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лавка на секция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9" name="Правоъгъл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авоъгъл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авоъгъл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авоъгъл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аво съединение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аво съединение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аво съединение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аво съединение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аво съединение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авоъгъл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аво съединение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1" name="Контейнер за съдържани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  <p:sp>
        <p:nvSpPr>
          <p:cNvPr id="11" name="Контейнер за съдържани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3" name="Контейнер за съдържани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2" name="Текстов контейне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14" name="Текстов контейне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6" name="Контейнер за 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g-BG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Съдържание с надпис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аво съединение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8" name="Право съединение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аво съединение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аво съединение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авоъгъл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аво съединение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Контейнер за съдържани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21" name="Контейнер за 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22" name="Контейнер за номер на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  <p:sp>
        <p:nvSpPr>
          <p:cNvPr id="23" name="Контейнер за долния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bg-BG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о съединение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bg-BG" dirty="0" smtClean="0"/>
              <a:t>Щракнете върху иконата, за да добавите картина</a:t>
            </a:r>
            <a:endParaRPr kumimoji="0" lang="en-US" dirty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10" name="Право съединение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авоъгъл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аво съединение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аво съединение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аво съединение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Контейнер за 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18" name="Контейнер за номер на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  <p:sp>
        <p:nvSpPr>
          <p:cNvPr id="21" name="Контейнер за долния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g-BG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аво съединение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504B2CF-35F5-48AB-9A2B-E24AC453E83B}" type="datetimeFigureOut">
              <a:rPr lang="bg-BG" smtClean="0"/>
              <a:pPr/>
              <a:t>27.4.2020 г.</a:t>
            </a:fld>
            <a:endParaRPr lang="bg-BG" dirty="0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bg-BG" dirty="0"/>
          </a:p>
        </p:txBody>
      </p:sp>
      <p:sp>
        <p:nvSpPr>
          <p:cNvPr id="7" name="Право съединение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аво съединение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авоъгъл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аво съединение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BC568DB-ED7E-4C9E-A1ED-16330EB37124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bg.wikipedia.org/wiki/%D0%A5%D0%B8%D0%BC%D0%B8%D0%BA%D0%B0%D0%BB" TargetMode="External"/><Relationship Id="rId3" Type="http://schemas.openxmlformats.org/officeDocument/2006/relationships/hyperlink" Target="https://bg.wikipedia.org/wiki/%D0%A2%D0%B5%D1%87%D0%BD%D0%BE%D1%81%D1%82" TargetMode="External"/><Relationship Id="rId7" Type="http://schemas.openxmlformats.org/officeDocument/2006/relationships/hyperlink" Target="https://bg.wikipedia.org/wiki/%D0%9B%D0%B5%D0%BA%D0%B0%D1%80%D1%81%D1%82%D0%B2%D0%BE" TargetMode="External"/><Relationship Id="rId2" Type="http://schemas.openxmlformats.org/officeDocument/2006/relationships/hyperlink" Target="https://bg.wikipedia.org/wiki/%D0%A5%D0%B8%D0%BC%D0%B8%D1%87%D0%B5%D1%81%D0%BA%D0%BE_%D1%81%D1%8A%D0%B5%D0%B4%D0%B8%D0%BD%D0%B5%D0%BD%D0%B8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g.wikipedia.org/wiki/%D0%9F%D0%BB%D0%B0%D1%81%D1%82%D0%BC%D0%B0%D1%81%D0%B0" TargetMode="External"/><Relationship Id="rId5" Type="http://schemas.openxmlformats.org/officeDocument/2006/relationships/hyperlink" Target="https://bg.wikipedia.org/w/index.php?title=%D0%9B%D0%B0%D0%BA%D0%BE%D1%87%D0%B8%D1%81%D1%82%D0%B8%D1%82%D0%B5%D0%BB&amp;action=edit&amp;redlink=1" TargetMode="External"/><Relationship Id="rId4" Type="http://schemas.openxmlformats.org/officeDocument/2006/relationships/hyperlink" Target="https://bg.wikipedia.org/wiki/%D0%9A%D0%B5%D1%82%D0%BE%D0%BD" TargetMode="External"/><Relationship Id="rId9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g.wikipedia.org/wiki/%D0%A5%D0%B8%D0%BC%D0%B8%D1%87%D0%B5%D1%81%D0%BA%D0%BE_%D1%81%D1%8A%D0%B5%D0%B4%D0%B8%D0%BD%D0%B5%D0%BD%D0%B8%D0%B5" TargetMode="External"/><Relationship Id="rId7" Type="http://schemas.openxmlformats.org/officeDocument/2006/relationships/image" Target="../media/image12.jpeg"/><Relationship Id="rId2" Type="http://schemas.openxmlformats.org/officeDocument/2006/relationships/hyperlink" Target="https://bg.wikipedia.org/wiki/%D0%9E%D1%80%D0%B3%D0%B0%D0%BD%D0%B8%D1%87%D0%BD%D0%BE_%D1%81%D1%8A%D0%B5%D0%B4%D0%B8%D0%BD%D0%B5%D0%BD%D0%B8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g.wikipedia.org/wiki/%D0%92%D1%8A%D0%B3%D0%BB%D0%B5%D1%80%D0%BE%D0%B4%D0%B5%D0%BD_%D0%BC%D0%BE%D0%BD%D0%BE%D0%BE%D0%BA%D1%81%D0%B8%D0%B4" TargetMode="External"/><Relationship Id="rId5" Type="http://schemas.openxmlformats.org/officeDocument/2006/relationships/hyperlink" Target="https://bg.wikipedia.org/wiki/%D0%9C%D0%B5%D1%82%D0%B0%D0%BD%D0%BE%D0%BB" TargetMode="External"/><Relationship Id="rId4" Type="http://schemas.openxmlformats.org/officeDocument/2006/relationships/hyperlink" Target="https://bg.wikipedia.org/wiki/%D0%9E%D1%86%D0%B5%D1%8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bg.wikipedia.org/wiki/%D0%A5%D0%B8%D0%BC%D0%B8%D1%87%D0%B5%D1%81%D0%BA%D0%BE_%D1%81%D1%8A%D0%B5%D0%B4%D0%B8%D0%BD%D0%B5%D0%BD%D0%B8%D0%B5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bg.wikipedia.org/wiki/%D0%96%D0%B8%D0%B2%D0%BE%D1%82" TargetMode="External"/><Relationship Id="rId3" Type="http://schemas.openxmlformats.org/officeDocument/2006/relationships/hyperlink" Target="https://bg.wikipedia.org/wiki/%D0%A6%D0%B8%D1%82%D1%80%D1%83%D1%81%D0%BE%D0%B2_%D0%BF%D0%BB%D0%BE%D0%B4" TargetMode="External"/><Relationship Id="rId7" Type="http://schemas.openxmlformats.org/officeDocument/2006/relationships/hyperlink" Target="https://bg.wikipedia.org/wiki/%D0%9C%D0%B5%D1%82%D0%B0%D0%B1%D0%BE%D0%BB%D0%B8%D0%B7%D1%8A%D0%BC" TargetMode="External"/><Relationship Id="rId2" Type="http://schemas.openxmlformats.org/officeDocument/2006/relationships/hyperlink" Target="https://bg.wikipedia.org/wiki/%D0%9A%D0%B8%D1%81%D0%B5%D0%BB%D0%B8%D0%BD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g.wikipedia.org/wiki/%D0%A6%D0%B8%D0%BA%D1%8A%D0%BB_%D0%BD%D0%B0_%D0%9A%D1%80%D0%B5%D0%B1%D1%81" TargetMode="External"/><Relationship Id="rId5" Type="http://schemas.openxmlformats.org/officeDocument/2006/relationships/hyperlink" Target="https://bg.wikipedia.org/wiki/%D0%91%D0%B8%D0%BE%D1%85%D0%B8%D0%BC%D0%B8%D1%8F" TargetMode="External"/><Relationship Id="rId10" Type="http://schemas.openxmlformats.org/officeDocument/2006/relationships/image" Target="../media/image14.jpeg"/><Relationship Id="rId4" Type="http://schemas.openxmlformats.org/officeDocument/2006/relationships/hyperlink" Target="https://bg.wikipedia.org/wiki/%D0%9A%D0%BE%D0%BD%D1%81%D0%B5%D1%80%D0%B2%D0%B0%D0%BD%D1%82" TargetMode="External"/><Relationship Id="rId9" Type="http://schemas.openxmlformats.org/officeDocument/2006/relationships/hyperlink" Target="https://bg.wikipedia.org/wiki/%D0%90%D0%BD%D1%82%D0%B8%D0%BE%D0%BA%D1%81%D0%B8%D0%B4%D0%B0%D0%BD%D1%82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3071833"/>
          </a:xfrm>
        </p:spPr>
        <p:txBody>
          <a:bodyPr>
            <a:normAutofit/>
          </a:bodyPr>
          <a:lstStyle/>
          <a:p>
            <a:pPr algn="ctr"/>
            <a:r>
              <a:rPr lang="bg-BG" sz="3600" b="1" u="sng" dirty="0" smtClean="0"/>
              <a:t>ПРИЛОЖЕНИЕ НА ЗНАНИЯТА ЗА КЛЕТКАТА В БИОТЕХНОЛОГИЧНИЕ ПРОИЗВОДСТВА</a:t>
            </a:r>
            <a:endParaRPr lang="bg-BG" sz="3600" b="1" u="sng" dirty="0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 </a:t>
            </a:r>
          </a:p>
          <a:p>
            <a:endParaRPr lang="bg-BG" dirty="0"/>
          </a:p>
        </p:txBody>
      </p:sp>
      <p:pic>
        <p:nvPicPr>
          <p:cNvPr id="1026" name="Picture 2" descr="C:\Users\Asusssss\Desktop\400px-Biological_cell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3" y="3857627"/>
            <a:ext cx="4266665" cy="2592000"/>
          </a:xfrm>
          <a:prstGeom prst="rect">
            <a:avLst/>
          </a:prstGeom>
          <a:noFill/>
          <a:effectLst>
            <a:outerShdw blurRad="1270000" dist="50800" dir="5400000" sx="200000" sy="200000" algn="ctr" rotWithShape="0">
              <a:srgbClr val="000000">
                <a:alpha val="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b="1" dirty="0" smtClean="0"/>
              <a:t>Ензимите</a:t>
            </a:r>
            <a:r>
              <a:rPr lang="bg-BG" dirty="0" smtClean="0"/>
              <a:t> в перилните препарати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7710518" cy="48737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Ензимите са нашата пералня- </a:t>
            </a:r>
            <a:r>
              <a:rPr lang="ru-RU" dirty="0" smtClean="0"/>
              <a:t>в наши дни, на   практика всички детергенти са</a:t>
            </a:r>
          </a:p>
          <a:p>
            <a:pPr>
              <a:buNone/>
            </a:pPr>
            <a:r>
              <a:rPr lang="ru-RU" dirty="0" smtClean="0"/>
              <a:t>    биологични. С други думи, те</a:t>
            </a:r>
          </a:p>
          <a:p>
            <a:pPr>
              <a:buNone/>
            </a:pPr>
            <a:r>
              <a:rPr lang="ru-RU" dirty="0" smtClean="0"/>
              <a:t>    съдържат ензими. Именно</a:t>
            </a:r>
          </a:p>
          <a:p>
            <a:pPr>
              <a:buNone/>
            </a:pPr>
            <a:r>
              <a:rPr lang="ru-RU" dirty="0" smtClean="0"/>
              <a:t>    ензимите отстраняват петната</a:t>
            </a:r>
          </a:p>
          <a:p>
            <a:pPr>
              <a:buNone/>
            </a:pPr>
            <a:r>
              <a:rPr lang="ru-RU" dirty="0" smtClean="0"/>
              <a:t>    получени от мазнини, сладолед,</a:t>
            </a:r>
          </a:p>
          <a:p>
            <a:pPr>
              <a:buNone/>
            </a:pPr>
            <a:r>
              <a:rPr lang="ru-RU" dirty="0" smtClean="0"/>
              <a:t>    яйца, кръв и трева. Тези ензими са</a:t>
            </a:r>
          </a:p>
          <a:p>
            <a:pPr>
              <a:buNone/>
            </a:pPr>
            <a:r>
              <a:rPr lang="ru-RU" dirty="0" smtClean="0"/>
              <a:t>    активни при ниски температури</a:t>
            </a:r>
          </a:p>
          <a:p>
            <a:pPr>
              <a:buNone/>
            </a:pPr>
            <a:r>
              <a:rPr lang="ru-RU" dirty="0" smtClean="0"/>
              <a:t>    по този начин можете да постигнете</a:t>
            </a:r>
          </a:p>
          <a:p>
            <a:pPr>
              <a:buNone/>
            </a:pPr>
            <a:r>
              <a:rPr lang="ru-RU" dirty="0" smtClean="0"/>
              <a:t>    същия резултат на температури в порядъка на 40-</a:t>
            </a:r>
          </a:p>
          <a:p>
            <a:pPr>
              <a:buNone/>
            </a:pPr>
            <a:r>
              <a:rPr lang="ru-RU" dirty="0" smtClean="0"/>
              <a:t>    60°С, както с небиологичен детергент на 90°С.                                      Ензимите участват също в състава на много избелители и други силни химикали.</a:t>
            </a:r>
          </a:p>
          <a:p>
            <a:endParaRPr lang="bg-BG" dirty="0"/>
          </a:p>
        </p:txBody>
      </p:sp>
      <p:pic>
        <p:nvPicPr>
          <p:cNvPr id="3074" name="Picture 2" descr="C:\Users\Asusssss\Desktop\1301065076_26b83913e1664e4d95c9b9586227c0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000240"/>
            <a:ext cx="2183433" cy="295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86000" y="357166"/>
            <a:ext cx="6172200" cy="2143140"/>
          </a:xfrm>
        </p:spPr>
        <p:txBody>
          <a:bodyPr>
            <a:normAutofit/>
          </a:bodyPr>
          <a:lstStyle/>
          <a:p>
            <a:r>
              <a:rPr lang="bg-BG" sz="4000" dirty="0" smtClean="0"/>
              <a:t>Индустриални химикали</a:t>
            </a:r>
            <a:endParaRPr lang="bg-BG" sz="4000" dirty="0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2286000" y="2857496"/>
            <a:ext cx="6172200" cy="352425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bg-BG" sz="2400" dirty="0" smtClean="0"/>
              <a:t>Ацетон</a:t>
            </a:r>
          </a:p>
          <a:p>
            <a:pPr>
              <a:buFont typeface="Wingdings" pitchFamily="2" charset="2"/>
              <a:buChar char="Ø"/>
            </a:pPr>
            <a:r>
              <a:rPr lang="bg-BG" sz="2400" dirty="0" smtClean="0"/>
              <a:t>Оцетна киселина</a:t>
            </a:r>
          </a:p>
          <a:p>
            <a:pPr>
              <a:buFont typeface="Wingdings" pitchFamily="2" charset="2"/>
              <a:buChar char="Ø"/>
            </a:pPr>
            <a:r>
              <a:rPr lang="bg-BG" sz="2400" dirty="0" smtClean="0"/>
              <a:t>Млечна киселина </a:t>
            </a:r>
          </a:p>
          <a:p>
            <a:pPr>
              <a:buFont typeface="Wingdings" pitchFamily="2" charset="2"/>
              <a:buChar char="Ø"/>
            </a:pPr>
            <a:r>
              <a:rPr lang="bg-BG" sz="2400" dirty="0" smtClean="0"/>
              <a:t>Лимонена киселина</a:t>
            </a:r>
            <a:endParaRPr lang="bg-BG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4000" b="1" dirty="0" smtClean="0"/>
              <a:t>Ацетон</a:t>
            </a:r>
            <a:endParaRPr lang="bg-BG" sz="4000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Ацетонът</a:t>
            </a:r>
            <a:r>
              <a:rPr lang="ru-RU" dirty="0" smtClean="0"/>
              <a:t> е </a:t>
            </a:r>
            <a:r>
              <a:rPr lang="ru-RU" dirty="0" smtClean="0">
                <a:hlinkClick r:id="rId2" tooltip="Химическо съединение"/>
              </a:rPr>
              <a:t>химическо съединение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представляващо безцветна, лесно</a:t>
            </a:r>
          </a:p>
          <a:p>
            <a:pPr>
              <a:buNone/>
            </a:pPr>
            <a:r>
              <a:rPr lang="ru-RU" dirty="0" smtClean="0"/>
              <a:t>запалима </a:t>
            </a:r>
            <a:r>
              <a:rPr lang="ru-RU" dirty="0" smtClean="0">
                <a:hlinkClick r:id="rId3" tooltip="Течност"/>
              </a:rPr>
              <a:t>течност</a:t>
            </a:r>
            <a:r>
              <a:rPr lang="ru-RU" dirty="0" smtClean="0"/>
              <a:t>, най-простият </a:t>
            </a:r>
            <a:r>
              <a:rPr lang="ru-RU" dirty="0" smtClean="0">
                <a:hlinkClick r:id="rId4" tooltip="Кетон"/>
              </a:rPr>
              <a:t>кетон</a:t>
            </a:r>
            <a:r>
              <a:rPr lang="ru-RU" dirty="0" smtClean="0"/>
              <a:t>.   </a:t>
            </a:r>
          </a:p>
          <a:p>
            <a:pPr>
              <a:buNone/>
            </a:pPr>
            <a:r>
              <a:rPr lang="ru-RU" dirty="0" smtClean="0"/>
              <a:t>Той се получава при умереното </a:t>
            </a:r>
          </a:p>
          <a:p>
            <a:pPr>
              <a:buNone/>
            </a:pPr>
            <a:r>
              <a:rPr lang="ru-RU" dirty="0" smtClean="0"/>
              <a:t>окисление на 2-пропанол в </a:t>
            </a:r>
          </a:p>
          <a:p>
            <a:pPr>
              <a:buNone/>
            </a:pPr>
            <a:r>
              <a:rPr lang="ru-RU" dirty="0" smtClean="0"/>
              <a:t>присъствието на меден катализатор.  </a:t>
            </a:r>
          </a:p>
          <a:p>
            <a:pPr>
              <a:buNone/>
            </a:pPr>
            <a:r>
              <a:rPr lang="ru-RU" dirty="0" smtClean="0"/>
              <a:t> Най-известната му употреба е в</a:t>
            </a:r>
          </a:p>
          <a:p>
            <a:pPr>
              <a:buNone/>
            </a:pPr>
            <a:r>
              <a:rPr lang="ru-RU" dirty="0" smtClean="0"/>
              <a:t>домашния </a:t>
            </a:r>
            <a:r>
              <a:rPr lang="ru-RU" dirty="0" smtClean="0">
                <a:hlinkClick r:id="rId5" tooltip="Лакочистител (страницата не съществува)"/>
              </a:rPr>
              <a:t>лакочистител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Ацетонът  намира приложение и при направата</a:t>
            </a:r>
          </a:p>
          <a:p>
            <a:pPr>
              <a:buNone/>
            </a:pPr>
            <a:r>
              <a:rPr lang="ru-RU" dirty="0" smtClean="0"/>
              <a:t>на </a:t>
            </a:r>
            <a:r>
              <a:rPr lang="ru-RU" dirty="0" smtClean="0">
                <a:hlinkClick r:id="rId6" tooltip="Пластмаса"/>
              </a:rPr>
              <a:t>пластмаса</a:t>
            </a:r>
            <a:r>
              <a:rPr lang="ru-RU" dirty="0" smtClean="0"/>
              <a:t>, киноленти, ацетатна коприна,</a:t>
            </a:r>
          </a:p>
          <a:p>
            <a:pPr>
              <a:buNone/>
            </a:pPr>
            <a:r>
              <a:rPr lang="ru-RU" dirty="0" smtClean="0"/>
              <a:t>синтетичен каучук, бездимен барут,</a:t>
            </a:r>
          </a:p>
          <a:p>
            <a:pPr>
              <a:buNone/>
            </a:pPr>
            <a:r>
              <a:rPr lang="ru-RU" dirty="0" smtClean="0"/>
              <a:t>някои </a:t>
            </a:r>
            <a:r>
              <a:rPr lang="ru-RU" dirty="0" smtClean="0">
                <a:hlinkClick r:id="rId7" tooltip="Лекарство"/>
              </a:rPr>
              <a:t>лекарства</a:t>
            </a:r>
            <a:r>
              <a:rPr lang="ru-RU" dirty="0" smtClean="0"/>
              <a:t> и други </a:t>
            </a:r>
            <a:r>
              <a:rPr lang="ru-RU" dirty="0" smtClean="0">
                <a:hlinkClick r:id="rId8" tooltip="Химикал"/>
              </a:rPr>
              <a:t>химикали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endParaRPr lang="bg-BG" dirty="0"/>
          </a:p>
        </p:txBody>
      </p:sp>
      <p:pic>
        <p:nvPicPr>
          <p:cNvPr id="4098" name="Picture 2" descr="C:\Users\Asusssss\Desktop\image00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57884" y="2285992"/>
            <a:ext cx="2788091" cy="212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Оцетната киселина</a:t>
            </a:r>
            <a:endParaRPr lang="bg-BG" sz="32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7639080" cy="487375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Оцетната киселина </a:t>
            </a:r>
            <a:r>
              <a:rPr lang="ru-RU" dirty="0" smtClean="0"/>
              <a:t>е </a:t>
            </a:r>
            <a:r>
              <a:rPr lang="ru-RU" dirty="0" smtClean="0">
                <a:hlinkClick r:id="rId2" tooltip="Органично съединение"/>
              </a:rPr>
              <a:t>органично</a:t>
            </a:r>
            <a:r>
              <a:rPr lang="ru-RU" dirty="0" smtClean="0"/>
              <a:t> </a:t>
            </a:r>
            <a:r>
              <a:rPr lang="ru-RU" dirty="0" smtClean="0">
                <a:hlinkClick r:id="rId3" tooltip="Химическо съединение"/>
              </a:rPr>
              <a:t>химическо съединение</a:t>
            </a:r>
            <a:r>
              <a:rPr lang="ru-RU" dirty="0" smtClean="0"/>
              <a:t>, най-известно с това, че на него </a:t>
            </a:r>
            <a:r>
              <a:rPr lang="ru-RU" dirty="0" smtClean="0">
                <a:hlinkClick r:id="rId4" tooltip="Оцет"/>
              </a:rPr>
              <a:t>оцетът</a:t>
            </a:r>
            <a:r>
              <a:rPr lang="ru-RU" dirty="0" smtClean="0"/>
              <a:t> дължи киселия си вкус</a:t>
            </a:r>
          </a:p>
          <a:p>
            <a:pPr>
              <a:buNone/>
            </a:pPr>
            <a:r>
              <a:rPr lang="ru-RU" dirty="0" smtClean="0"/>
              <a:t>    и острата си миризма. Повечето</a:t>
            </a:r>
          </a:p>
          <a:p>
            <a:pPr>
              <a:buNone/>
            </a:pPr>
            <a:r>
              <a:rPr lang="ru-RU" dirty="0" smtClean="0"/>
              <a:t>    чиста оцетна киселина се</a:t>
            </a:r>
          </a:p>
          <a:p>
            <a:pPr>
              <a:buNone/>
            </a:pPr>
            <a:r>
              <a:rPr lang="ru-RU" dirty="0" smtClean="0"/>
              <a:t>    произвежда чрез карбонилация</a:t>
            </a:r>
          </a:p>
          <a:p>
            <a:pPr>
              <a:buNone/>
            </a:pPr>
            <a:r>
              <a:rPr lang="ru-RU" dirty="0" smtClean="0"/>
              <a:t>    на метанол. В този процес    реагират </a:t>
            </a:r>
            <a:r>
              <a:rPr lang="ru-RU" dirty="0" smtClean="0">
                <a:hlinkClick r:id="rId5" tooltip="Метанол"/>
              </a:rPr>
              <a:t>метанол</a:t>
            </a:r>
            <a:r>
              <a:rPr lang="ru-RU" dirty="0" smtClean="0"/>
              <a:t> и </a:t>
            </a:r>
            <a:r>
              <a:rPr lang="ru-RU" dirty="0" smtClean="0">
                <a:hlinkClick r:id="rId6" tooltip="Въглероден монооксид"/>
              </a:rPr>
              <a:t>въглероден</a:t>
            </a:r>
          </a:p>
          <a:p>
            <a:pPr>
              <a:buNone/>
            </a:pPr>
            <a:r>
              <a:rPr lang="ru-RU" dirty="0" smtClean="0">
                <a:hlinkClick r:id="rId6" tooltip="Въглероден монооксид"/>
              </a:rPr>
              <a:t>    монооксид</a:t>
            </a:r>
            <a:r>
              <a:rPr lang="ru-RU" dirty="0" smtClean="0"/>
              <a:t>, като се получава оцетна</a:t>
            </a:r>
          </a:p>
          <a:p>
            <a:pPr>
              <a:buNone/>
            </a:pPr>
            <a:r>
              <a:rPr lang="ru-RU" dirty="0" smtClean="0"/>
              <a:t>    киселина по химическото уравнение:</a:t>
            </a:r>
          </a:p>
          <a:p>
            <a:pPr>
              <a:buNone/>
            </a:pPr>
            <a:r>
              <a:rPr lang="ru-RU" dirty="0" smtClean="0">
                <a:hlinkClick r:id="rId5" tooltip="Метанол"/>
              </a:rPr>
              <a:t>    CH</a:t>
            </a:r>
            <a:r>
              <a:rPr lang="ru-RU" baseline="-25000" dirty="0" smtClean="0">
                <a:hlinkClick r:id="rId5" tooltip="Метанол"/>
              </a:rPr>
              <a:t>3</a:t>
            </a:r>
            <a:r>
              <a:rPr lang="ru-RU" dirty="0" smtClean="0">
                <a:hlinkClick r:id="rId5" tooltip="Метанол"/>
              </a:rPr>
              <a:t>OH</a:t>
            </a:r>
            <a:r>
              <a:rPr lang="ru-RU" dirty="0" smtClean="0"/>
              <a:t> + </a:t>
            </a:r>
            <a:r>
              <a:rPr lang="ru-RU" dirty="0" smtClean="0">
                <a:hlinkClick r:id="rId6" tooltip="Въглероден монооксид"/>
              </a:rPr>
              <a:t>CO</a:t>
            </a:r>
            <a:r>
              <a:rPr lang="ru-RU" dirty="0" smtClean="0"/>
              <a:t> → CH</a:t>
            </a:r>
            <a:r>
              <a:rPr lang="ru-RU" baseline="-25000" dirty="0" smtClean="0"/>
              <a:t>3</a:t>
            </a:r>
            <a:r>
              <a:rPr lang="ru-RU" dirty="0" smtClean="0"/>
              <a:t>COOH</a:t>
            </a:r>
            <a:br>
              <a:rPr lang="ru-RU" dirty="0" smtClean="0"/>
            </a:br>
            <a:endParaRPr lang="bg-BG" dirty="0"/>
          </a:p>
        </p:txBody>
      </p:sp>
      <p:pic>
        <p:nvPicPr>
          <p:cNvPr id="5122" name="Picture 2" descr="C:\Users\Asusssss\Desktop\ocetna-kiselina_093-280x18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2714620"/>
            <a:ext cx="2910799" cy="19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Млечната киселина</a:t>
            </a:r>
            <a:endParaRPr lang="bg-BG" sz="32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Млечната киселина </a:t>
            </a:r>
            <a:r>
              <a:rPr lang="ru-RU" u="sng" dirty="0" smtClean="0">
                <a:hlinkClick r:id="rId2"/>
              </a:rPr>
              <a:t>химическо съединение</a:t>
            </a:r>
            <a:r>
              <a:rPr lang="ru-RU" u="sng" dirty="0" smtClean="0"/>
              <a:t>.</a:t>
            </a:r>
          </a:p>
          <a:p>
            <a:pPr>
              <a:buNone/>
            </a:pPr>
            <a:r>
              <a:rPr lang="ru-RU" dirty="0" smtClean="0"/>
              <a:t> Тя се произвежда индустриално чрез</a:t>
            </a:r>
          </a:p>
          <a:p>
            <a:pPr>
              <a:buNone/>
            </a:pPr>
            <a:r>
              <a:rPr lang="ru-RU" dirty="0" smtClean="0"/>
              <a:t>бактериална ферментация на въглехидрати</a:t>
            </a:r>
          </a:p>
          <a:p>
            <a:pPr>
              <a:buNone/>
            </a:pPr>
            <a:r>
              <a:rPr lang="ru-RU" dirty="0" smtClean="0"/>
              <a:t>или чрез химичен синтез на </a:t>
            </a:r>
          </a:p>
          <a:p>
            <a:pPr>
              <a:buNone/>
            </a:pPr>
            <a:r>
              <a:rPr lang="ru-RU" dirty="0" smtClean="0"/>
              <a:t>ацеталдехид, който се получава </a:t>
            </a:r>
          </a:p>
          <a:p>
            <a:pPr>
              <a:buNone/>
            </a:pPr>
            <a:r>
              <a:rPr lang="ru-RU" dirty="0" smtClean="0"/>
              <a:t>от въглища или суров нефт. </a:t>
            </a:r>
          </a:p>
          <a:p>
            <a:pPr>
              <a:buNone/>
            </a:pPr>
            <a:r>
              <a:rPr lang="ru-RU" dirty="0" smtClean="0"/>
              <a:t>Получаването на рацемична</a:t>
            </a:r>
          </a:p>
          <a:p>
            <a:pPr>
              <a:buNone/>
            </a:pPr>
            <a:r>
              <a:rPr lang="ru-RU" dirty="0" smtClean="0"/>
              <a:t> млечна киселина е възможно </a:t>
            </a:r>
          </a:p>
          <a:p>
            <a:pPr>
              <a:buNone/>
            </a:pPr>
            <a:r>
              <a:rPr lang="ru-RU" dirty="0" smtClean="0"/>
              <a:t>при микробна ферментация.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bg-BG" dirty="0"/>
          </a:p>
        </p:txBody>
      </p:sp>
      <p:pic>
        <p:nvPicPr>
          <p:cNvPr id="6146" name="Picture 2" descr="C:\Users\Asusssss\Desktop\mlechna-kiseli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071810"/>
            <a:ext cx="3216000" cy="241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Лимонената киселина</a:t>
            </a:r>
            <a:endParaRPr lang="bg-BG" sz="32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7710518" cy="48737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Лимонената киселина </a:t>
            </a:r>
            <a:r>
              <a:rPr lang="ru-RU" dirty="0" smtClean="0"/>
              <a:t>е слаба органична </a:t>
            </a:r>
            <a:r>
              <a:rPr lang="ru-RU" b="1" dirty="0" smtClean="0"/>
              <a:t>    </a:t>
            </a:r>
            <a:r>
              <a:rPr lang="ru-RU" dirty="0" smtClean="0">
                <a:hlinkClick r:id="rId2" tooltip="Киселина"/>
              </a:rPr>
              <a:t>киселина</a:t>
            </a:r>
            <a:r>
              <a:rPr lang="ru-RU" dirty="0" smtClean="0"/>
              <a:t>. Съдържа се в </a:t>
            </a:r>
            <a:r>
              <a:rPr lang="ru-RU" dirty="0" smtClean="0">
                <a:hlinkClick r:id="rId3" tooltip="Цитрусов плод"/>
              </a:rPr>
              <a:t>цитрусовите плодове</a:t>
            </a:r>
            <a:r>
              <a:rPr lang="ru-RU" dirty="0" smtClean="0"/>
              <a:t>. Тя е естествен </a:t>
            </a:r>
            <a:r>
              <a:rPr lang="ru-RU" dirty="0" smtClean="0">
                <a:hlinkClick r:id="rId4" tooltip="Консервант"/>
              </a:rPr>
              <a:t>консервант</a:t>
            </a:r>
            <a:r>
              <a:rPr lang="ru-RU" dirty="0" smtClean="0"/>
              <a:t> и се </a:t>
            </a:r>
          </a:p>
          <a:p>
            <a:pPr>
              <a:buNone/>
            </a:pPr>
            <a:r>
              <a:rPr lang="ru-RU" dirty="0" smtClean="0"/>
              <a:t>    използва също за придаване на</a:t>
            </a:r>
          </a:p>
          <a:p>
            <a:pPr>
              <a:buNone/>
            </a:pPr>
            <a:r>
              <a:rPr lang="ru-RU" dirty="0" smtClean="0"/>
              <a:t>    кисел вкус на храни и напитки.</a:t>
            </a:r>
          </a:p>
          <a:p>
            <a:pPr>
              <a:buNone/>
            </a:pPr>
            <a:r>
              <a:rPr lang="ru-RU" dirty="0" smtClean="0"/>
              <a:t>    В </a:t>
            </a:r>
            <a:r>
              <a:rPr lang="ru-RU" dirty="0" smtClean="0">
                <a:hlinkClick r:id="rId5" tooltip="Биохимия"/>
              </a:rPr>
              <a:t>биохимията</a:t>
            </a:r>
            <a:r>
              <a:rPr lang="ru-RU" dirty="0" smtClean="0"/>
              <a:t> е важен посредник </a:t>
            </a:r>
          </a:p>
          <a:p>
            <a:pPr>
              <a:buNone/>
            </a:pPr>
            <a:r>
              <a:rPr lang="ru-RU" dirty="0" smtClean="0"/>
              <a:t>    в </a:t>
            </a:r>
            <a:r>
              <a:rPr lang="ru-RU" dirty="0" smtClean="0">
                <a:hlinkClick r:id="rId6" tooltip="Цикъл на Кребс"/>
              </a:rPr>
              <a:t>цикъла на Кребс</a:t>
            </a:r>
            <a:r>
              <a:rPr lang="ru-RU" dirty="0" smtClean="0"/>
              <a:t> (наричан още</a:t>
            </a:r>
          </a:p>
          <a:p>
            <a:pPr>
              <a:buNone/>
            </a:pPr>
            <a:r>
              <a:rPr lang="ru-RU" dirty="0" smtClean="0"/>
              <a:t>    „цикъл на </a:t>
            </a:r>
            <a:r>
              <a:rPr lang="ru-RU" dirty="0" err="1" smtClean="0"/>
              <a:t>лимонената</a:t>
            </a:r>
            <a:r>
              <a:rPr lang="ru-RU" dirty="0" smtClean="0"/>
              <a:t> киселина“) </a:t>
            </a:r>
          </a:p>
          <a:p>
            <a:pPr>
              <a:buNone/>
            </a:pPr>
            <a:r>
              <a:rPr lang="ru-RU" dirty="0" smtClean="0"/>
              <a:t>    и участва в </a:t>
            </a:r>
            <a:r>
              <a:rPr lang="ru-RU" dirty="0" smtClean="0">
                <a:hlinkClick r:id="rId7" tooltip="Метаболизъм"/>
              </a:rPr>
              <a:t>метаболизма</a:t>
            </a:r>
            <a:r>
              <a:rPr lang="ru-RU" dirty="0" smtClean="0"/>
              <a:t> на почти всички </a:t>
            </a:r>
          </a:p>
          <a:p>
            <a:pPr>
              <a:buNone/>
            </a:pPr>
            <a:r>
              <a:rPr lang="ru-RU" dirty="0" smtClean="0"/>
              <a:t>     </a:t>
            </a:r>
            <a:r>
              <a:rPr lang="ru-RU" dirty="0" smtClean="0">
                <a:hlinkClick r:id="rId8" tooltip="Живот"/>
              </a:rPr>
              <a:t>живи същества</a:t>
            </a:r>
            <a:r>
              <a:rPr lang="ru-RU" dirty="0" smtClean="0"/>
              <a:t>. Използва се и като екологичен почистващ препарат и действа като </a:t>
            </a:r>
            <a:r>
              <a:rPr lang="ru-RU" dirty="0" smtClean="0">
                <a:hlinkClick r:id="rId9" tooltip="Антиоксидант"/>
              </a:rPr>
              <a:t>антиоксидант</a:t>
            </a:r>
            <a:r>
              <a:rPr lang="ru-RU" dirty="0" smtClean="0"/>
              <a:t>. Намира приложение в медицината, текстилната промишленост и фотографията.</a:t>
            </a:r>
            <a:endParaRPr lang="bg-BG" dirty="0"/>
          </a:p>
        </p:txBody>
      </p:sp>
      <p:pic>
        <p:nvPicPr>
          <p:cNvPr id="7171" name="Picture 3" descr="C:\Users\Asusssss\Desktop\otravlenie-limonnoy-kislotoy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86380" y="2357430"/>
            <a:ext cx="3411275" cy="21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85984" y="714356"/>
            <a:ext cx="6172200" cy="3020388"/>
          </a:xfrm>
        </p:spPr>
        <p:txBody>
          <a:bodyPr>
            <a:normAutofit/>
          </a:bodyPr>
          <a:lstStyle/>
          <a:p>
            <a:r>
              <a:rPr lang="bg-BG" sz="4000" dirty="0" smtClean="0"/>
              <a:t>БЛАГОДАРИМ ЗА ВНИМАНИЕТО</a:t>
            </a:r>
            <a:endParaRPr lang="bg-BG" sz="4000" dirty="0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sz="2000" dirty="0" smtClean="0"/>
              <a:t> </a:t>
            </a:r>
            <a:endParaRPr lang="bg-BG" sz="2000" dirty="0" smtClean="0"/>
          </a:p>
          <a:p>
            <a:endParaRPr lang="bg-BG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bg-BG" sz="3200" dirty="0" smtClean="0"/>
              <a:t>Що е </a:t>
            </a:r>
            <a:r>
              <a:rPr lang="bg-BG" sz="3200" b="1" dirty="0" smtClean="0"/>
              <a:t>клетка</a:t>
            </a:r>
            <a:r>
              <a:rPr lang="bg-BG" sz="3200" dirty="0" smtClean="0"/>
              <a:t>?</a:t>
            </a:r>
            <a:endParaRPr lang="bg-BG" sz="32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7467600" cy="525953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Клетката</a:t>
            </a:r>
            <a:r>
              <a:rPr lang="ru-RU" dirty="0" smtClean="0"/>
              <a:t> е структурна и</a:t>
            </a:r>
          </a:p>
          <a:p>
            <a:pPr>
              <a:buNone/>
            </a:pPr>
            <a:r>
              <a:rPr lang="ru-RU" dirty="0" smtClean="0"/>
              <a:t>функционална единица на</a:t>
            </a:r>
          </a:p>
          <a:p>
            <a:pPr>
              <a:buNone/>
            </a:pPr>
            <a:r>
              <a:rPr lang="ru-RU" dirty="0" smtClean="0"/>
              <a:t>всички живи организми. </a:t>
            </a:r>
          </a:p>
          <a:p>
            <a:pPr>
              <a:buNone/>
            </a:pPr>
            <a:r>
              <a:rPr lang="ru-RU" dirty="0" smtClean="0"/>
              <a:t>Тя може да се самообновява, </a:t>
            </a:r>
          </a:p>
          <a:p>
            <a:pPr>
              <a:buNone/>
            </a:pPr>
            <a:r>
              <a:rPr lang="ru-RU" dirty="0" smtClean="0"/>
              <a:t>саморегулира и </a:t>
            </a:r>
          </a:p>
          <a:p>
            <a:pPr>
              <a:buNone/>
            </a:pPr>
            <a:r>
              <a:rPr lang="ru-RU" dirty="0" smtClean="0"/>
              <a:t>самовъзпроизвежда. </a:t>
            </a:r>
          </a:p>
          <a:p>
            <a:pPr>
              <a:buNone/>
            </a:pPr>
            <a:r>
              <a:rPr lang="ru-RU" dirty="0" smtClean="0"/>
              <a:t>Всяка форма на живот</a:t>
            </a:r>
          </a:p>
          <a:p>
            <a:pPr>
              <a:buNone/>
            </a:pPr>
            <a:r>
              <a:rPr lang="ru-RU" dirty="0" smtClean="0"/>
              <a:t>се основава на клетки.</a:t>
            </a:r>
          </a:p>
          <a:p>
            <a:pPr>
              <a:buNone/>
            </a:pPr>
            <a:r>
              <a:rPr lang="ru-RU" dirty="0" smtClean="0"/>
              <a:t>Има клетки с различни форми и </a:t>
            </a:r>
          </a:p>
          <a:p>
            <a:pPr>
              <a:buNone/>
            </a:pPr>
            <a:r>
              <a:rPr lang="ru-RU" dirty="0" smtClean="0"/>
              <a:t>размери, всяка от които изпълнява</a:t>
            </a:r>
          </a:p>
          <a:p>
            <a:pPr>
              <a:buNone/>
            </a:pPr>
            <a:r>
              <a:rPr lang="ru-RU" dirty="0" smtClean="0"/>
              <a:t> своя специфична задача. </a:t>
            </a:r>
          </a:p>
          <a:p>
            <a:pPr>
              <a:buNone/>
            </a:pPr>
            <a:r>
              <a:rPr lang="ru-RU" dirty="0" smtClean="0"/>
              <a:t>Клетките растат, размножават се </a:t>
            </a:r>
          </a:p>
          <a:p>
            <a:pPr>
              <a:buNone/>
            </a:pPr>
            <a:r>
              <a:rPr lang="ru-RU" dirty="0" smtClean="0"/>
              <a:t>и накрая умират.</a:t>
            </a:r>
            <a:endParaRPr lang="bg-BG" dirty="0"/>
          </a:p>
        </p:txBody>
      </p:sp>
      <p:pic>
        <p:nvPicPr>
          <p:cNvPr id="2050" name="Picture 2" descr="C:\Users\Asusssss\Desktop\272645785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500174"/>
            <a:ext cx="4322718" cy="266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25536"/>
          </a:xfrm>
        </p:spPr>
        <p:txBody>
          <a:bodyPr>
            <a:normAutofit fontScale="90000"/>
          </a:bodyPr>
          <a:lstStyle/>
          <a:p>
            <a:pPr algn="ctr"/>
            <a:r>
              <a:rPr lang="bg-BG" sz="3200" dirty="0" smtClean="0"/>
              <a:t>Какво представляват </a:t>
            </a:r>
            <a:r>
              <a:rPr lang="bg-BG" sz="3200" b="1" dirty="0" smtClean="0"/>
              <a:t>биотехнологиите</a:t>
            </a:r>
            <a:r>
              <a:rPr lang="bg-BG" sz="3200" dirty="0" smtClean="0"/>
              <a:t>?</a:t>
            </a:r>
            <a:r>
              <a:rPr lang="bg-BG" sz="2400" dirty="0" smtClean="0"/>
              <a:t/>
            </a:r>
            <a:br>
              <a:rPr lang="bg-BG" sz="2400" dirty="0" smtClean="0"/>
            </a:br>
            <a:endParaRPr lang="bg-BG" sz="24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8186766" cy="54292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Биотехнологиите са всеки вид  </a:t>
            </a:r>
          </a:p>
          <a:p>
            <a:pPr>
              <a:buNone/>
            </a:pPr>
            <a:r>
              <a:rPr lang="ru-RU" dirty="0" smtClean="0"/>
              <a:t>технология, която разчита на  </a:t>
            </a:r>
          </a:p>
          <a:p>
            <a:pPr>
              <a:buNone/>
            </a:pPr>
            <a:r>
              <a:rPr lang="ru-RU" dirty="0" smtClean="0"/>
              <a:t>живи организми или  </a:t>
            </a:r>
          </a:p>
          <a:p>
            <a:pPr>
              <a:buNone/>
            </a:pPr>
            <a:r>
              <a:rPr lang="ru-RU" dirty="0" smtClean="0"/>
              <a:t>биологични системи.  </a:t>
            </a:r>
          </a:p>
          <a:p>
            <a:pPr>
              <a:buNone/>
            </a:pPr>
            <a:r>
              <a:rPr lang="ru-RU" dirty="0" smtClean="0"/>
              <a:t>Хората са използвали </a:t>
            </a:r>
          </a:p>
          <a:p>
            <a:pPr>
              <a:buNone/>
            </a:pPr>
            <a:r>
              <a:rPr lang="ru-RU" dirty="0" smtClean="0"/>
              <a:t>биотехнологиите, за да </a:t>
            </a:r>
          </a:p>
          <a:p>
            <a:pPr>
              <a:buNone/>
            </a:pPr>
            <a:r>
              <a:rPr lang="ru-RU" dirty="0" smtClean="0"/>
              <a:t>произвеждат хранителни </a:t>
            </a:r>
          </a:p>
          <a:p>
            <a:pPr>
              <a:buNone/>
            </a:pPr>
            <a:r>
              <a:rPr lang="ru-RU" dirty="0" smtClean="0"/>
              <a:t>продукти, текстил и други </a:t>
            </a:r>
          </a:p>
          <a:p>
            <a:pPr>
              <a:buNone/>
            </a:pPr>
            <a:r>
              <a:rPr lang="ru-RU" dirty="0" smtClean="0"/>
              <a:t>необходими материали. </a:t>
            </a:r>
          </a:p>
          <a:p>
            <a:pPr>
              <a:buNone/>
            </a:pPr>
            <a:r>
              <a:rPr lang="ru-RU" dirty="0" smtClean="0"/>
              <a:t>Няколко познати продукта, </a:t>
            </a:r>
          </a:p>
          <a:p>
            <a:pPr>
              <a:buNone/>
            </a:pPr>
            <a:r>
              <a:rPr lang="ru-RU" dirty="0" smtClean="0"/>
              <a:t>включително маята за хляб, </a:t>
            </a:r>
          </a:p>
          <a:p>
            <a:pPr>
              <a:buNone/>
            </a:pPr>
            <a:r>
              <a:rPr lang="ru-RU" dirty="0" smtClean="0"/>
              <a:t>киселото мляко, сиренето и</a:t>
            </a:r>
          </a:p>
          <a:p>
            <a:pPr>
              <a:buNone/>
            </a:pPr>
            <a:r>
              <a:rPr lang="ru-RU" dirty="0" smtClean="0"/>
              <a:t>кашкавалът, бирата и оцетът – всички те </a:t>
            </a:r>
          </a:p>
          <a:p>
            <a:pPr>
              <a:buNone/>
            </a:pPr>
            <a:r>
              <a:rPr lang="ru-RU" dirty="0" smtClean="0"/>
              <a:t>са произведени с помощта на</a:t>
            </a:r>
          </a:p>
          <a:p>
            <a:pPr>
              <a:buNone/>
            </a:pPr>
            <a:r>
              <a:rPr lang="ru-RU" dirty="0" smtClean="0"/>
              <a:t>култивирани микроорганизми.</a:t>
            </a:r>
            <a:endParaRPr lang="bg-BG" dirty="0"/>
          </a:p>
        </p:txBody>
      </p:sp>
      <p:pic>
        <p:nvPicPr>
          <p:cNvPr id="3074" name="Picture 2" descr="C:\Users\Asusssss\Desktop\biotehnologii_kak_alternativa_himicheskomu_proizvodstv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000240"/>
            <a:ext cx="4147644" cy="2772000"/>
          </a:xfrm>
          <a:prstGeom prst="rect">
            <a:avLst/>
          </a:prstGeom>
          <a:noFill/>
          <a:effectLst>
            <a:outerShdw blurRad="342900" dist="50800" dir="5400000" sx="200000" sy="200000" algn="ctr" rotWithShape="0">
              <a:srgbClr val="000000">
                <a:alpha val="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86000" y="500042"/>
            <a:ext cx="6172200" cy="2357454"/>
          </a:xfrm>
        </p:spPr>
        <p:txBody>
          <a:bodyPr>
            <a:normAutofit/>
          </a:bodyPr>
          <a:lstStyle/>
          <a:p>
            <a:r>
              <a:rPr lang="bg-BG" sz="4000" dirty="0" smtClean="0"/>
              <a:t>Хранителни биотехнологии</a:t>
            </a:r>
            <a:endParaRPr lang="bg-BG" sz="4000" dirty="0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2286000" y="3214686"/>
            <a:ext cx="6172200" cy="316706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bg-BG" sz="2400" dirty="0" smtClean="0"/>
              <a:t> Биотехнологията на БИРАТА</a:t>
            </a:r>
          </a:p>
          <a:p>
            <a:pPr>
              <a:buFont typeface="Wingdings" pitchFamily="2" charset="2"/>
              <a:buChar char="Ø"/>
            </a:pPr>
            <a:r>
              <a:rPr lang="bg-BG" sz="2400" dirty="0" smtClean="0"/>
              <a:t>Кисело мляко - домашна технология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Производствен процес на бялото  сирене</a:t>
            </a:r>
          </a:p>
          <a:p>
            <a:pPr>
              <a:buFont typeface="Wingdings" pitchFamily="2" charset="2"/>
              <a:buChar char="Ø"/>
            </a:pPr>
            <a:r>
              <a:rPr lang="bg-BG" sz="2400" dirty="0" smtClean="0"/>
              <a:t>Технология на виното</a:t>
            </a:r>
            <a:br>
              <a:rPr lang="bg-BG" sz="2400" dirty="0" smtClean="0"/>
            </a:br>
            <a:endParaRPr lang="ru-RU" sz="2400" dirty="0" smtClean="0"/>
          </a:p>
          <a:p>
            <a:pPr>
              <a:buFont typeface="Wingdings" pitchFamily="2" charset="2"/>
              <a:buChar char="Ø"/>
            </a:pPr>
            <a:endParaRPr lang="bg-BG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00108"/>
          </a:xfrm>
        </p:spPr>
        <p:txBody>
          <a:bodyPr/>
          <a:lstStyle/>
          <a:p>
            <a:pPr algn="ctr"/>
            <a:r>
              <a:rPr lang="bg-BG" dirty="0" smtClean="0"/>
              <a:t>Биотехнологията на </a:t>
            </a:r>
            <a:r>
              <a:rPr lang="bg-BG" b="1" dirty="0" smtClean="0"/>
              <a:t>БИРАТА</a:t>
            </a:r>
            <a:endParaRPr lang="bg-BG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428596" y="1071546"/>
            <a:ext cx="5143536" cy="5357850"/>
          </a:xfrm>
        </p:spPr>
        <p:txBody>
          <a:bodyPr>
            <a:normAutofit fontScale="25000" lnSpcReduction="20000"/>
          </a:bodyPr>
          <a:lstStyle/>
          <a:p>
            <a:pPr marL="457200" indent="-457200" algn="ctr">
              <a:buNone/>
            </a:pPr>
            <a:r>
              <a:rPr lang="bg-BG" sz="8000" u="sng" dirty="0" smtClean="0"/>
              <a:t>Какво представлява технологията       накратко?</a:t>
            </a:r>
          </a:p>
          <a:p>
            <a:pPr marL="457200" indent="-457200" algn="ctr">
              <a:buNone/>
            </a:pPr>
            <a:endParaRPr lang="bg-BG" sz="2600" u="sng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bg-BG" sz="7200" dirty="0" smtClean="0"/>
              <a:t>Малцът се смила и се смесва с водата. Загрява се до 72</a:t>
            </a:r>
            <a:r>
              <a:rPr lang="en-US" sz="7200" b="1" dirty="0" smtClean="0"/>
              <a:t>°C</a:t>
            </a:r>
            <a:r>
              <a:rPr lang="bg-BG" sz="7200" b="1" dirty="0" smtClean="0"/>
              <a:t> </a:t>
            </a:r>
            <a:r>
              <a:rPr lang="bg-BG" sz="7200" dirty="0" smtClean="0"/>
              <a:t>( процеса се нарича майшуване). Получава се гъста сладка каша. Тя се прехвърля в специален съд за отделяне/ отцеждане на триците.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bg-BG" sz="7200" dirty="0" smtClean="0"/>
              <a:t>Така полученият сироп ( сладка пивна мъст) се вари отново, като се добавя хмел.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bg-BG" sz="7200" dirty="0" smtClean="0"/>
              <a:t>После се филтрира и се охлажда до 7-18</a:t>
            </a:r>
            <a:r>
              <a:rPr lang="en-US" sz="7200" dirty="0" smtClean="0"/>
              <a:t>°C</a:t>
            </a:r>
            <a:r>
              <a:rPr lang="bg-BG" sz="7200" dirty="0" smtClean="0"/>
              <a:t> ( в зависимост от типа бира). Полученият продукт се казва охмелена пивна мъст 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bg-BG" sz="7200" dirty="0" smtClean="0"/>
              <a:t>Прехвърля се в специални хладилни резервоари, добавят се дрождите и се оставя да ферментира поне 20 дни, след което бирата е готова за консумация 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bg-BG" sz="7200" dirty="0" smtClean="0"/>
              <a:t>Процесът на варене отнема около 8-10 часа.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bg-BG" sz="7200" dirty="0" smtClean="0"/>
              <a:t>Целият цикъл на производство- отлежаване отнема около 3-4 седмици.</a:t>
            </a:r>
          </a:p>
          <a:p>
            <a:pPr marL="457200" indent="-457200">
              <a:buFont typeface="Wingdings" pitchFamily="2" charset="2"/>
              <a:buChar char="Ø"/>
            </a:pPr>
            <a:endParaRPr lang="bg-BG" sz="5500" dirty="0" smtClean="0"/>
          </a:p>
          <a:p>
            <a:pPr marL="457200" indent="-457200">
              <a:buNone/>
            </a:pPr>
            <a:r>
              <a:rPr lang="bg-BG" sz="55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endParaRPr lang="bg-BG" sz="2200" dirty="0"/>
          </a:p>
        </p:txBody>
      </p:sp>
      <p:pic>
        <p:nvPicPr>
          <p:cNvPr id="4098" name="Picture 2" descr="C:\Users\Asusssss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214686"/>
            <a:ext cx="3137702" cy="2088000"/>
          </a:xfrm>
          <a:prstGeom prst="rect">
            <a:avLst/>
          </a:prstGeom>
          <a:noFill/>
        </p:spPr>
      </p:pic>
      <p:pic>
        <p:nvPicPr>
          <p:cNvPr id="4103" name="Picture 7" descr="C:\Users\Asusssss\Desktop\Видове-Малц-1024x53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285860"/>
            <a:ext cx="3199507" cy="165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 smtClean="0"/>
              <a:t>Кисело мляко - </a:t>
            </a:r>
            <a:r>
              <a:rPr lang="bg-BG" dirty="0" smtClean="0"/>
              <a:t>домашна технология</a:t>
            </a:r>
            <a:br>
              <a:rPr lang="bg-BG" dirty="0" smtClean="0"/>
            </a:b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6400816" cy="5715016"/>
          </a:xfrm>
        </p:spPr>
        <p:txBody>
          <a:bodyPr>
            <a:normAutofit fontScale="25000" lnSpcReduction="20000"/>
          </a:bodyPr>
          <a:lstStyle/>
          <a:p>
            <a:r>
              <a:rPr lang="bg-BG" sz="7200" b="1" dirty="0" smtClean="0"/>
              <a:t>Изходната суровина- </a:t>
            </a:r>
            <a:r>
              <a:rPr lang="ru-RU" sz="7200" dirty="0" smtClean="0"/>
              <a:t>За да се получи добро </a:t>
            </a:r>
          </a:p>
          <a:p>
            <a:pPr>
              <a:buNone/>
            </a:pPr>
            <a:r>
              <a:rPr lang="ru-RU" sz="7200" dirty="0" smtClean="0"/>
              <a:t>киселе мляко, трябва да се използва и добро прясно</a:t>
            </a:r>
          </a:p>
          <a:p>
            <a:pPr>
              <a:buNone/>
            </a:pPr>
            <a:r>
              <a:rPr lang="ru-RU" sz="7200" dirty="0" smtClean="0"/>
              <a:t> мляко с приятни, свойствени вкус и мирис.</a:t>
            </a:r>
            <a:endParaRPr lang="bg-BG" sz="7200" b="1" dirty="0" smtClean="0"/>
          </a:p>
          <a:p>
            <a:pPr fontAlgn="base"/>
            <a:r>
              <a:rPr lang="bg-BG" sz="7200" b="1" dirty="0" smtClean="0"/>
              <a:t>Закваската- </a:t>
            </a:r>
            <a:r>
              <a:rPr lang="ru-RU" sz="7200" dirty="0" smtClean="0"/>
              <a:t>Когато за първи път правим</a:t>
            </a:r>
          </a:p>
          <a:p>
            <a:pPr fontAlgn="base">
              <a:buNone/>
            </a:pPr>
            <a:r>
              <a:rPr lang="ru-RU" sz="7200" dirty="0" smtClean="0"/>
              <a:t> кисело мляко за закваска можем да използваме</a:t>
            </a:r>
          </a:p>
          <a:p>
            <a:pPr fontAlgn="base">
              <a:buNone/>
            </a:pPr>
            <a:r>
              <a:rPr lang="ru-RU" sz="7200" dirty="0" smtClean="0"/>
              <a:t> кофичка купено кисело мляко. Важно е то да е   </a:t>
            </a:r>
          </a:p>
          <a:p>
            <a:pPr fontAlgn="base">
              <a:buNone/>
            </a:pPr>
            <a:r>
              <a:rPr lang="ru-RU" sz="7200" dirty="0" smtClean="0"/>
              <a:t>  висококачествено, с достатъчно количество </a:t>
            </a:r>
          </a:p>
          <a:p>
            <a:pPr fontAlgn="base">
              <a:buNone/>
            </a:pPr>
            <a:r>
              <a:rPr lang="ru-RU" sz="7200" dirty="0" smtClean="0"/>
              <a:t>живи бактерии </a:t>
            </a:r>
            <a:r>
              <a:rPr lang="ru-RU" sz="7200" i="1" dirty="0" smtClean="0"/>
              <a:t>Lactobacillus bulgaricus</a:t>
            </a:r>
            <a:r>
              <a:rPr lang="ru-RU" sz="7200" dirty="0" smtClean="0"/>
              <a:t> и </a:t>
            </a:r>
            <a:r>
              <a:rPr lang="ru-RU" sz="7200" i="1" dirty="0" smtClean="0"/>
              <a:t>Streptococcus</a:t>
            </a:r>
          </a:p>
          <a:p>
            <a:pPr fontAlgn="base">
              <a:buNone/>
            </a:pPr>
            <a:r>
              <a:rPr lang="ru-RU" sz="7200" i="1" dirty="0" smtClean="0"/>
              <a:t>thermophilus.</a:t>
            </a:r>
          </a:p>
          <a:p>
            <a:pPr fontAlgn="base"/>
            <a:r>
              <a:rPr lang="ru-RU" sz="7200" b="1" dirty="0" smtClean="0"/>
              <a:t>Технологичен процес за краве кисело мляко-</a:t>
            </a:r>
          </a:p>
          <a:p>
            <a:pPr fontAlgn="base">
              <a:buNone/>
            </a:pPr>
            <a:r>
              <a:rPr lang="ru-RU" sz="7200" b="1" dirty="0" smtClean="0"/>
              <a:t> </a:t>
            </a:r>
            <a:r>
              <a:rPr lang="ru-RU" sz="7200" dirty="0" smtClean="0"/>
              <a:t>Прясното мляко се загрява до завиране,</a:t>
            </a:r>
          </a:p>
          <a:p>
            <a:pPr fontAlgn="base">
              <a:buNone/>
            </a:pPr>
            <a:r>
              <a:rPr lang="ru-RU" sz="7200" dirty="0" smtClean="0"/>
              <a:t>след което се снема от котлона, тенджерата се </a:t>
            </a:r>
          </a:p>
          <a:p>
            <a:pPr fontAlgn="base">
              <a:buNone/>
            </a:pPr>
            <a:r>
              <a:rPr lang="ru-RU" sz="7200" dirty="0" smtClean="0"/>
              <a:t>захлупва с капак и се оставя за 10 - 15 минути. </a:t>
            </a:r>
          </a:p>
          <a:p>
            <a:pPr fontAlgn="base">
              <a:buNone/>
            </a:pPr>
            <a:r>
              <a:rPr lang="ru-RU" sz="7200" dirty="0" smtClean="0"/>
              <a:t>Температурата на млякото трябва да се смъкне</a:t>
            </a:r>
          </a:p>
          <a:p>
            <a:pPr fontAlgn="base">
              <a:buNone/>
            </a:pPr>
            <a:r>
              <a:rPr lang="ru-RU" sz="7200" dirty="0" smtClean="0"/>
              <a:t> до 44 – 45º С. Към охладеното мляко се добавя </a:t>
            </a:r>
          </a:p>
          <a:p>
            <a:pPr fontAlgn="base">
              <a:buNone/>
            </a:pPr>
            <a:r>
              <a:rPr lang="ru-RU" sz="7200" dirty="0" smtClean="0"/>
              <a:t>закваската. Количеството й трябва да е от 1 до 5%</a:t>
            </a:r>
          </a:p>
          <a:p>
            <a:pPr fontAlgn="base">
              <a:buNone/>
            </a:pPr>
            <a:r>
              <a:rPr lang="ru-RU" sz="7200" dirty="0" smtClean="0"/>
              <a:t> от това на прясното мляко. Бурканите се</a:t>
            </a:r>
          </a:p>
          <a:p>
            <a:pPr fontAlgn="base">
              <a:buNone/>
            </a:pPr>
            <a:r>
              <a:rPr lang="ru-RU" sz="7200" dirty="0" smtClean="0"/>
              <a:t> оставят за 3 – 4 часа на топло място, за да може да</a:t>
            </a:r>
          </a:p>
          <a:p>
            <a:pPr fontAlgn="base">
              <a:buNone/>
            </a:pPr>
            <a:r>
              <a:rPr lang="ru-RU" sz="7200" dirty="0" smtClean="0"/>
              <a:t> се случи млечнокиселата ферментация . </a:t>
            </a:r>
            <a:endParaRPr lang="ru-RU" sz="7200" b="1" dirty="0" smtClean="0"/>
          </a:p>
          <a:p>
            <a:pPr fontAlgn="base"/>
            <a:endParaRPr lang="ru-RU" sz="2000" dirty="0" smtClean="0"/>
          </a:p>
          <a:p>
            <a:pPr>
              <a:buNone/>
            </a:pPr>
            <a:r>
              <a:rPr lang="bg-BG" dirty="0" smtClean="0"/>
              <a:t/>
            </a:r>
            <a:br>
              <a:rPr lang="bg-BG" dirty="0" smtClean="0"/>
            </a:br>
            <a:endParaRPr lang="bg-BG" dirty="0"/>
          </a:p>
        </p:txBody>
      </p:sp>
      <p:pic>
        <p:nvPicPr>
          <p:cNvPr id="5124" name="Picture 4" descr="C:\Users\Asusssss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050000"/>
            <a:ext cx="2592004" cy="280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/>
          <a:lstStyle/>
          <a:p>
            <a:pPr algn="ctr"/>
            <a:r>
              <a:rPr lang="ru-RU" dirty="0" smtClean="0"/>
              <a:t>Производствен процес на </a:t>
            </a:r>
            <a:r>
              <a:rPr lang="ru-RU" b="1" dirty="0" smtClean="0"/>
              <a:t>бялото  сирене</a:t>
            </a:r>
            <a:endParaRPr lang="bg-BG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214282" y="1357298"/>
            <a:ext cx="8929718" cy="5116654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Бялото саламурено сирене може да се приготви от краве, овче или козе</a:t>
            </a:r>
          </a:p>
          <a:p>
            <a:pPr algn="just">
              <a:buNone/>
            </a:pPr>
            <a:r>
              <a:rPr lang="ru-RU" sz="1800" dirty="0" smtClean="0"/>
              <a:t>мляко. Млякото се събира от производителите и се закарва в мандрите.</a:t>
            </a:r>
          </a:p>
          <a:p>
            <a:pPr algn="just">
              <a:buNone/>
            </a:pPr>
            <a:r>
              <a:rPr lang="ru-RU" sz="1800" dirty="0" smtClean="0"/>
              <a:t>Първоначално,се стандартизира и след това   </a:t>
            </a:r>
          </a:p>
          <a:p>
            <a:pPr algn="just">
              <a:buNone/>
            </a:pPr>
            <a:r>
              <a:rPr lang="ru-RU" sz="1800" dirty="0" smtClean="0"/>
              <a:t>се пастьоризира. След това се охлажда,</a:t>
            </a:r>
          </a:p>
          <a:p>
            <a:pPr algn="just">
              <a:buNone/>
            </a:pPr>
            <a:r>
              <a:rPr lang="ru-RU" sz="1800" dirty="0" smtClean="0"/>
              <a:t> добавя се закваскаи накрая, 20 минути </a:t>
            </a:r>
          </a:p>
          <a:p>
            <a:pPr algn="just">
              <a:buNone/>
            </a:pPr>
            <a:r>
              <a:rPr lang="ru-RU" sz="1800" dirty="0" smtClean="0"/>
              <a:t>по-късно, се добавядостатъчно мая, </a:t>
            </a:r>
          </a:p>
          <a:p>
            <a:pPr algn="just">
              <a:buNone/>
            </a:pPr>
            <a:r>
              <a:rPr lang="ru-RU" sz="1800" dirty="0" smtClean="0"/>
              <a:t>необходима за коагулацията.Скоро след като</a:t>
            </a:r>
          </a:p>
          <a:p>
            <a:pPr algn="just">
              <a:buNone/>
            </a:pPr>
            <a:r>
              <a:rPr lang="ru-RU" sz="1800" dirty="0" smtClean="0"/>
              <a:t> приключи подсирването, сиренината се </a:t>
            </a:r>
          </a:p>
          <a:p>
            <a:pPr algn="just">
              <a:buNone/>
            </a:pPr>
            <a:r>
              <a:rPr lang="ru-RU" sz="1800" dirty="0" smtClean="0"/>
              <a:t>нарязва на малки кубчета. След това се </a:t>
            </a:r>
          </a:p>
          <a:p>
            <a:pPr algn="just">
              <a:buNone/>
            </a:pPr>
            <a:r>
              <a:rPr lang="ru-RU" sz="1800" dirty="0" smtClean="0"/>
              <a:t>пренася внимателно в сиренеизготвители, като се оцежда и оформя на малки</a:t>
            </a:r>
          </a:p>
          <a:p>
            <a:pPr algn="just">
              <a:buNone/>
            </a:pPr>
            <a:r>
              <a:rPr lang="ru-RU" sz="1800" dirty="0" smtClean="0"/>
              <a:t>парчета. Така напълнените форми се пренасят в помещение с температура 16</a:t>
            </a:r>
          </a:p>
          <a:p>
            <a:pPr algn="just">
              <a:buNone/>
            </a:pPr>
            <a:r>
              <a:rPr lang="ru-RU" sz="1800" dirty="0" smtClean="0"/>
              <a:t>18 градуса, където се остават за определен период. През него, те периодично се</a:t>
            </a:r>
          </a:p>
          <a:p>
            <a:pPr algn="just">
              <a:buNone/>
            </a:pPr>
            <a:r>
              <a:rPr lang="ru-RU" sz="1800" dirty="0" smtClean="0"/>
              <a:t>обръщатза по-добро оцеждане. На следващия ден сиренето се изважда от</a:t>
            </a:r>
          </a:p>
          <a:p>
            <a:pPr algn="just">
              <a:buNone/>
            </a:pPr>
            <a:r>
              <a:rPr lang="ru-RU" sz="1800" dirty="0" smtClean="0"/>
              <a:t>формите и се прехвърля временно в дървени каци, където </a:t>
            </a:r>
          </a:p>
          <a:p>
            <a:pPr algn="just">
              <a:buNone/>
            </a:pPr>
            <a:r>
              <a:rPr lang="ru-RU" sz="1800" dirty="0" smtClean="0"/>
              <a:t>се осолява на слоеве.</a:t>
            </a:r>
            <a:endParaRPr lang="bg-BG" sz="1800" dirty="0"/>
          </a:p>
        </p:txBody>
      </p:sp>
      <p:pic>
        <p:nvPicPr>
          <p:cNvPr id="1026" name="Picture 2" descr="C:\Users\Asusssss\Desktop\960-ratio-kashkaval-sire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285992"/>
            <a:ext cx="3294000" cy="21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417638"/>
          </a:xfrm>
        </p:spPr>
        <p:txBody>
          <a:bodyPr>
            <a:normAutofit fontScale="90000"/>
          </a:bodyPr>
          <a:lstStyle/>
          <a:p>
            <a:pPr algn="ctr"/>
            <a:r>
              <a:rPr lang="bg-BG" sz="3600" dirty="0" smtClean="0"/>
              <a:t>Технология на </a:t>
            </a:r>
            <a:r>
              <a:rPr lang="bg-BG" sz="3600" b="1" dirty="0" smtClean="0"/>
              <a:t>виното</a:t>
            </a:r>
            <a:r>
              <a:rPr lang="bg-BG" sz="3600" dirty="0" smtClean="0"/>
              <a:t/>
            </a:r>
            <a:br>
              <a:rPr lang="bg-BG" sz="3600" dirty="0" smtClean="0"/>
            </a:br>
            <a:r>
              <a:rPr lang="bg-BG" dirty="0" smtClean="0"/>
              <a:t/>
            </a:r>
            <a:br>
              <a:rPr lang="bg-BG" dirty="0" smtClean="0"/>
            </a:b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214282" y="928670"/>
            <a:ext cx="8072494" cy="554528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Виното</a:t>
            </a:r>
            <a:r>
              <a:rPr lang="ru-RU" dirty="0" smtClean="0"/>
              <a:t> е алкохолна напитка, обикновено</a:t>
            </a:r>
          </a:p>
          <a:p>
            <a:pPr>
              <a:buNone/>
            </a:pPr>
            <a:r>
              <a:rPr lang="ru-RU" dirty="0" smtClean="0"/>
              <a:t>получавана чрез ферментация на грозде. Основната</a:t>
            </a:r>
          </a:p>
          <a:p>
            <a:pPr>
              <a:buNone/>
            </a:pPr>
            <a:r>
              <a:rPr lang="ru-RU" dirty="0" smtClean="0"/>
              <a:t>цел на винопроизводителите е да получат</a:t>
            </a:r>
          </a:p>
          <a:p>
            <a:pPr>
              <a:buNone/>
            </a:pPr>
            <a:r>
              <a:rPr lang="ru-RU" dirty="0" smtClean="0"/>
              <a:t> напитка,която съчетава гама от</a:t>
            </a:r>
          </a:p>
          <a:p>
            <a:pPr>
              <a:buNone/>
            </a:pPr>
            <a:r>
              <a:rPr lang="ru-RU" dirty="0" smtClean="0"/>
              <a:t> приятни и интересни вкусови и </a:t>
            </a:r>
          </a:p>
          <a:p>
            <a:pPr>
              <a:buNone/>
            </a:pPr>
            <a:r>
              <a:rPr lang="ru-RU" dirty="0" smtClean="0"/>
              <a:t>обонятелни характеристики.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Получаване на шира- </a:t>
            </a:r>
            <a:r>
              <a:rPr lang="ru-RU" dirty="0" smtClean="0"/>
              <a:t>това е</a:t>
            </a:r>
          </a:p>
          <a:p>
            <a:pPr>
              <a:buNone/>
            </a:pPr>
            <a:r>
              <a:rPr lang="ru-RU" dirty="0" smtClean="0"/>
              <a:t>полученият гроздов сок, от който </a:t>
            </a:r>
          </a:p>
          <a:p>
            <a:pPr>
              <a:buNone/>
            </a:pPr>
            <a:r>
              <a:rPr lang="ru-RU" dirty="0" smtClean="0"/>
              <a:t>ще се произведе виното.</a:t>
            </a:r>
          </a:p>
          <a:p>
            <a:r>
              <a:rPr lang="ru-RU" b="1" dirty="0" smtClean="0"/>
              <a:t>Ферментация на ширата- </a:t>
            </a:r>
          </a:p>
          <a:p>
            <a:pPr>
              <a:buNone/>
            </a:pPr>
            <a:r>
              <a:rPr lang="ru-RU" dirty="0" smtClean="0"/>
              <a:t>самият процес има стотици варианти,</a:t>
            </a:r>
          </a:p>
          <a:p>
            <a:pPr>
              <a:buNone/>
            </a:pPr>
            <a:r>
              <a:rPr lang="ru-RU" dirty="0" smtClean="0"/>
              <a:t> които зависят от условията и традициите. </a:t>
            </a:r>
          </a:p>
          <a:p>
            <a:r>
              <a:rPr lang="ru-RU" b="1" dirty="0" smtClean="0"/>
              <a:t>Филтриране и утаяване- </a:t>
            </a:r>
            <a:r>
              <a:rPr lang="ru-RU" dirty="0" smtClean="0"/>
              <a:t>Полученото след ферментацията</a:t>
            </a:r>
          </a:p>
          <a:p>
            <a:pPr>
              <a:buNone/>
            </a:pPr>
            <a:r>
              <a:rPr lang="ru-RU" dirty="0" smtClean="0"/>
              <a:t>младо вино обикновено се филтрира. За утаяване се изчаква то</a:t>
            </a:r>
          </a:p>
          <a:p>
            <a:pPr>
              <a:buNone/>
            </a:pPr>
            <a:r>
              <a:rPr lang="ru-RU" dirty="0" smtClean="0"/>
              <a:t>да се извърши по гравитачен път, след което горната част на</a:t>
            </a:r>
          </a:p>
          <a:p>
            <a:pPr>
              <a:buNone/>
            </a:pPr>
            <a:r>
              <a:rPr lang="ru-RU" dirty="0" smtClean="0"/>
              <a:t>виното се източва внимателно, за да се прехвърли в друг съд.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bg-BG" dirty="0"/>
          </a:p>
        </p:txBody>
      </p:sp>
      <p:pic>
        <p:nvPicPr>
          <p:cNvPr id="2050" name="Picture 2" descr="C:\Users\Asusssss\Desktop\Technology-could-change-best-practices-in-the-wine-sector_31_6055766_0_14102795_1000-752x4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857364"/>
            <a:ext cx="3937757" cy="230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86000" y="1000108"/>
            <a:ext cx="6172200" cy="1928826"/>
          </a:xfrm>
        </p:spPr>
        <p:txBody>
          <a:bodyPr>
            <a:normAutofit/>
          </a:bodyPr>
          <a:lstStyle/>
          <a:p>
            <a:r>
              <a:rPr lang="bg-BG" sz="4000" dirty="0" smtClean="0"/>
              <a:t>Битовата химия</a:t>
            </a:r>
            <a:endParaRPr lang="bg-BG" sz="4000" dirty="0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2286000" y="3286124"/>
            <a:ext cx="6172200" cy="3095626"/>
          </a:xfrm>
        </p:spPr>
        <p:txBody>
          <a:bodyPr numCol="1"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bg-BG" sz="2400" dirty="0" smtClean="0"/>
              <a:t>Приложение на ензимите в           производството на перилни препарати.</a:t>
            </a:r>
            <a:endParaRPr lang="bg-BG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Еркер">
  <a:themeElements>
    <a:clrScheme name="Е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Е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Е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207</TotalTime>
  <Words>460</Words>
  <Application>Microsoft Office PowerPoint</Application>
  <PresentationFormat>Презентация на цял екран (4:3)</PresentationFormat>
  <Paragraphs>166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16</vt:i4>
      </vt:variant>
    </vt:vector>
  </HeadingPairs>
  <TitlesOfParts>
    <vt:vector size="17" baseType="lpstr">
      <vt:lpstr>Еркер</vt:lpstr>
      <vt:lpstr>ПРИЛОЖЕНИЕ НА ЗНАНИЯТА ЗА КЛЕТКАТА В БИОТЕХНОЛОГИЧНИЕ ПРОИЗВОДСТВА</vt:lpstr>
      <vt:lpstr>Що е клетка?</vt:lpstr>
      <vt:lpstr>Какво представляват биотехнологиите? </vt:lpstr>
      <vt:lpstr>Хранителни биотехнологии</vt:lpstr>
      <vt:lpstr>Биотехнологията на БИРАТА</vt:lpstr>
      <vt:lpstr>Кисело мляко - домашна технология </vt:lpstr>
      <vt:lpstr>Производствен процес на бялото  сирене</vt:lpstr>
      <vt:lpstr>Технология на виното  </vt:lpstr>
      <vt:lpstr>Битовата химия</vt:lpstr>
      <vt:lpstr>Ензимите в перилните препарати</vt:lpstr>
      <vt:lpstr>Индустриални химикали</vt:lpstr>
      <vt:lpstr>Ацетон</vt:lpstr>
      <vt:lpstr>Оцетната киселина</vt:lpstr>
      <vt:lpstr>Млечната киселина</vt:lpstr>
      <vt:lpstr>Лимонената киселина</vt:lpstr>
      <vt:lpstr>БЛАГОДАРИМ ЗА ВНИМАНИЕТО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ПРИЛОЖЕНИЕ НА ЗНАНИЯТА ЗА КЛЕТКАТА В БИОТЕХНОЛОГИЧНИЕ ПРОИЗВОДСТВА</dc:title>
  <dc:creator>Asusssss</dc:creator>
  <cp:lastModifiedBy>Asusssss</cp:lastModifiedBy>
  <cp:revision>23</cp:revision>
  <dcterms:created xsi:type="dcterms:W3CDTF">2019-06-11T08:46:37Z</dcterms:created>
  <dcterms:modified xsi:type="dcterms:W3CDTF">2020-04-27T06:17:40Z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365030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D7.0.1</vt:lpwstr>
  </property>
</Properties>
</file>