
<file path=[Content_Types].xml><?xml version="1.0" encoding="utf-8"?>
<Types xmlns="http://schemas.openxmlformats.org/package/2006/content-types">
  <Default ContentType="image/png" Extension="png"/>
  <Default ContentType="image/jpeg" Extension="jfif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78" r:id="rId5"/>
    <p:sldId id="257" r:id="rId6"/>
    <p:sldId id="260" r:id="rId7"/>
    <p:sldId id="261" r:id="rId8"/>
    <p:sldId id="262" r:id="rId9"/>
    <p:sldId id="263" r:id="rId10"/>
    <p:sldId id="279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7" r:id="rId2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1DAE7A-6CC8-4D37-AC40-93E69435159F}" type="datetimeFigureOut">
              <a:rPr lang="bg-BG" smtClean="0"/>
              <a:t>23.2.2021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BBA695E-FFBB-4673-BC11-53A100081B16}" type="slidenum">
              <a:rPr lang="bg-BG" smtClean="0"/>
              <a:t>‹#›</a:t>
            </a:fld>
            <a:endParaRPr lang="bg-BG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f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ОБОБЩЕНИЕ</a:t>
            </a:r>
            <a:endParaRPr lang="bg-BG" dirty="0"/>
          </a:p>
        </p:txBody>
      </p:sp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Граждани, права и отговорности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1964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Неправителствена организация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Неправителствената</a:t>
            </a:r>
            <a:r>
              <a:rPr lang="ru-RU" dirty="0"/>
              <a:t> организация (</a:t>
            </a:r>
            <a:r>
              <a:rPr lang="ru-RU" dirty="0" err="1"/>
              <a:t>съкр</a:t>
            </a:r>
            <a:r>
              <a:rPr lang="ru-RU" dirty="0"/>
              <a:t>. НПО) е </a:t>
            </a:r>
            <a:r>
              <a:rPr lang="ru-RU" dirty="0" err="1"/>
              <a:t>фондация</a:t>
            </a:r>
            <a:r>
              <a:rPr lang="ru-RU" dirty="0"/>
              <a:t> или </a:t>
            </a:r>
            <a:r>
              <a:rPr lang="ru-RU" dirty="0" err="1"/>
              <a:t>сдружение</a:t>
            </a:r>
            <a:r>
              <a:rPr lang="ru-RU" dirty="0"/>
              <a:t>, независимо от </a:t>
            </a:r>
            <a:r>
              <a:rPr lang="ru-RU" dirty="0" err="1"/>
              <a:t>управлението</a:t>
            </a:r>
            <a:r>
              <a:rPr lang="ru-RU" dirty="0"/>
              <a:t> на </a:t>
            </a:r>
            <a:r>
              <a:rPr lang="ru-RU" dirty="0" err="1"/>
              <a:t>държавата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7032"/>
            <a:ext cx="4228987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523" y="3172916"/>
            <a:ext cx="4365104" cy="1909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73746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Граждански протест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684511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/>
              <a:t>Протестът</a:t>
            </a:r>
            <a:r>
              <a:rPr lang="ru-RU" dirty="0"/>
              <a:t> е публичен </a:t>
            </a:r>
            <a:r>
              <a:rPr lang="ru-RU" dirty="0" err="1"/>
              <a:t>израз</a:t>
            </a:r>
            <a:r>
              <a:rPr lang="ru-RU" dirty="0"/>
              <a:t> на </a:t>
            </a:r>
            <a:r>
              <a:rPr lang="ru-RU" dirty="0" err="1"/>
              <a:t>възражение</a:t>
            </a:r>
            <a:r>
              <a:rPr lang="ru-RU" dirty="0"/>
              <a:t>, неодобрение или </a:t>
            </a:r>
            <a:r>
              <a:rPr lang="ru-RU" dirty="0" err="1"/>
              <a:t>несъгласие</a:t>
            </a:r>
            <a:r>
              <a:rPr lang="ru-RU" dirty="0"/>
              <a:t> </a:t>
            </a:r>
            <a:r>
              <a:rPr lang="ru-RU" dirty="0" err="1"/>
              <a:t>срещу</a:t>
            </a:r>
            <a:r>
              <a:rPr lang="ru-RU" dirty="0"/>
              <a:t> идея или действие, </a:t>
            </a:r>
            <a:r>
              <a:rPr lang="ru-RU" dirty="0" err="1"/>
              <a:t>обикновено</a:t>
            </a:r>
            <a:r>
              <a:rPr lang="ru-RU" dirty="0"/>
              <a:t> </a:t>
            </a:r>
            <a:r>
              <a:rPr lang="ru-RU" dirty="0" err="1"/>
              <a:t>политическо</a:t>
            </a:r>
            <a:r>
              <a:rPr lang="ru-RU" dirty="0"/>
              <a:t>. </a:t>
            </a:r>
            <a:r>
              <a:rPr lang="ru-RU" dirty="0" err="1"/>
              <a:t>Протестите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</a:t>
            </a:r>
            <a:r>
              <a:rPr lang="ru-RU" dirty="0" err="1"/>
              <a:t>приемат</a:t>
            </a:r>
            <a:r>
              <a:rPr lang="ru-RU" dirty="0"/>
              <a:t> </a:t>
            </a:r>
            <a:r>
              <a:rPr lang="ru-RU" dirty="0" err="1"/>
              <a:t>различни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, от </a:t>
            </a:r>
            <a:r>
              <a:rPr lang="ru-RU" dirty="0" err="1"/>
              <a:t>отделни</a:t>
            </a:r>
            <a:r>
              <a:rPr lang="ru-RU" dirty="0"/>
              <a:t> </a:t>
            </a:r>
            <a:r>
              <a:rPr lang="ru-RU" dirty="0" err="1"/>
              <a:t>изявления</a:t>
            </a:r>
            <a:r>
              <a:rPr lang="ru-RU" dirty="0"/>
              <a:t> до </a:t>
            </a:r>
            <a:r>
              <a:rPr lang="ru-RU" dirty="0" err="1"/>
              <a:t>масови</a:t>
            </a:r>
            <a:r>
              <a:rPr lang="ru-RU" dirty="0"/>
              <a:t> демонстрации. Доказан факт е, че </a:t>
            </a:r>
            <a:r>
              <a:rPr lang="ru-RU" dirty="0" err="1"/>
              <a:t>протестите</a:t>
            </a:r>
            <a:r>
              <a:rPr lang="ru-RU" dirty="0"/>
              <a:t> </a:t>
            </a:r>
            <a:r>
              <a:rPr lang="ru-RU" dirty="0" err="1"/>
              <a:t>успяват</a:t>
            </a:r>
            <a:r>
              <a:rPr lang="ru-RU" dirty="0"/>
              <a:t> да </a:t>
            </a:r>
            <a:r>
              <a:rPr lang="ru-RU" dirty="0" err="1"/>
              <a:t>обединят</a:t>
            </a:r>
            <a:r>
              <a:rPr lang="ru-RU" dirty="0"/>
              <a:t> </a:t>
            </a:r>
            <a:r>
              <a:rPr lang="ru-RU" dirty="0" err="1"/>
              <a:t>цялото</a:t>
            </a:r>
            <a:r>
              <a:rPr lang="ru-RU" dirty="0"/>
              <a:t> общество. </a:t>
            </a:r>
            <a:r>
              <a:rPr lang="ru-RU" dirty="0" err="1"/>
              <a:t>Самият</a:t>
            </a:r>
            <a:r>
              <a:rPr lang="ru-RU" dirty="0"/>
              <a:t> протест </a:t>
            </a:r>
            <a:r>
              <a:rPr lang="ru-RU" dirty="0" err="1"/>
              <a:t>може</a:t>
            </a:r>
            <a:r>
              <a:rPr lang="ru-RU" dirty="0"/>
              <a:t> да </a:t>
            </a:r>
            <a:r>
              <a:rPr lang="ru-RU" dirty="0" err="1"/>
              <a:t>бъде</a:t>
            </a:r>
            <a:r>
              <a:rPr lang="ru-RU" dirty="0"/>
              <a:t> предмет на </a:t>
            </a:r>
            <a:r>
              <a:rPr lang="ru-RU" dirty="0" err="1"/>
              <a:t>контрапротест</a:t>
            </a:r>
            <a:r>
              <a:rPr lang="ru-RU" dirty="0"/>
              <a:t>. В </a:t>
            </a:r>
            <a:r>
              <a:rPr lang="ru-RU" dirty="0" err="1"/>
              <a:t>такива</a:t>
            </a:r>
            <a:r>
              <a:rPr lang="ru-RU" dirty="0"/>
              <a:t> случаи </a:t>
            </a:r>
            <a:r>
              <a:rPr lang="ru-RU" dirty="0" err="1"/>
              <a:t>контрапротестиращите</a:t>
            </a:r>
            <a:r>
              <a:rPr lang="ru-RU" dirty="0"/>
              <a:t> </a:t>
            </a:r>
            <a:r>
              <a:rPr lang="ru-RU" dirty="0" err="1"/>
              <a:t>демонстрират</a:t>
            </a:r>
            <a:r>
              <a:rPr lang="ru-RU" dirty="0"/>
              <a:t> </a:t>
            </a:r>
            <a:r>
              <a:rPr lang="ru-RU" dirty="0" err="1"/>
              <a:t>своята</a:t>
            </a:r>
            <a:r>
              <a:rPr lang="ru-RU" dirty="0"/>
              <a:t> </a:t>
            </a:r>
            <a:r>
              <a:rPr lang="ru-RU" dirty="0" err="1"/>
              <a:t>подкрепа</a:t>
            </a:r>
            <a:r>
              <a:rPr lang="ru-RU" dirty="0"/>
              <a:t> за </a:t>
            </a:r>
            <a:r>
              <a:rPr lang="ru-RU" dirty="0" err="1"/>
              <a:t>човека</a:t>
            </a:r>
            <a:r>
              <a:rPr lang="ru-RU" dirty="0"/>
              <a:t>, </a:t>
            </a:r>
            <a:r>
              <a:rPr lang="ru-RU" dirty="0" err="1"/>
              <a:t>политиката</a:t>
            </a:r>
            <a:r>
              <a:rPr lang="ru-RU" dirty="0"/>
              <a:t>, </a:t>
            </a:r>
            <a:r>
              <a:rPr lang="ru-RU" dirty="0" err="1"/>
              <a:t>действията</a:t>
            </a:r>
            <a:r>
              <a:rPr lang="ru-RU" dirty="0"/>
              <a:t> и т.н., </a:t>
            </a:r>
            <a:r>
              <a:rPr lang="ru-RU" dirty="0" err="1"/>
              <a:t>което</a:t>
            </a:r>
            <a:r>
              <a:rPr lang="ru-RU" dirty="0"/>
              <a:t> е предмет на </a:t>
            </a:r>
            <a:r>
              <a:rPr lang="ru-RU" dirty="0" err="1"/>
              <a:t>първоначалния</a:t>
            </a:r>
            <a:r>
              <a:rPr lang="ru-RU" dirty="0"/>
              <a:t> протест.</a:t>
            </a:r>
          </a:p>
          <a:p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30" y="4144963"/>
            <a:ext cx="427355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4164098"/>
            <a:ext cx="3608387" cy="379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58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Права на човека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1520" y="1718458"/>
            <a:ext cx="8229600" cy="3764632"/>
          </a:xfrm>
        </p:spPr>
        <p:txBody>
          <a:bodyPr>
            <a:normAutofit fontScale="70000" lnSpcReduction="20000"/>
          </a:bodyPr>
          <a:lstStyle/>
          <a:p>
            <a:r>
              <a:rPr lang="bg-BG" dirty="0"/>
              <a:t>Правата на човека са етични принципи или социални норми, които задават определени стандарти на човешко поведение и са защитени като законови права от местното и международно право.</a:t>
            </a:r>
            <a:r>
              <a:rPr lang="bg-BG" baseline="30000" dirty="0"/>
              <a:t> </a:t>
            </a:r>
            <a:r>
              <a:rPr lang="bg-BG" dirty="0"/>
              <a:t> Обикновено те се разглеждат като </a:t>
            </a:r>
            <a:r>
              <a:rPr lang="bg-BG" dirty="0" err="1"/>
              <a:t>неотчуждими</a:t>
            </a:r>
            <a:r>
              <a:rPr lang="bg-BG" baseline="30000" dirty="0"/>
              <a:t> </a:t>
            </a:r>
            <a:r>
              <a:rPr lang="bg-BG" dirty="0"/>
              <a:t> фундаментални права, които „всяка личност притежава по рождение, само защото тя или той е човешко същество“,</a:t>
            </a:r>
            <a:r>
              <a:rPr lang="bg-BG" baseline="30000" dirty="0"/>
              <a:t> </a:t>
            </a:r>
            <a:r>
              <a:rPr lang="bg-BG" dirty="0"/>
              <a:t> и които са „присъщи на всички човешки същества“,</a:t>
            </a:r>
            <a:r>
              <a:rPr lang="bg-BG" baseline="30000" dirty="0"/>
              <a:t> </a:t>
            </a:r>
            <a:r>
              <a:rPr lang="bg-BG" dirty="0"/>
              <a:t> независимо от тяхната националност, местоположение, език, религия, етнически произход или някакъв друг статус.</a:t>
            </a:r>
            <a:r>
              <a:rPr lang="bg-BG" baseline="30000" dirty="0"/>
              <a:t> </a:t>
            </a:r>
            <a:r>
              <a:rPr lang="bg-BG" dirty="0"/>
              <a:t> Приложими са навсякъде и по всяко време. Те са универсални</a:t>
            </a:r>
            <a:r>
              <a:rPr lang="bg-BG" baseline="30000" dirty="0"/>
              <a:t> </a:t>
            </a:r>
            <a:r>
              <a:rPr lang="bg-BG" dirty="0"/>
              <a:t>и </a:t>
            </a:r>
            <a:r>
              <a:rPr lang="bg-BG" dirty="0" err="1"/>
              <a:t>егалитарни</a:t>
            </a:r>
            <a:r>
              <a:rPr lang="bg-BG" dirty="0"/>
              <a:t> т.е.  са еднакви са всеки човек.</a:t>
            </a:r>
            <a:r>
              <a:rPr lang="bg-BG" baseline="30000" dirty="0"/>
              <a:t> </a:t>
            </a:r>
            <a:r>
              <a:rPr lang="bg-BG" dirty="0"/>
              <a:t> Изискват съчувствие и върховенство на закона</a:t>
            </a:r>
            <a:r>
              <a:rPr lang="bg-BG" baseline="30000" dirty="0"/>
              <a:t> </a:t>
            </a:r>
            <a:r>
              <a:rPr lang="bg-BG" dirty="0"/>
              <a:t> и налагат на всяка личност задължението да уважава правата на другите хора.</a:t>
            </a:r>
            <a:r>
              <a:rPr lang="bg-BG" baseline="30000" dirty="0"/>
              <a:t> </a:t>
            </a:r>
            <a:r>
              <a:rPr lang="bg-BG" dirty="0"/>
              <a:t> Те не трябва да се отнемат, освен в резултат на справедлив процес и въз основа на конкретни обстоятелства. </a:t>
            </a: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25144"/>
            <a:ext cx="2462213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25144"/>
            <a:ext cx="2974975" cy="1554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215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Демократични процеси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3404591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/>
              <a:t>Демократичните</a:t>
            </a:r>
            <a:r>
              <a:rPr lang="ru-RU" dirty="0"/>
              <a:t> </a:t>
            </a:r>
            <a:r>
              <a:rPr lang="ru-RU" dirty="0" err="1"/>
              <a:t>процеси</a:t>
            </a:r>
            <a:r>
              <a:rPr lang="ru-RU" dirty="0"/>
              <a:t> </a:t>
            </a:r>
            <a:r>
              <a:rPr lang="ru-RU" dirty="0" err="1"/>
              <a:t>биват</a:t>
            </a:r>
            <a:r>
              <a:rPr lang="ru-RU" dirty="0"/>
              <a:t> </a:t>
            </a:r>
            <a:r>
              <a:rPr lang="ru-RU" dirty="0" err="1" smtClean="0"/>
              <a:t>прозрачни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/>
              <a:t>общодостъпни</a:t>
            </a:r>
            <a:r>
              <a:rPr lang="ru-RU" dirty="0"/>
              <a:t> за </a:t>
            </a:r>
            <a:r>
              <a:rPr lang="ru-RU" dirty="0" err="1"/>
              <a:t>всички</a:t>
            </a:r>
            <a:r>
              <a:rPr lang="ru-RU" dirty="0"/>
              <a:t> </a:t>
            </a:r>
            <a:r>
              <a:rPr lang="ru-RU" dirty="0" err="1" smtClean="0"/>
              <a:t>граждани</a:t>
            </a:r>
            <a:r>
              <a:rPr lang="ru-RU" dirty="0" smtClean="0"/>
              <a:t>. Те </a:t>
            </a:r>
            <a:r>
              <a:rPr lang="ru-RU" dirty="0" err="1" smtClean="0"/>
              <a:t>гарантират</a:t>
            </a:r>
            <a:r>
              <a:rPr lang="ru-RU" dirty="0" smtClean="0"/>
              <a:t> </a:t>
            </a:r>
            <a:r>
              <a:rPr lang="ru-RU" dirty="0" err="1"/>
              <a:t>върховенството</a:t>
            </a:r>
            <a:r>
              <a:rPr lang="ru-RU" dirty="0"/>
              <a:t> на закона и </a:t>
            </a:r>
            <a:r>
              <a:rPr lang="ru-RU" dirty="0" err="1"/>
              <a:t>разделението</a:t>
            </a:r>
            <a:r>
              <a:rPr lang="ru-RU" dirty="0"/>
              <a:t> на </a:t>
            </a:r>
            <a:r>
              <a:rPr lang="ru-RU" dirty="0" err="1"/>
              <a:t>властите.Най</a:t>
            </a:r>
            <a:r>
              <a:rPr lang="ru-RU" dirty="0"/>
              <a:t> - </a:t>
            </a:r>
            <a:r>
              <a:rPr lang="ru-RU" dirty="0" err="1"/>
              <a:t>популярния</a:t>
            </a:r>
            <a:r>
              <a:rPr lang="ru-RU" dirty="0"/>
              <a:t> демократичен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изборите</a:t>
            </a:r>
            <a:r>
              <a:rPr lang="ru-RU" dirty="0"/>
              <a:t> .</a:t>
            </a:r>
            <a:r>
              <a:rPr lang="ru-RU" dirty="0" err="1"/>
              <a:t>Така</a:t>
            </a:r>
            <a:r>
              <a:rPr lang="ru-RU" dirty="0"/>
              <a:t> </a:t>
            </a:r>
            <a:r>
              <a:rPr lang="ru-RU" dirty="0" err="1"/>
              <a:t>поне</a:t>
            </a:r>
            <a:r>
              <a:rPr lang="ru-RU" dirty="0"/>
              <a:t> на теория </a:t>
            </a:r>
            <a:r>
              <a:rPr lang="ru-RU" dirty="0" err="1"/>
              <a:t>мнозинството</a:t>
            </a:r>
            <a:r>
              <a:rPr lang="ru-RU" dirty="0"/>
              <a:t> </a:t>
            </a:r>
            <a:r>
              <a:rPr lang="ru-RU" dirty="0" err="1"/>
              <a:t>управлява.Демократични</a:t>
            </a:r>
            <a:r>
              <a:rPr lang="ru-RU" dirty="0"/>
              <a:t> </a:t>
            </a:r>
            <a:r>
              <a:rPr lang="ru-RU" dirty="0" err="1"/>
              <a:t>процеси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също</a:t>
            </a:r>
            <a:r>
              <a:rPr lang="ru-RU" dirty="0"/>
              <a:t> </a:t>
            </a:r>
            <a:r>
              <a:rPr lang="ru-RU" dirty="0" err="1"/>
              <a:t>назначенията</a:t>
            </a:r>
            <a:r>
              <a:rPr lang="ru-RU" dirty="0"/>
              <a:t> в </a:t>
            </a:r>
            <a:r>
              <a:rPr lang="ru-RU" dirty="0" err="1"/>
              <a:t>избирателна</a:t>
            </a:r>
            <a:r>
              <a:rPr lang="ru-RU" dirty="0"/>
              <a:t> система , а </a:t>
            </a:r>
            <a:r>
              <a:rPr lang="ru-RU" dirty="0" err="1"/>
              <a:t>също</a:t>
            </a:r>
            <a:r>
              <a:rPr lang="ru-RU" dirty="0"/>
              <a:t> и в </a:t>
            </a:r>
            <a:r>
              <a:rPr lang="ru-RU" dirty="0" err="1"/>
              <a:t>изпълнителната</a:t>
            </a:r>
            <a:r>
              <a:rPr lang="ru-RU" dirty="0"/>
              <a:t> и </a:t>
            </a:r>
            <a:r>
              <a:rPr lang="ru-RU" dirty="0" err="1"/>
              <a:t>законодателната</a:t>
            </a:r>
            <a:r>
              <a:rPr lang="ru-RU" dirty="0"/>
              <a:t> </a:t>
            </a:r>
            <a:r>
              <a:rPr lang="ru-RU" dirty="0" err="1"/>
              <a:t>власт.Именно</a:t>
            </a:r>
            <a:r>
              <a:rPr lang="ru-RU" dirty="0"/>
              <a:t> </a:t>
            </a:r>
            <a:r>
              <a:rPr lang="ru-RU" dirty="0" err="1"/>
              <a:t>демократичните</a:t>
            </a:r>
            <a:r>
              <a:rPr lang="ru-RU" dirty="0"/>
              <a:t> </a:t>
            </a:r>
            <a:r>
              <a:rPr lang="ru-RU" dirty="0" err="1"/>
              <a:t>процеси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основата</a:t>
            </a:r>
            <a:r>
              <a:rPr lang="ru-RU" dirty="0"/>
              <a:t> на </a:t>
            </a:r>
            <a:r>
              <a:rPr lang="ru-RU" dirty="0" err="1"/>
              <a:t>демокрацията</a:t>
            </a:r>
            <a:r>
              <a:rPr lang="ru-RU" dirty="0"/>
              <a:t> </a:t>
            </a:r>
            <a:r>
              <a:rPr lang="ru-RU" dirty="0" err="1"/>
              <a:t>такава</a:t>
            </a:r>
            <a:r>
              <a:rPr lang="ru-RU" dirty="0"/>
              <a:t> </a:t>
            </a:r>
            <a:r>
              <a:rPr lang="ru-RU" dirty="0" err="1"/>
              <a:t>каквато</a:t>
            </a:r>
            <a:r>
              <a:rPr lang="ru-RU" dirty="0"/>
              <a:t> я </a:t>
            </a:r>
            <a:r>
              <a:rPr lang="ru-RU" dirty="0" err="1"/>
              <a:t>познаваме</a:t>
            </a:r>
            <a:r>
              <a:rPr lang="ru-RU" dirty="0"/>
              <a:t> </a:t>
            </a:r>
            <a:r>
              <a:rPr lang="ru-RU" dirty="0" err="1"/>
              <a:t>днес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653136"/>
            <a:ext cx="3216882" cy="19103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361" y="4699241"/>
            <a:ext cx="2533675" cy="1818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2844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Гражданство- отговорности на човека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75651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Две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основните</a:t>
            </a:r>
            <a:r>
              <a:rPr lang="ru-RU" dirty="0"/>
              <a:t> ценности, </a:t>
            </a:r>
            <a:r>
              <a:rPr lang="ru-RU" dirty="0" err="1"/>
              <a:t>залегнали</a:t>
            </a:r>
            <a:r>
              <a:rPr lang="ru-RU" dirty="0"/>
              <a:t> в </a:t>
            </a:r>
            <a:r>
              <a:rPr lang="ru-RU" dirty="0" err="1"/>
              <a:t>основата</a:t>
            </a:r>
            <a:r>
              <a:rPr lang="ru-RU" dirty="0"/>
              <a:t> на </a:t>
            </a:r>
            <a:r>
              <a:rPr lang="ru-RU" dirty="0" err="1"/>
              <a:t>идеята</a:t>
            </a:r>
            <a:r>
              <a:rPr lang="ru-RU" dirty="0"/>
              <a:t> за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 - </a:t>
            </a:r>
            <a:r>
              <a:rPr lang="ru-RU" b="1" dirty="0" err="1"/>
              <a:t>човешкото</a:t>
            </a:r>
            <a:r>
              <a:rPr lang="ru-RU" b="1" dirty="0"/>
              <a:t> </a:t>
            </a:r>
            <a:r>
              <a:rPr lang="ru-RU" b="1" dirty="0" err="1"/>
              <a:t>достойнство</a:t>
            </a:r>
            <a:r>
              <a:rPr lang="ru-RU" b="1" dirty="0"/>
              <a:t> и </a:t>
            </a:r>
            <a:r>
              <a:rPr lang="ru-RU" b="1" dirty="0" err="1"/>
              <a:t>равенството</a:t>
            </a:r>
            <a:r>
              <a:rPr lang="ru-RU" dirty="0"/>
              <a:t>.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 </a:t>
            </a:r>
            <a:r>
              <a:rPr lang="ru-RU" dirty="0" err="1"/>
              <a:t>могат</a:t>
            </a:r>
            <a:r>
              <a:rPr lang="ru-RU" dirty="0"/>
              <a:t> да </a:t>
            </a:r>
            <a:r>
              <a:rPr lang="ru-RU" dirty="0" err="1"/>
              <a:t>бъдат</a:t>
            </a:r>
            <a:r>
              <a:rPr lang="ru-RU" dirty="0"/>
              <a:t> разбрани </a:t>
            </a:r>
            <a:r>
              <a:rPr lang="ru-RU" dirty="0" err="1" smtClean="0"/>
              <a:t>като</a:t>
            </a:r>
            <a:r>
              <a:rPr lang="ru-RU" dirty="0" smtClean="0"/>
              <a:t> </a:t>
            </a:r>
            <a:r>
              <a:rPr lang="ru-RU" dirty="0" err="1"/>
              <a:t>определящи</a:t>
            </a:r>
            <a:r>
              <a:rPr lang="ru-RU" dirty="0"/>
              <a:t> </a:t>
            </a:r>
            <a:r>
              <a:rPr lang="ru-RU" dirty="0" err="1"/>
              <a:t>онези</a:t>
            </a:r>
            <a:r>
              <a:rPr lang="ru-RU" dirty="0"/>
              <a:t> </a:t>
            </a:r>
            <a:r>
              <a:rPr lang="ru-RU" dirty="0" err="1"/>
              <a:t>основни</a:t>
            </a:r>
            <a:r>
              <a:rPr lang="ru-RU" dirty="0"/>
              <a:t> </a:t>
            </a:r>
            <a:r>
              <a:rPr lang="ru-RU" dirty="0" err="1"/>
              <a:t>стандарти</a:t>
            </a:r>
            <a:r>
              <a:rPr lang="ru-RU" dirty="0"/>
              <a:t>,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необходими</a:t>
            </a:r>
            <a:r>
              <a:rPr lang="ru-RU" dirty="0"/>
              <a:t> за </a:t>
            </a:r>
            <a:r>
              <a:rPr lang="ru-RU" dirty="0" err="1"/>
              <a:t>достоен</a:t>
            </a:r>
            <a:r>
              <a:rPr lang="ru-RU" dirty="0"/>
              <a:t> живот и </a:t>
            </a:r>
            <a:r>
              <a:rPr lang="ru-RU" dirty="0" err="1"/>
              <a:t>тяхната</a:t>
            </a:r>
            <a:r>
              <a:rPr lang="ru-RU" dirty="0"/>
              <a:t> </a:t>
            </a:r>
            <a:r>
              <a:rPr lang="ru-RU" dirty="0" err="1"/>
              <a:t>универсалност</a:t>
            </a:r>
            <a:r>
              <a:rPr lang="ru-RU" dirty="0"/>
              <a:t> </a:t>
            </a:r>
            <a:r>
              <a:rPr lang="ru-RU" dirty="0" err="1"/>
              <a:t>произлиза</a:t>
            </a:r>
            <a:r>
              <a:rPr lang="ru-RU" dirty="0"/>
              <a:t> от факта, че </a:t>
            </a:r>
            <a:r>
              <a:rPr lang="ru-RU" dirty="0" err="1"/>
              <a:t>поне</a:t>
            </a:r>
            <a:r>
              <a:rPr lang="ru-RU" dirty="0"/>
              <a:t> в </a:t>
            </a:r>
            <a:r>
              <a:rPr lang="ru-RU" dirty="0" err="1"/>
              <a:t>това</a:t>
            </a:r>
            <a:r>
              <a:rPr lang="ru-RU" dirty="0"/>
              <a:t> отношение </a:t>
            </a:r>
            <a:r>
              <a:rPr lang="ru-RU" dirty="0" err="1"/>
              <a:t>всички</a:t>
            </a:r>
            <a:r>
              <a:rPr lang="ru-RU" dirty="0"/>
              <a:t> хора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еднакви</a:t>
            </a:r>
            <a:r>
              <a:rPr lang="ru-RU" dirty="0"/>
              <a:t>. Не можем и не </a:t>
            </a:r>
            <a:r>
              <a:rPr lang="ru-RU" dirty="0" err="1"/>
              <a:t>бива</a:t>
            </a:r>
            <a:r>
              <a:rPr lang="ru-RU" dirty="0"/>
              <a:t> да </a:t>
            </a:r>
            <a:r>
              <a:rPr lang="ru-RU" dirty="0" err="1"/>
              <a:t>допускаме</a:t>
            </a:r>
            <a:r>
              <a:rPr lang="ru-RU" dirty="0"/>
              <a:t> дискриминация между </a:t>
            </a:r>
            <a:r>
              <a:rPr lang="ru-RU" dirty="0" err="1"/>
              <a:t>хората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077072"/>
            <a:ext cx="4096455" cy="2304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7347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Комитет на </a:t>
            </a:r>
            <a:r>
              <a:rPr lang="bg-BG" dirty="0" err="1" smtClean="0"/>
              <a:t>оон</a:t>
            </a:r>
            <a:r>
              <a:rPr lang="bg-BG" dirty="0" smtClean="0"/>
              <a:t> по правата на детето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Учредява се с Конвенцията за правата на детето. Състои се от експерти с висока нравственост и призната компетентност по защита на </a:t>
            </a:r>
            <a:r>
              <a:rPr lang="bg-BG" dirty="0" err="1"/>
              <a:t>прават</a:t>
            </a:r>
            <a:r>
              <a:rPr lang="bg-BG" dirty="0"/>
              <a:t> на детето, които </a:t>
            </a:r>
            <a:r>
              <a:rPr lang="bg-BG" dirty="0" err="1"/>
              <a:t>налюдават</a:t>
            </a:r>
            <a:r>
              <a:rPr lang="bg-BG" dirty="0"/>
              <a:t> и контролират изпълнението на Конвенцията в държавите, страните по нея.</a:t>
            </a:r>
          </a:p>
          <a:p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861048"/>
            <a:ext cx="3888432" cy="24265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518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Конституционни права на гражданина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3260576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/>
              <a:t>Лични</a:t>
            </a:r>
            <a:r>
              <a:rPr lang="ru-RU" dirty="0"/>
              <a:t> - </a:t>
            </a:r>
            <a:r>
              <a:rPr lang="ru-RU" dirty="0" err="1"/>
              <a:t>създават</a:t>
            </a:r>
            <a:r>
              <a:rPr lang="ru-RU" dirty="0"/>
              <a:t> условия за свободно </a:t>
            </a:r>
            <a:r>
              <a:rPr lang="ru-RU" dirty="0" err="1"/>
              <a:t>съществуване</a:t>
            </a:r>
            <a:r>
              <a:rPr lang="ru-RU" dirty="0"/>
              <a:t> и развитие на </a:t>
            </a:r>
            <a:r>
              <a:rPr lang="ru-RU" dirty="0" err="1"/>
              <a:t>личността</a:t>
            </a:r>
            <a:r>
              <a:rPr lang="ru-RU" dirty="0"/>
              <a:t>. Те </a:t>
            </a:r>
            <a:r>
              <a:rPr lang="ru-RU" dirty="0" err="1"/>
              <a:t>очертават</a:t>
            </a:r>
            <a:r>
              <a:rPr lang="ru-RU" dirty="0"/>
              <a:t> </a:t>
            </a:r>
            <a:r>
              <a:rPr lang="ru-RU" dirty="0" err="1"/>
              <a:t>ограниченията</a:t>
            </a:r>
            <a:r>
              <a:rPr lang="ru-RU" dirty="0"/>
              <a:t> за </a:t>
            </a:r>
            <a:r>
              <a:rPr lang="ru-RU" dirty="0" err="1"/>
              <a:t>вмешателство</a:t>
            </a:r>
            <a:r>
              <a:rPr lang="ru-RU" dirty="0"/>
              <a:t> на </a:t>
            </a:r>
            <a:r>
              <a:rPr lang="ru-RU" dirty="0" err="1"/>
              <a:t>държавата</a:t>
            </a:r>
            <a:r>
              <a:rPr lang="ru-RU" dirty="0"/>
              <a:t> в </a:t>
            </a:r>
            <a:r>
              <a:rPr lang="ru-RU" dirty="0" err="1"/>
              <a:t>личния</a:t>
            </a:r>
            <a:r>
              <a:rPr lang="ru-RU" dirty="0"/>
              <a:t> живот и свобода на </a:t>
            </a:r>
            <a:r>
              <a:rPr lang="ru-RU" dirty="0" err="1"/>
              <a:t>гражданите</a:t>
            </a:r>
            <a:r>
              <a:rPr lang="ru-RU" dirty="0"/>
              <a:t>; </a:t>
            </a:r>
            <a:r>
              <a:rPr lang="ru-RU" dirty="0" err="1"/>
              <a:t>значителна</a:t>
            </a:r>
            <a:r>
              <a:rPr lang="ru-RU" dirty="0"/>
              <a:t> част от </a:t>
            </a:r>
            <a:r>
              <a:rPr lang="ru-RU" dirty="0" err="1"/>
              <a:t>тях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взаимствани</a:t>
            </a:r>
            <a:r>
              <a:rPr lang="ru-RU" dirty="0"/>
              <a:t> от </a:t>
            </a:r>
            <a:r>
              <a:rPr lang="ru-RU" dirty="0" err="1"/>
              <a:t>Всеобщата</a:t>
            </a:r>
            <a:r>
              <a:rPr lang="ru-RU" dirty="0"/>
              <a:t> декларация за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 и др. </a:t>
            </a:r>
            <a:r>
              <a:rPr lang="ru-RU" dirty="0" err="1"/>
              <a:t>международни</a:t>
            </a:r>
            <a:r>
              <a:rPr lang="ru-RU" dirty="0"/>
              <a:t> </a:t>
            </a:r>
            <a:r>
              <a:rPr lang="ru-RU" dirty="0" err="1"/>
              <a:t>актове</a:t>
            </a:r>
            <a:r>
              <a:rPr lang="ru-RU" dirty="0"/>
              <a:t>. </a:t>
            </a:r>
            <a:r>
              <a:rPr lang="ru-RU" dirty="0" err="1"/>
              <a:t>Тези</a:t>
            </a:r>
            <a:r>
              <a:rPr lang="ru-RU" dirty="0"/>
              <a:t> права </a:t>
            </a:r>
            <a:r>
              <a:rPr lang="ru-RU" dirty="0" err="1"/>
              <a:t>са</a:t>
            </a:r>
            <a:r>
              <a:rPr lang="ru-RU" dirty="0"/>
              <a:t> основа на </a:t>
            </a:r>
            <a:r>
              <a:rPr lang="ru-RU" dirty="0" err="1"/>
              <a:t>демокрацията</a:t>
            </a:r>
            <a:r>
              <a:rPr lang="ru-RU" dirty="0"/>
              <a:t>. 2. Политически права и </a:t>
            </a:r>
            <a:r>
              <a:rPr lang="ru-RU" dirty="0" err="1"/>
              <a:t>свободи</a:t>
            </a:r>
            <a:r>
              <a:rPr lang="ru-RU" dirty="0"/>
              <a:t> - </a:t>
            </a:r>
            <a:r>
              <a:rPr lang="ru-RU" dirty="0" err="1"/>
              <a:t>създават</a:t>
            </a:r>
            <a:r>
              <a:rPr lang="ru-RU" dirty="0"/>
              <a:t> </a:t>
            </a:r>
            <a:r>
              <a:rPr lang="ru-RU" dirty="0" err="1"/>
              <a:t>правна</a:t>
            </a:r>
            <a:r>
              <a:rPr lang="ru-RU" dirty="0"/>
              <a:t> </a:t>
            </a:r>
            <a:r>
              <a:rPr lang="ru-RU" dirty="0" err="1"/>
              <a:t>възможност</a:t>
            </a:r>
            <a:r>
              <a:rPr lang="ru-RU" dirty="0"/>
              <a:t> на </a:t>
            </a:r>
            <a:r>
              <a:rPr lang="ru-RU" dirty="0" err="1"/>
              <a:t>гражданите</a:t>
            </a:r>
            <a:r>
              <a:rPr lang="ru-RU" dirty="0"/>
              <a:t> да </a:t>
            </a:r>
            <a:r>
              <a:rPr lang="ru-RU" dirty="0" err="1"/>
              <a:t>участват</a:t>
            </a:r>
            <a:r>
              <a:rPr lang="ru-RU" dirty="0"/>
              <a:t> в </a:t>
            </a:r>
            <a:r>
              <a:rPr lang="ru-RU" dirty="0" err="1"/>
              <a:t>политическия</a:t>
            </a:r>
            <a:r>
              <a:rPr lang="ru-RU" dirty="0"/>
              <a:t> живот и </a:t>
            </a:r>
            <a:r>
              <a:rPr lang="ru-RU" dirty="0" err="1"/>
              <a:t>преди</a:t>
            </a:r>
            <a:r>
              <a:rPr lang="ru-RU" dirty="0"/>
              <a:t> </a:t>
            </a:r>
            <a:r>
              <a:rPr lang="ru-RU" dirty="0" err="1"/>
              <a:t>всичко</a:t>
            </a:r>
            <a:r>
              <a:rPr lang="ru-RU" dirty="0"/>
              <a:t> в </a:t>
            </a:r>
            <a:r>
              <a:rPr lang="ru-RU" dirty="0" err="1"/>
              <a:t>осъществяване</a:t>
            </a:r>
            <a:r>
              <a:rPr lang="ru-RU" dirty="0"/>
              <a:t> на </a:t>
            </a:r>
            <a:r>
              <a:rPr lang="ru-RU" dirty="0" err="1"/>
              <a:t>държавна</a:t>
            </a:r>
            <a:r>
              <a:rPr lang="ru-RU" dirty="0"/>
              <a:t> </a:t>
            </a:r>
            <a:r>
              <a:rPr lang="ru-RU" dirty="0" err="1"/>
              <a:t>власт</a:t>
            </a:r>
            <a:r>
              <a:rPr lang="ru-RU" dirty="0"/>
              <a:t>. Част от </a:t>
            </a:r>
            <a:r>
              <a:rPr lang="ru-RU" dirty="0" err="1"/>
              <a:t>тях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формулирани</a:t>
            </a:r>
            <a:r>
              <a:rPr lang="ru-RU" dirty="0"/>
              <a:t> в </a:t>
            </a:r>
            <a:r>
              <a:rPr lang="ru-RU" dirty="0" err="1"/>
              <a:t>съответствие</a:t>
            </a:r>
            <a:r>
              <a:rPr lang="ru-RU" dirty="0"/>
              <a:t> с Пакта за </a:t>
            </a:r>
            <a:r>
              <a:rPr lang="ru-RU" dirty="0" err="1"/>
              <a:t>гражданските</a:t>
            </a:r>
            <a:r>
              <a:rPr lang="ru-RU" dirty="0"/>
              <a:t> и </a:t>
            </a:r>
            <a:r>
              <a:rPr lang="ru-RU" dirty="0" err="1"/>
              <a:t>политическите</a:t>
            </a:r>
            <a:r>
              <a:rPr lang="ru-RU" dirty="0"/>
              <a:t> права. </a:t>
            </a: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81128"/>
            <a:ext cx="3183513" cy="2088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932732"/>
            <a:ext cx="2484338" cy="1385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365104"/>
            <a:ext cx="2103789" cy="14537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943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Конвенция на правата на човека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3044551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bg-BG" dirty="0"/>
              <a:t>Влиза в сила през 1953 г. и за разлика от Всеобщата декларация за правата на човека, Конвенцията е един от първите задължителни юридически актове.</a:t>
            </a:r>
          </a:p>
          <a:p>
            <a:pPr lvl="0"/>
            <a:r>
              <a:rPr lang="bg-BG" dirty="0"/>
              <a:t>Урежда преди всичко граждански, политически и лични права</a:t>
            </a:r>
          </a:p>
          <a:p>
            <a:pPr lvl="0"/>
            <a:r>
              <a:rPr lang="bg-BG" dirty="0"/>
              <a:t>Всички държави членки на ЕС са длъжни да я спазват в пълен обем</a:t>
            </a:r>
          </a:p>
          <a:p>
            <a:pPr lvl="0"/>
            <a:r>
              <a:rPr lang="bg-BG" dirty="0"/>
              <a:t>Неизпълнението им води до санкция на държавата от страна на Европейския съд в Страсбург </a:t>
            </a:r>
          </a:p>
          <a:p>
            <a:pPr lvl="0"/>
            <a:r>
              <a:rPr lang="bg-BG" dirty="0"/>
              <a:t>Правата от второ поколение не се ползват със същата защита</a:t>
            </a:r>
          </a:p>
          <a:p>
            <a:pPr lvl="0"/>
            <a:r>
              <a:rPr lang="bg-BG" dirty="0"/>
              <a:t>Всяко лице се ползва със защита пред Европейския съд по правата на човека</a:t>
            </a:r>
          </a:p>
          <a:p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21088"/>
            <a:ext cx="3384376" cy="2088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49337"/>
            <a:ext cx="148235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7910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Основни потребности на човека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7504" y="1772816"/>
            <a:ext cx="4680520" cy="470073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1.Физиологични: </a:t>
            </a:r>
            <a:r>
              <a:rPr lang="ru-RU" dirty="0" err="1"/>
              <a:t>храна</a:t>
            </a:r>
            <a:r>
              <a:rPr lang="ru-RU" dirty="0"/>
              <a:t>, вода, </a:t>
            </a:r>
            <a:r>
              <a:rPr lang="ru-RU" dirty="0" err="1"/>
              <a:t>сън</a:t>
            </a:r>
            <a:r>
              <a:rPr lang="ru-RU" dirty="0"/>
              <a:t>, </a:t>
            </a:r>
            <a:r>
              <a:rPr lang="ru-RU" dirty="0" err="1"/>
              <a:t>здраве</a:t>
            </a:r>
            <a:r>
              <a:rPr lang="ru-RU" dirty="0"/>
              <a:t>, </a:t>
            </a:r>
            <a:r>
              <a:rPr lang="ru-RU" dirty="0" err="1"/>
              <a:t>секс,въздух</a:t>
            </a:r>
            <a:r>
              <a:rPr lang="ru-RU" dirty="0"/>
              <a:t>. 2.Екзистенциални: </a:t>
            </a:r>
            <a:r>
              <a:rPr lang="ru-RU" dirty="0" err="1"/>
              <a:t>подслон</a:t>
            </a:r>
            <a:r>
              <a:rPr lang="ru-RU" dirty="0"/>
              <a:t>, </a:t>
            </a:r>
            <a:r>
              <a:rPr lang="ru-RU" dirty="0" err="1"/>
              <a:t>безопасност</a:t>
            </a:r>
            <a:r>
              <a:rPr lang="ru-RU" dirty="0"/>
              <a:t>, </a:t>
            </a:r>
            <a:r>
              <a:rPr lang="ru-RU" dirty="0" err="1"/>
              <a:t>обезпеченост</a:t>
            </a:r>
            <a:r>
              <a:rPr lang="ru-RU" dirty="0"/>
              <a:t>. 3.Социални: </a:t>
            </a:r>
            <a:r>
              <a:rPr lang="ru-RU" dirty="0" err="1"/>
              <a:t>социални</a:t>
            </a:r>
            <a:r>
              <a:rPr lang="ru-RU" dirty="0"/>
              <a:t> </a:t>
            </a:r>
            <a:r>
              <a:rPr lang="ru-RU" dirty="0" err="1"/>
              <a:t>връзки</a:t>
            </a:r>
            <a:r>
              <a:rPr lang="ru-RU" dirty="0"/>
              <a:t>, </a:t>
            </a:r>
            <a:r>
              <a:rPr lang="ru-RU" dirty="0" err="1"/>
              <a:t>общуване</a:t>
            </a:r>
            <a:r>
              <a:rPr lang="ru-RU" dirty="0"/>
              <a:t>, </a:t>
            </a:r>
            <a:r>
              <a:rPr lang="ru-RU" dirty="0" err="1"/>
              <a:t>привързаност</a:t>
            </a:r>
            <a:r>
              <a:rPr lang="ru-RU" dirty="0"/>
              <a:t>, </a:t>
            </a:r>
            <a:r>
              <a:rPr lang="ru-RU" dirty="0" err="1"/>
              <a:t>загриженост</a:t>
            </a:r>
            <a:r>
              <a:rPr lang="ru-RU" dirty="0"/>
              <a:t> за </a:t>
            </a:r>
            <a:r>
              <a:rPr lang="ru-RU" dirty="0" err="1"/>
              <a:t>другите</a:t>
            </a:r>
            <a:r>
              <a:rPr lang="ru-RU" dirty="0"/>
              <a:t> и внимание </a:t>
            </a:r>
            <a:r>
              <a:rPr lang="ru-RU" dirty="0" err="1"/>
              <a:t>към</a:t>
            </a:r>
            <a:r>
              <a:rPr lang="ru-RU" dirty="0"/>
              <a:t> себе си. 4.Престижни: самоуважение, уважение от страна на </a:t>
            </a:r>
            <a:r>
              <a:rPr lang="ru-RU" dirty="0" err="1"/>
              <a:t>другите</a:t>
            </a:r>
            <a:r>
              <a:rPr lang="ru-RU" dirty="0"/>
              <a:t>, признание, </a:t>
            </a:r>
            <a:r>
              <a:rPr lang="ru-RU" dirty="0" err="1"/>
              <a:t>постигане</a:t>
            </a:r>
            <a:r>
              <a:rPr lang="ru-RU" dirty="0"/>
              <a:t> на успех и </a:t>
            </a:r>
            <a:r>
              <a:rPr lang="ru-RU" dirty="0" err="1"/>
              <a:t>висока</a:t>
            </a:r>
            <a:r>
              <a:rPr lang="ru-RU" dirty="0"/>
              <a:t> оценка, развитие в </a:t>
            </a:r>
            <a:r>
              <a:rPr lang="ru-RU" dirty="0" err="1"/>
              <a:t>работата</a:t>
            </a:r>
            <a:r>
              <a:rPr lang="ru-RU" dirty="0"/>
              <a:t>. 5.Духовни: познание, </a:t>
            </a:r>
            <a:r>
              <a:rPr lang="ru-RU" dirty="0" err="1"/>
              <a:t>себереализиране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04864"/>
            <a:ext cx="4103792" cy="3556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813939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Отговорност на гражданина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-20014" y="1700808"/>
            <a:ext cx="5770984" cy="5214257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/>
              <a:t>Гражданството</a:t>
            </a:r>
            <a:r>
              <a:rPr lang="ru-RU" dirty="0"/>
              <a:t> е </a:t>
            </a:r>
            <a:r>
              <a:rPr lang="ru-RU" dirty="0" err="1"/>
              <a:t>отговорност</a:t>
            </a:r>
            <a:r>
              <a:rPr lang="ru-RU" dirty="0"/>
              <a:t> </a:t>
            </a:r>
            <a:r>
              <a:rPr lang="ru-RU" dirty="0" err="1"/>
              <a:t>към</a:t>
            </a:r>
            <a:r>
              <a:rPr lang="ru-RU" dirty="0"/>
              <a:t>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, </a:t>
            </a:r>
            <a:r>
              <a:rPr lang="ru-RU" dirty="0" err="1"/>
              <a:t>върховенството</a:t>
            </a:r>
            <a:r>
              <a:rPr lang="ru-RU" dirty="0"/>
              <a:t> на </a:t>
            </a:r>
            <a:r>
              <a:rPr lang="ru-RU" dirty="0" err="1"/>
              <a:t>законите</a:t>
            </a:r>
            <a:r>
              <a:rPr lang="ru-RU" dirty="0"/>
              <a:t> и </a:t>
            </a:r>
            <a:r>
              <a:rPr lang="ru-RU" dirty="0" err="1"/>
              <a:t>демократичното</a:t>
            </a:r>
            <a:r>
              <a:rPr lang="ru-RU" dirty="0"/>
              <a:t> развитие. В </a:t>
            </a:r>
            <a:r>
              <a:rPr lang="ru-RU" dirty="0" err="1"/>
              <a:t>гражданството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обединени</a:t>
            </a:r>
            <a:r>
              <a:rPr lang="ru-RU" dirty="0"/>
              <a:t> ценности, </a:t>
            </a:r>
            <a:r>
              <a:rPr lang="ru-RU" dirty="0" err="1"/>
              <a:t>нагласи</a:t>
            </a:r>
            <a:r>
              <a:rPr lang="ru-RU" dirty="0"/>
              <a:t>, умения, знание и </a:t>
            </a:r>
            <a:r>
              <a:rPr lang="ru-RU" dirty="0" err="1"/>
              <a:t>критическо</a:t>
            </a:r>
            <a:r>
              <a:rPr lang="ru-RU" dirty="0"/>
              <a:t> </a:t>
            </a:r>
            <a:r>
              <a:rPr lang="ru-RU" dirty="0" err="1"/>
              <a:t>мислене.Разбирането</a:t>
            </a:r>
            <a:r>
              <a:rPr lang="ru-RU" dirty="0"/>
              <a:t> на </a:t>
            </a:r>
            <a:r>
              <a:rPr lang="ru-RU" dirty="0" err="1"/>
              <a:t>ролята</a:t>
            </a:r>
            <a:r>
              <a:rPr lang="ru-RU" dirty="0"/>
              <a:t> на института гражданство в </a:t>
            </a:r>
            <a:r>
              <a:rPr lang="ru-RU" dirty="0" err="1"/>
              <a:t>съвременното</a:t>
            </a:r>
            <a:r>
              <a:rPr lang="ru-RU" dirty="0"/>
              <a:t> демократично общество , </a:t>
            </a:r>
            <a:r>
              <a:rPr lang="ru-RU" dirty="0" err="1"/>
              <a:t>осъзнаването</a:t>
            </a:r>
            <a:r>
              <a:rPr lang="ru-RU" dirty="0"/>
              <a:t> на </a:t>
            </a:r>
            <a:r>
              <a:rPr lang="ru-RU" dirty="0" err="1"/>
              <a:t>отговорността</a:t>
            </a:r>
            <a:r>
              <a:rPr lang="ru-RU" dirty="0"/>
              <a:t> от </a:t>
            </a:r>
            <a:r>
              <a:rPr lang="ru-RU" dirty="0" err="1"/>
              <a:t>всекиго</a:t>
            </a:r>
            <a:r>
              <a:rPr lang="ru-RU" dirty="0"/>
              <a:t> при </a:t>
            </a:r>
            <a:r>
              <a:rPr lang="ru-RU" dirty="0" err="1"/>
              <a:t>реализирането</a:t>
            </a:r>
            <a:r>
              <a:rPr lang="ru-RU" dirty="0"/>
              <a:t> на </a:t>
            </a:r>
            <a:r>
              <a:rPr lang="ru-RU" dirty="0" err="1"/>
              <a:t>гражданските</a:t>
            </a:r>
            <a:r>
              <a:rPr lang="ru-RU" dirty="0"/>
              <a:t> права, </a:t>
            </a:r>
            <a:r>
              <a:rPr lang="ru-RU" dirty="0" err="1"/>
              <a:t>развиването</a:t>
            </a:r>
            <a:r>
              <a:rPr lang="ru-RU" dirty="0"/>
              <a:t> на умения за </a:t>
            </a:r>
            <a:r>
              <a:rPr lang="ru-RU" dirty="0" err="1"/>
              <a:t>заемане</a:t>
            </a:r>
            <a:r>
              <a:rPr lang="ru-RU" dirty="0"/>
              <a:t> и </a:t>
            </a:r>
            <a:r>
              <a:rPr lang="ru-RU" dirty="0" err="1"/>
              <a:t>отстояване</a:t>
            </a:r>
            <a:r>
              <a:rPr lang="ru-RU" dirty="0"/>
              <a:t> на активна </a:t>
            </a:r>
            <a:r>
              <a:rPr lang="ru-RU" dirty="0" err="1"/>
              <a:t>гражданска</a:t>
            </a:r>
            <a:r>
              <a:rPr lang="ru-RU" dirty="0"/>
              <a:t> позиция и </a:t>
            </a:r>
            <a:r>
              <a:rPr lang="ru-RU" dirty="0" err="1"/>
              <a:t>поемането</a:t>
            </a:r>
            <a:r>
              <a:rPr lang="ru-RU" dirty="0"/>
              <a:t> на </a:t>
            </a:r>
            <a:r>
              <a:rPr lang="ru-RU" dirty="0" err="1"/>
              <a:t>отговорността</a:t>
            </a:r>
            <a:r>
              <a:rPr lang="ru-RU" dirty="0"/>
              <a:t> за устойчив </a:t>
            </a:r>
            <a:r>
              <a:rPr lang="ru-RU" dirty="0" err="1"/>
              <a:t>път</a:t>
            </a:r>
            <a:r>
              <a:rPr lang="ru-RU" dirty="0"/>
              <a:t> на развитие на </a:t>
            </a:r>
            <a:r>
              <a:rPr lang="ru-RU" dirty="0" err="1"/>
              <a:t>цялото</a:t>
            </a:r>
            <a:r>
              <a:rPr lang="ru-RU" dirty="0"/>
              <a:t> </a:t>
            </a:r>
            <a:r>
              <a:rPr lang="ru-RU" dirty="0" err="1"/>
              <a:t>човечество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безпрецедентен</a:t>
            </a:r>
            <a:r>
              <a:rPr lang="ru-RU" dirty="0"/>
              <a:t> исторически момент.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 и гражданина не </a:t>
            </a:r>
            <a:r>
              <a:rPr lang="ru-RU" dirty="0" err="1"/>
              <a:t>са</a:t>
            </a:r>
            <a:r>
              <a:rPr lang="ru-RU" dirty="0"/>
              <a:t> награда за </a:t>
            </a:r>
            <a:r>
              <a:rPr lang="ru-RU" dirty="0" err="1"/>
              <a:t>хората</a:t>
            </a:r>
            <a:r>
              <a:rPr lang="ru-RU" dirty="0"/>
              <a:t>, </a:t>
            </a:r>
            <a:r>
              <a:rPr lang="ru-RU" dirty="0" err="1"/>
              <a:t>нито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само инструмент, те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smtClean="0"/>
              <a:t>измерения </a:t>
            </a:r>
            <a:r>
              <a:rPr lang="ru-RU" dirty="0"/>
              <a:t>на </a:t>
            </a:r>
            <a:r>
              <a:rPr lang="ru-RU" dirty="0" err="1"/>
              <a:t>свободата</a:t>
            </a:r>
            <a:r>
              <a:rPr lang="ru-RU" dirty="0"/>
              <a:t>!!!</a:t>
            </a:r>
            <a:endParaRPr lang="bg-BG" dirty="0"/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061" y="2636912"/>
            <a:ext cx="2827680" cy="2276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50460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справедливост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396479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/>
              <a:t>Справедливост</a:t>
            </a:r>
            <a:r>
              <a:rPr lang="ru-RU" dirty="0"/>
              <a:t> е</a:t>
            </a:r>
            <a:r>
              <a:rPr lang="ru-RU" dirty="0" smtClean="0"/>
              <a:t> </a:t>
            </a:r>
            <a:r>
              <a:rPr lang="ru-RU" dirty="0" err="1"/>
              <a:t>kameгория</a:t>
            </a:r>
            <a:r>
              <a:rPr lang="ru-RU" dirty="0"/>
              <a:t> за </a:t>
            </a:r>
            <a:r>
              <a:rPr lang="ru-RU" dirty="0" err="1" smtClean="0"/>
              <a:t>правоmо</a:t>
            </a:r>
            <a:r>
              <a:rPr lang="ru-RU" dirty="0"/>
              <a:t>, </a:t>
            </a:r>
            <a:r>
              <a:rPr lang="ru-RU" dirty="0" err="1"/>
              <a:t>kоято</a:t>
            </a:r>
            <a:r>
              <a:rPr lang="ru-RU" dirty="0"/>
              <a:t> </a:t>
            </a:r>
            <a:r>
              <a:rPr lang="ru-RU" dirty="0" err="1"/>
              <a:t>създава</a:t>
            </a:r>
            <a:r>
              <a:rPr lang="ru-RU" dirty="0"/>
              <a:t> </a:t>
            </a:r>
            <a:r>
              <a:rPr lang="ru-RU" dirty="0" err="1"/>
              <a:t>неговата</a:t>
            </a:r>
            <a:r>
              <a:rPr lang="ru-RU" dirty="0"/>
              <a:t> </a:t>
            </a:r>
            <a:r>
              <a:rPr lang="ru-RU" dirty="0" err="1"/>
              <a:t>легитимност</a:t>
            </a:r>
            <a:r>
              <a:rPr lang="ru-RU" dirty="0"/>
              <a:t> и </a:t>
            </a:r>
            <a:r>
              <a:rPr lang="ru-RU" dirty="0" err="1"/>
              <a:t>нравствено</a:t>
            </a:r>
            <a:r>
              <a:rPr lang="ru-RU" dirty="0"/>
              <a:t> основание за </a:t>
            </a:r>
            <a:r>
              <a:rPr lang="ru-RU" dirty="0" err="1"/>
              <a:t>неговата</a:t>
            </a:r>
            <a:r>
              <a:rPr lang="ru-RU" dirty="0"/>
              <a:t> </a:t>
            </a:r>
            <a:r>
              <a:rPr lang="ru-RU" dirty="0" err="1" smtClean="0"/>
              <a:t>задължuтелност</a:t>
            </a:r>
            <a:r>
              <a:rPr lang="ru-RU" dirty="0"/>
              <a:t>. </a:t>
            </a:r>
            <a:r>
              <a:rPr lang="ru-RU" dirty="0" err="1"/>
              <a:t>Справедливостта</a:t>
            </a:r>
            <a:r>
              <a:rPr lang="ru-RU" dirty="0"/>
              <a:t> е </a:t>
            </a:r>
            <a:r>
              <a:rPr lang="ru-RU" dirty="0" err="1"/>
              <a:t>равнопоставеност</a:t>
            </a:r>
            <a:r>
              <a:rPr lang="ru-RU" dirty="0"/>
              <a:t> и се </a:t>
            </a:r>
            <a:r>
              <a:rPr lang="ru-RU" dirty="0" err="1"/>
              <a:t>изguга</a:t>
            </a:r>
            <a:r>
              <a:rPr lang="ru-RU" dirty="0"/>
              <a:t> в цел и принцип на </a:t>
            </a:r>
            <a:r>
              <a:rPr lang="ru-RU" dirty="0" err="1"/>
              <a:t>правоmo</a:t>
            </a:r>
            <a:r>
              <a:rPr lang="ru-RU" dirty="0"/>
              <a:t>. </a:t>
            </a:r>
            <a:r>
              <a:rPr lang="ru-RU" dirty="0" err="1"/>
              <a:t>Практическото</a:t>
            </a:r>
            <a:r>
              <a:rPr lang="ru-RU" dirty="0"/>
              <a:t> й </a:t>
            </a:r>
            <a:r>
              <a:rPr lang="ru-RU" dirty="0" err="1" smtClean="0"/>
              <a:t>реализиране</a:t>
            </a:r>
            <a:r>
              <a:rPr lang="ru-RU" dirty="0" smtClean="0"/>
              <a:t> е </a:t>
            </a:r>
            <a:r>
              <a:rPr lang="ru-RU" dirty="0" err="1"/>
              <a:t>свързано</a:t>
            </a:r>
            <a:r>
              <a:rPr lang="ru-RU" dirty="0"/>
              <a:t> с </a:t>
            </a:r>
            <a:r>
              <a:rPr lang="ru-RU" dirty="0" err="1"/>
              <a:t>ролята</a:t>
            </a:r>
            <a:r>
              <a:rPr lang="ru-RU" dirty="0"/>
              <a:t> на </a:t>
            </a:r>
            <a:r>
              <a:rPr lang="ru-RU" dirty="0" err="1"/>
              <a:t>правоваma</a:t>
            </a:r>
            <a:r>
              <a:rPr lang="ru-RU" dirty="0"/>
              <a:t> </a:t>
            </a:r>
            <a:r>
              <a:rPr lang="ru-RU" dirty="0" err="1"/>
              <a:t>дьржава</a:t>
            </a:r>
            <a:r>
              <a:rPr lang="ru-RU" dirty="0"/>
              <a:t> за </a:t>
            </a:r>
            <a:r>
              <a:rPr lang="ru-RU" dirty="0" err="1"/>
              <a:t>гарантиране</a:t>
            </a:r>
            <a:r>
              <a:rPr lang="ru-RU" dirty="0"/>
              <a:t> на </a:t>
            </a:r>
            <a:r>
              <a:rPr lang="ru-RU" dirty="0" err="1"/>
              <a:t>Венство</a:t>
            </a:r>
            <a:r>
              <a:rPr lang="ru-RU" dirty="0"/>
              <a:t>, свобода u </a:t>
            </a:r>
            <a:r>
              <a:rPr lang="ru-RU" dirty="0" err="1"/>
              <a:t>gостойнствo</a:t>
            </a:r>
            <a:r>
              <a:rPr lang="ru-RU" dirty="0"/>
              <a:t> на </a:t>
            </a:r>
            <a:r>
              <a:rPr lang="ru-RU" dirty="0" err="1"/>
              <a:t>личностma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49080"/>
            <a:ext cx="3945632" cy="2170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717032"/>
            <a:ext cx="1895475" cy="286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20830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Видове права на човека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828528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 се </a:t>
            </a:r>
            <a:r>
              <a:rPr lang="ru-RU" dirty="0" err="1"/>
              <a:t>състоят</a:t>
            </a:r>
            <a:r>
              <a:rPr lang="ru-RU" dirty="0"/>
              <a:t> от </a:t>
            </a:r>
            <a:r>
              <a:rPr lang="ru-RU" dirty="0" err="1"/>
              <a:t>различни</a:t>
            </a:r>
            <a:r>
              <a:rPr lang="ru-RU" dirty="0"/>
              <a:t> права и </a:t>
            </a:r>
            <a:r>
              <a:rPr lang="ru-RU" dirty="0" err="1"/>
              <a:t>свободи</a:t>
            </a:r>
            <a:r>
              <a:rPr lang="ru-RU" dirty="0"/>
              <a:t>. Те се </a:t>
            </a:r>
            <a:r>
              <a:rPr lang="ru-RU" dirty="0" err="1"/>
              <a:t>обособяват</a:t>
            </a:r>
            <a:r>
              <a:rPr lang="ru-RU" dirty="0"/>
              <a:t> в две </a:t>
            </a:r>
            <a:r>
              <a:rPr lang="ru-RU" dirty="0" err="1"/>
              <a:t>основни</a:t>
            </a:r>
            <a:r>
              <a:rPr lang="ru-RU" dirty="0"/>
              <a:t> </a:t>
            </a:r>
            <a:r>
              <a:rPr lang="ru-RU" dirty="0" err="1"/>
              <a:t>групи</a:t>
            </a:r>
            <a:r>
              <a:rPr lang="ru-RU" dirty="0"/>
              <a:t>: в </a:t>
            </a:r>
            <a:r>
              <a:rPr lang="ru-RU" dirty="0" err="1"/>
              <a:t>едната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гражданските</a:t>
            </a:r>
            <a:r>
              <a:rPr lang="ru-RU" dirty="0"/>
              <a:t> и </a:t>
            </a:r>
            <a:r>
              <a:rPr lang="ru-RU" dirty="0" err="1"/>
              <a:t>политическите</a:t>
            </a:r>
            <a:r>
              <a:rPr lang="ru-RU" dirty="0"/>
              <a:t> права, а в </a:t>
            </a:r>
            <a:r>
              <a:rPr lang="ru-RU" dirty="0" err="1"/>
              <a:t>другата</a:t>
            </a:r>
            <a:r>
              <a:rPr lang="ru-RU" dirty="0"/>
              <a:t> - </a:t>
            </a:r>
            <a:r>
              <a:rPr lang="ru-RU" dirty="0" err="1"/>
              <a:t>социалните</a:t>
            </a:r>
            <a:r>
              <a:rPr lang="ru-RU" dirty="0"/>
              <a:t> и </a:t>
            </a:r>
            <a:r>
              <a:rPr lang="ru-RU" dirty="0" err="1"/>
              <a:t>икономическите</a:t>
            </a:r>
            <a:r>
              <a:rPr lang="ru-RU" dirty="0"/>
              <a:t>. </a:t>
            </a:r>
            <a:r>
              <a:rPr lang="ru-RU" dirty="0" err="1"/>
              <a:t>Всички</a:t>
            </a:r>
            <a:r>
              <a:rPr lang="ru-RU" dirty="0"/>
              <a:t> права на </a:t>
            </a:r>
            <a:r>
              <a:rPr lang="ru-RU" dirty="0" err="1"/>
              <a:t>човека</a:t>
            </a:r>
            <a:r>
              <a:rPr lang="ru-RU" dirty="0"/>
              <a:t>, </a:t>
            </a:r>
            <a:r>
              <a:rPr lang="ru-RU" dirty="0" err="1"/>
              <a:t>обаче</a:t>
            </a:r>
            <a:r>
              <a:rPr lang="ru-RU" dirty="0"/>
              <a:t>,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взаимозависими</a:t>
            </a:r>
            <a:r>
              <a:rPr lang="ru-RU" dirty="0"/>
              <a:t> и </a:t>
            </a:r>
            <a:r>
              <a:rPr lang="ru-RU" dirty="0" err="1"/>
              <a:t>взаимосвързани</a:t>
            </a:r>
            <a:r>
              <a:rPr lang="ru-RU" dirty="0"/>
              <a:t>: </a:t>
            </a:r>
            <a:r>
              <a:rPr lang="ru-RU" dirty="0" err="1"/>
              <a:t>лишаването</a:t>
            </a:r>
            <a:r>
              <a:rPr lang="ru-RU" dirty="0"/>
              <a:t> от </a:t>
            </a:r>
            <a:r>
              <a:rPr lang="ru-RU" dirty="0" err="1"/>
              <a:t>едно</a:t>
            </a:r>
            <a:r>
              <a:rPr lang="ru-RU" dirty="0"/>
              <a:t> право </a:t>
            </a:r>
            <a:r>
              <a:rPr lang="ru-RU" dirty="0" err="1"/>
              <a:t>може</a:t>
            </a:r>
            <a:r>
              <a:rPr lang="ru-RU" dirty="0"/>
              <a:t> да </a:t>
            </a:r>
            <a:r>
              <a:rPr lang="ru-RU" dirty="0" err="1"/>
              <a:t>окаже</a:t>
            </a:r>
            <a:r>
              <a:rPr lang="ru-RU" dirty="0"/>
              <a:t> неблагоприятно влияние </a:t>
            </a:r>
            <a:r>
              <a:rPr lang="ru-RU" dirty="0" err="1"/>
              <a:t>върху</a:t>
            </a:r>
            <a:r>
              <a:rPr lang="ru-RU" dirty="0"/>
              <a:t> </a:t>
            </a:r>
            <a:r>
              <a:rPr lang="ru-RU" dirty="0" err="1"/>
              <a:t>упражняването</a:t>
            </a:r>
            <a:r>
              <a:rPr lang="ru-RU" dirty="0"/>
              <a:t> на </a:t>
            </a:r>
            <a:r>
              <a:rPr lang="ru-RU" dirty="0" err="1"/>
              <a:t>други</a:t>
            </a:r>
            <a:r>
              <a:rPr lang="ru-RU" dirty="0"/>
              <a:t>.</a:t>
            </a:r>
          </a:p>
          <a:p>
            <a:pPr marL="11430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933056"/>
            <a:ext cx="4104456" cy="2548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6415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демокрация</a:t>
            </a:r>
            <a:endParaRPr lang="bg-BG" dirty="0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idx="1"/>
          </p:nvPr>
        </p:nvSpPr>
        <p:spPr>
          <a:xfrm>
            <a:off x="179512" y="1628800"/>
            <a:ext cx="5338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Демокрацията</a:t>
            </a:r>
            <a:r>
              <a:rPr lang="ru-RU" sz="2000" dirty="0"/>
              <a:t> е форма на управление, при </a:t>
            </a:r>
            <a:r>
              <a:rPr lang="ru-RU" sz="2000" dirty="0" err="1"/>
              <a:t>която</a:t>
            </a:r>
            <a:r>
              <a:rPr lang="ru-RU" sz="2000" dirty="0"/>
              <a:t> </a:t>
            </a:r>
            <a:r>
              <a:rPr lang="ru-RU" sz="2000" dirty="0" err="1"/>
              <a:t>държавната</a:t>
            </a:r>
            <a:r>
              <a:rPr lang="ru-RU" sz="2000" dirty="0"/>
              <a:t> </a:t>
            </a:r>
            <a:r>
              <a:rPr lang="ru-RU" sz="2000" dirty="0" err="1"/>
              <a:t>власт</a:t>
            </a:r>
            <a:r>
              <a:rPr lang="ru-RU" sz="2000" dirty="0"/>
              <a:t> </a:t>
            </a:r>
            <a:r>
              <a:rPr lang="ru-RU" sz="2000" dirty="0" err="1"/>
              <a:t>произтича</a:t>
            </a:r>
            <a:r>
              <a:rPr lang="ru-RU" sz="2000" dirty="0"/>
              <a:t> от народа чрез консенсус </a:t>
            </a:r>
            <a:r>
              <a:rPr lang="ru-RU" sz="2000" dirty="0" err="1"/>
              <a:t>консенсусна</a:t>
            </a:r>
            <a:r>
              <a:rPr lang="ru-RU" sz="2000" dirty="0"/>
              <a:t> </a:t>
            </a:r>
            <a:r>
              <a:rPr lang="ru-RU" sz="2000" dirty="0" err="1"/>
              <a:t>демокрация</a:t>
            </a:r>
            <a:r>
              <a:rPr lang="ru-RU" sz="2000" dirty="0"/>
              <a:t>, чрез </a:t>
            </a:r>
            <a:r>
              <a:rPr lang="ru-RU" sz="2000" dirty="0" err="1"/>
              <a:t>провеждане</a:t>
            </a:r>
            <a:r>
              <a:rPr lang="ru-RU" sz="2000" dirty="0"/>
              <a:t> на </a:t>
            </a:r>
            <a:r>
              <a:rPr lang="ru-RU" sz="2000" dirty="0" err="1"/>
              <a:t>референдуми</a:t>
            </a:r>
            <a:r>
              <a:rPr lang="ru-RU" sz="2000" dirty="0"/>
              <a:t> </a:t>
            </a:r>
            <a:r>
              <a:rPr lang="ru-RU" sz="2000" dirty="0" err="1"/>
              <a:t>пряка</a:t>
            </a:r>
            <a:r>
              <a:rPr lang="ru-RU" sz="2000" dirty="0"/>
              <a:t> </a:t>
            </a:r>
            <a:r>
              <a:rPr lang="ru-RU" sz="2000" dirty="0" err="1"/>
              <a:t>демокрация</a:t>
            </a:r>
            <a:r>
              <a:rPr lang="ru-RU" sz="2000" dirty="0"/>
              <a:t> или избрани </a:t>
            </a:r>
            <a:r>
              <a:rPr lang="ru-RU" sz="2000" dirty="0" err="1"/>
              <a:t>представители.В</a:t>
            </a:r>
            <a:r>
              <a:rPr lang="ru-RU" sz="2000" dirty="0"/>
              <a:t> </a:t>
            </a:r>
            <a:r>
              <a:rPr lang="ru-RU" sz="2000" dirty="0" err="1"/>
              <a:t>днешно</a:t>
            </a:r>
            <a:r>
              <a:rPr lang="ru-RU" sz="2000" dirty="0"/>
              <a:t> </a:t>
            </a:r>
            <a:r>
              <a:rPr lang="ru-RU" sz="2000" dirty="0" err="1"/>
              <a:t>време</a:t>
            </a:r>
            <a:r>
              <a:rPr lang="ru-RU" sz="2000" dirty="0"/>
              <a:t> </a:t>
            </a:r>
            <a:r>
              <a:rPr lang="ru-RU" sz="2000" dirty="0" err="1"/>
              <a:t>могат</a:t>
            </a:r>
            <a:r>
              <a:rPr lang="ru-RU" sz="2000" dirty="0"/>
              <a:t> да </a:t>
            </a:r>
            <a:r>
              <a:rPr lang="ru-RU" sz="2000" dirty="0" err="1"/>
              <a:t>бъдат</a:t>
            </a:r>
            <a:r>
              <a:rPr lang="ru-RU" sz="2000" dirty="0"/>
              <a:t> </a:t>
            </a:r>
            <a:r>
              <a:rPr lang="ru-RU" sz="2000" dirty="0" err="1"/>
              <a:t>наблюдавани</a:t>
            </a:r>
            <a:r>
              <a:rPr lang="ru-RU" sz="2000" dirty="0"/>
              <a:t> две </a:t>
            </a:r>
            <a:r>
              <a:rPr lang="ru-RU" sz="2000" dirty="0" err="1"/>
              <a:t>форми</a:t>
            </a:r>
            <a:r>
              <a:rPr lang="ru-RU" sz="2000" dirty="0"/>
              <a:t> на </a:t>
            </a:r>
            <a:r>
              <a:rPr lang="ru-RU" sz="2000" dirty="0" err="1"/>
              <a:t>демокрация</a:t>
            </a:r>
            <a:r>
              <a:rPr lang="ru-RU" sz="2000" dirty="0"/>
              <a:t>: </a:t>
            </a:r>
            <a:r>
              <a:rPr lang="ru-RU" sz="2000" dirty="0" err="1"/>
              <a:t>мажоритарна</a:t>
            </a:r>
            <a:r>
              <a:rPr lang="ru-RU" sz="2000" dirty="0"/>
              <a:t> и </a:t>
            </a:r>
            <a:r>
              <a:rPr lang="ru-RU" sz="2000" dirty="0" err="1"/>
              <a:t>пропорционална,като</a:t>
            </a:r>
            <a:r>
              <a:rPr lang="ru-RU" sz="2000" dirty="0"/>
              <a:t> </a:t>
            </a:r>
            <a:r>
              <a:rPr lang="ru-RU" sz="2000" dirty="0" err="1"/>
              <a:t>равенството</a:t>
            </a:r>
            <a:r>
              <a:rPr lang="ru-RU" sz="2000" dirty="0"/>
              <a:t> и </a:t>
            </a:r>
            <a:r>
              <a:rPr lang="ru-RU" sz="2000" dirty="0" err="1"/>
              <a:t>свободата</a:t>
            </a:r>
            <a:r>
              <a:rPr lang="ru-RU" sz="2000" dirty="0"/>
              <a:t> </a:t>
            </a:r>
            <a:r>
              <a:rPr lang="ru-RU" sz="2000" dirty="0" err="1"/>
              <a:t>са</a:t>
            </a:r>
            <a:r>
              <a:rPr lang="ru-RU" sz="2000" dirty="0"/>
              <a:t> </a:t>
            </a:r>
            <a:r>
              <a:rPr lang="ru-RU" sz="2000" dirty="0" err="1"/>
              <a:t>нейни</a:t>
            </a:r>
            <a:r>
              <a:rPr lang="ru-RU" sz="2000" dirty="0"/>
              <a:t> </a:t>
            </a:r>
            <a:r>
              <a:rPr lang="ru-RU" sz="2000" dirty="0" err="1"/>
              <a:t>съществени</a:t>
            </a:r>
            <a:r>
              <a:rPr lang="ru-RU" sz="2000" dirty="0"/>
              <a:t> характеристики. </a:t>
            </a:r>
            <a:r>
              <a:rPr lang="ru-RU" sz="2000" dirty="0" err="1"/>
              <a:t>Проява</a:t>
            </a:r>
            <a:r>
              <a:rPr lang="ru-RU" sz="2000" dirty="0"/>
              <a:t> на </a:t>
            </a:r>
            <a:r>
              <a:rPr lang="ru-RU" sz="2000" dirty="0" err="1"/>
              <a:t>тези</a:t>
            </a:r>
            <a:r>
              <a:rPr lang="ru-RU" sz="2000" dirty="0"/>
              <a:t> </a:t>
            </a:r>
            <a:r>
              <a:rPr lang="ru-RU" sz="2000" dirty="0" err="1"/>
              <a:t>принципи</a:t>
            </a:r>
            <a:r>
              <a:rPr lang="ru-RU" sz="2000" dirty="0"/>
              <a:t> </a:t>
            </a:r>
            <a:r>
              <a:rPr lang="ru-RU" sz="2000" dirty="0" err="1"/>
              <a:t>са</a:t>
            </a:r>
            <a:r>
              <a:rPr lang="ru-RU" sz="2000" dirty="0"/>
              <a:t> </a:t>
            </a:r>
            <a:r>
              <a:rPr lang="ru-RU" sz="2000" dirty="0" err="1"/>
              <a:t>равенството</a:t>
            </a:r>
            <a:r>
              <a:rPr lang="ru-RU" sz="2000" dirty="0"/>
              <a:t> на </a:t>
            </a:r>
            <a:r>
              <a:rPr lang="ru-RU" sz="2000" dirty="0" err="1"/>
              <a:t>всички</a:t>
            </a:r>
            <a:r>
              <a:rPr lang="ru-RU" sz="2000" dirty="0"/>
              <a:t> </a:t>
            </a:r>
            <a:r>
              <a:rPr lang="ru-RU" sz="2000" dirty="0" err="1"/>
              <a:t>граждани</a:t>
            </a:r>
            <a:r>
              <a:rPr lang="ru-RU" sz="2000" dirty="0"/>
              <a:t> пред закона и </a:t>
            </a:r>
            <a:r>
              <a:rPr lang="ru-RU" sz="2000" dirty="0" err="1"/>
              <a:t>равният</a:t>
            </a:r>
            <a:r>
              <a:rPr lang="ru-RU" sz="2000" dirty="0"/>
              <a:t> </a:t>
            </a:r>
            <a:r>
              <a:rPr lang="ru-RU" sz="2000" dirty="0" err="1"/>
              <a:t>достъп</a:t>
            </a:r>
            <a:r>
              <a:rPr lang="ru-RU" sz="2000" dirty="0"/>
              <a:t> до </a:t>
            </a:r>
            <a:r>
              <a:rPr lang="ru-RU" sz="2000" dirty="0" err="1"/>
              <a:t>властта</a:t>
            </a:r>
            <a:r>
              <a:rPr lang="ru-RU" sz="2000" dirty="0"/>
              <a:t>.</a:t>
            </a:r>
            <a:endParaRPr lang="bg-BG" sz="2000" dirty="0"/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87961"/>
            <a:ext cx="3046479" cy="22650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523" y="4365104"/>
            <a:ext cx="3029351" cy="21738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0514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Свобода на човека в обществото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7504" y="1700808"/>
            <a:ext cx="5832648" cy="5040560"/>
          </a:xfrm>
        </p:spPr>
        <p:txBody>
          <a:bodyPr>
            <a:normAutofit fontScale="92500" lnSpcReduction="20000"/>
          </a:bodyPr>
          <a:lstStyle/>
          <a:p>
            <a:r>
              <a:rPr lang="bg-BG" dirty="0"/>
              <a:t>Свободата на човека е водеща върховна ценност, свързана с развитието на човечеството. Тя е като възможност, при която отсъстват ограничение, унижение или принуда. Свободата е основата, върху която се изгражда правото в модерната държава. Несъгласията и противоречията между личните интереси на хората се разрешават чрез принципа на свободата на човека. Държавата гарантира свободата на отделния човек и същевременно защитава позициите на тази свобода. Границата на всяка свобода в обществото определя отговорността към другия и към общото благо. </a:t>
            </a:r>
            <a:r>
              <a:rPr lang="bg-BG" dirty="0" smtClean="0"/>
              <a:t> 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80928"/>
            <a:ext cx="2948339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340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Благодарим ви за вниманието!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Изготвили: Х</a:t>
            </a:r>
            <a:r>
              <a:rPr lang="en-US" dirty="0" smtClean="0"/>
              <a:t>I</a:t>
            </a:r>
            <a:r>
              <a:rPr lang="bg-BG" dirty="0" smtClean="0"/>
              <a:t> в клас</a:t>
            </a:r>
            <a:r>
              <a:rPr lang="en-US" dirty="0" smtClean="0"/>
              <a:t>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5515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Права на гражданина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79512" y="1706962"/>
            <a:ext cx="8229600" cy="261250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Права на гражданина - </a:t>
            </a:r>
            <a:r>
              <a:rPr lang="ru-RU" dirty="0" err="1"/>
              <a:t>това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юридически </a:t>
            </a:r>
            <a:r>
              <a:rPr lang="ru-RU" dirty="0" err="1"/>
              <a:t>признати</a:t>
            </a:r>
            <a:r>
              <a:rPr lang="ru-RU" dirty="0"/>
              <a:t> от дадена </a:t>
            </a:r>
            <a:r>
              <a:rPr lang="ru-RU" dirty="0" err="1"/>
              <a:t>държава</a:t>
            </a:r>
            <a:r>
              <a:rPr lang="ru-RU" dirty="0"/>
              <a:t> права на </a:t>
            </a:r>
            <a:r>
              <a:rPr lang="ru-RU" dirty="0" err="1"/>
              <a:t>нейните</a:t>
            </a:r>
            <a:r>
              <a:rPr lang="ru-RU" dirty="0"/>
              <a:t> </a:t>
            </a:r>
            <a:r>
              <a:rPr lang="ru-RU" dirty="0" err="1"/>
              <a:t>граждани</a:t>
            </a:r>
            <a:r>
              <a:rPr lang="ru-RU" dirty="0"/>
              <a:t>,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надграждащи</a:t>
            </a:r>
            <a:r>
              <a:rPr lang="ru-RU" dirty="0"/>
              <a:t>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човека</a:t>
            </a:r>
            <a:r>
              <a:rPr lang="ru-RU" dirty="0"/>
              <a:t>. </a:t>
            </a:r>
            <a:r>
              <a:rPr lang="ru-RU" dirty="0" err="1"/>
              <a:t>Изразяват</a:t>
            </a:r>
            <a:r>
              <a:rPr lang="ru-RU" dirty="0"/>
              <a:t> </a:t>
            </a:r>
            <a:r>
              <a:rPr lang="ru-RU" dirty="0" err="1"/>
              <a:t>принадлежност</a:t>
            </a:r>
            <a:r>
              <a:rPr lang="ru-RU" dirty="0"/>
              <a:t> и </a:t>
            </a:r>
            <a:r>
              <a:rPr lang="ru-RU" dirty="0" err="1"/>
              <a:t>правно-политическа</a:t>
            </a:r>
            <a:r>
              <a:rPr lang="ru-RU" dirty="0"/>
              <a:t> </a:t>
            </a:r>
            <a:r>
              <a:rPr lang="ru-RU" dirty="0" err="1"/>
              <a:t>връзка</a:t>
            </a:r>
            <a:r>
              <a:rPr lang="ru-RU" dirty="0"/>
              <a:t> на </a:t>
            </a:r>
            <a:r>
              <a:rPr lang="ru-RU" dirty="0" err="1"/>
              <a:t>едно</a:t>
            </a:r>
            <a:r>
              <a:rPr lang="ru-RU" dirty="0"/>
              <a:t> лице и </a:t>
            </a:r>
            <a:r>
              <a:rPr lang="ru-RU" dirty="0" err="1"/>
              <a:t>съответната</a:t>
            </a:r>
            <a:r>
              <a:rPr lang="ru-RU" dirty="0"/>
              <a:t> </a:t>
            </a:r>
            <a:r>
              <a:rPr lang="ru-RU" dirty="0" err="1"/>
              <a:t>държава</a:t>
            </a:r>
            <a:r>
              <a:rPr lang="ru-RU" dirty="0"/>
              <a:t>. </a:t>
            </a:r>
            <a:r>
              <a:rPr lang="ru-RU" dirty="0" err="1"/>
              <a:t>Създават</a:t>
            </a:r>
            <a:r>
              <a:rPr lang="ru-RU" dirty="0"/>
              <a:t> </a:t>
            </a:r>
            <a:r>
              <a:rPr lang="ru-RU" dirty="0" err="1"/>
              <a:t>възможност</a:t>
            </a:r>
            <a:r>
              <a:rPr lang="ru-RU" dirty="0"/>
              <a:t> за равноправно участие в </a:t>
            </a:r>
            <a:r>
              <a:rPr lang="ru-RU" dirty="0" err="1"/>
              <a:t>гражданската</a:t>
            </a:r>
            <a:r>
              <a:rPr lang="ru-RU" dirty="0"/>
              <a:t>, </a:t>
            </a:r>
            <a:r>
              <a:rPr lang="ru-RU" dirty="0" err="1"/>
              <a:t>политическата</a:t>
            </a:r>
            <a:r>
              <a:rPr lang="ru-RU" dirty="0"/>
              <a:t> </a:t>
            </a:r>
            <a:r>
              <a:rPr lang="ru-RU" dirty="0" err="1"/>
              <a:t>икономическата</a:t>
            </a:r>
            <a:r>
              <a:rPr lang="ru-RU" dirty="0"/>
              <a:t>, </a:t>
            </a:r>
            <a:r>
              <a:rPr lang="ru-RU" dirty="0" err="1"/>
              <a:t>социалната</a:t>
            </a:r>
            <a:r>
              <a:rPr lang="ru-RU" dirty="0"/>
              <a:t> и </a:t>
            </a:r>
            <a:r>
              <a:rPr lang="ru-RU" dirty="0" err="1"/>
              <a:t>културната</a:t>
            </a:r>
            <a:r>
              <a:rPr lang="ru-RU" dirty="0"/>
              <a:t> </a:t>
            </a:r>
            <a:r>
              <a:rPr lang="ru-RU" dirty="0" err="1"/>
              <a:t>област</a:t>
            </a:r>
            <a:r>
              <a:rPr lang="ru-RU" dirty="0"/>
              <a:t> на </a:t>
            </a:r>
            <a:r>
              <a:rPr lang="ru-RU" dirty="0" err="1"/>
              <a:t>съвместния</a:t>
            </a:r>
            <a:r>
              <a:rPr lang="ru-RU" dirty="0"/>
              <a:t> живот.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077072"/>
            <a:ext cx="2348880" cy="23488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319465"/>
            <a:ext cx="1562233" cy="2204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941621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Конституционни права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2900536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/>
              <a:t>Конституционните</a:t>
            </a:r>
            <a:r>
              <a:rPr lang="ru-RU" dirty="0"/>
              <a:t> права </a:t>
            </a:r>
            <a:r>
              <a:rPr lang="ru-RU" dirty="0" err="1"/>
              <a:t>са</a:t>
            </a:r>
            <a:r>
              <a:rPr lang="ru-RU" dirty="0"/>
              <a:t> </a:t>
            </a:r>
            <a:r>
              <a:rPr lang="ru-RU" dirty="0" err="1"/>
              <a:t>публични</a:t>
            </a:r>
            <a:r>
              <a:rPr lang="ru-RU" dirty="0"/>
              <a:t> </a:t>
            </a:r>
            <a:r>
              <a:rPr lang="ru-RU" dirty="0" err="1"/>
              <a:t>субективни</a:t>
            </a:r>
            <a:r>
              <a:rPr lang="ru-RU" dirty="0"/>
              <a:t> права,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с </a:t>
            </a:r>
            <a:r>
              <a:rPr lang="ru-RU" dirty="0" err="1"/>
              <a:t>най-висока</a:t>
            </a:r>
            <a:r>
              <a:rPr lang="ru-RU" dirty="0"/>
              <a:t> степен на </a:t>
            </a:r>
            <a:r>
              <a:rPr lang="ru-RU" dirty="0" err="1"/>
              <a:t>защитеност</a:t>
            </a:r>
            <a:r>
              <a:rPr lang="ru-RU" dirty="0"/>
              <a:t>, </a:t>
            </a:r>
            <a:r>
              <a:rPr lang="ru-RU" dirty="0" err="1"/>
              <a:t>издигнати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в </a:t>
            </a:r>
            <a:r>
              <a:rPr lang="ru-RU" dirty="0" err="1"/>
              <a:t>основен</a:t>
            </a:r>
            <a:r>
              <a:rPr lang="ru-RU" dirty="0"/>
              <a:t> принцип на </a:t>
            </a:r>
            <a:r>
              <a:rPr lang="ru-RU" dirty="0" err="1"/>
              <a:t>правовата</a:t>
            </a:r>
            <a:r>
              <a:rPr lang="ru-RU" dirty="0"/>
              <a:t> </a:t>
            </a:r>
            <a:r>
              <a:rPr lang="ru-RU" dirty="0" err="1"/>
              <a:t>държава</a:t>
            </a:r>
            <a:r>
              <a:rPr lang="ru-RU" dirty="0"/>
              <a:t> и </a:t>
            </a:r>
            <a:r>
              <a:rPr lang="ru-RU" dirty="0" err="1"/>
              <a:t>върховен</a:t>
            </a:r>
            <a:r>
              <a:rPr lang="ru-RU" dirty="0"/>
              <a:t> принцип за легитимация на </a:t>
            </a:r>
            <a:r>
              <a:rPr lang="ru-RU" dirty="0" err="1"/>
              <a:t>държавната</a:t>
            </a:r>
            <a:r>
              <a:rPr lang="ru-RU" dirty="0"/>
              <a:t> и </a:t>
            </a:r>
            <a:r>
              <a:rPr lang="ru-RU" dirty="0" err="1"/>
              <a:t>правната</a:t>
            </a:r>
            <a:r>
              <a:rPr lang="ru-RU" dirty="0"/>
              <a:t> система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Например </a:t>
            </a:r>
            <a:r>
              <a:rPr lang="ru-RU" dirty="0" err="1"/>
              <a:t>според</a:t>
            </a:r>
            <a:r>
              <a:rPr lang="ru-RU" dirty="0"/>
              <a:t> </a:t>
            </a:r>
            <a:r>
              <a:rPr lang="ru-RU" dirty="0" err="1"/>
              <a:t>Конституцията</a:t>
            </a:r>
            <a:r>
              <a:rPr lang="ru-RU" dirty="0"/>
              <a:t> на </a:t>
            </a:r>
            <a:r>
              <a:rPr lang="ru-RU" dirty="0" err="1"/>
              <a:t>Република</a:t>
            </a:r>
            <a:r>
              <a:rPr lang="ru-RU" dirty="0"/>
              <a:t> </a:t>
            </a:r>
            <a:r>
              <a:rPr lang="ru-RU" dirty="0" err="1"/>
              <a:t>България</a:t>
            </a:r>
            <a:r>
              <a:rPr lang="ru-RU" dirty="0"/>
              <a:t> ОТ 1991г. </a:t>
            </a:r>
            <a:r>
              <a:rPr lang="ru-RU" dirty="0" err="1"/>
              <a:t>Издига</a:t>
            </a:r>
            <a:r>
              <a:rPr lang="ru-RU" dirty="0"/>
              <a:t> в </a:t>
            </a:r>
            <a:r>
              <a:rPr lang="ru-RU" dirty="0" err="1"/>
              <a:t>основен</a:t>
            </a:r>
            <a:r>
              <a:rPr lang="ru-RU" dirty="0"/>
              <a:t> принцип </a:t>
            </a:r>
            <a:r>
              <a:rPr lang="ru-RU" dirty="0" err="1"/>
              <a:t>равенството</a:t>
            </a:r>
            <a:r>
              <a:rPr lang="ru-RU" dirty="0"/>
              <a:t> на </a:t>
            </a:r>
            <a:r>
              <a:rPr lang="ru-RU" dirty="0" err="1"/>
              <a:t>всички</a:t>
            </a:r>
            <a:r>
              <a:rPr lang="ru-RU" dirty="0"/>
              <a:t>, без значение от </a:t>
            </a:r>
            <a:r>
              <a:rPr lang="ru-RU" dirty="0" err="1"/>
              <a:t>расата</a:t>
            </a:r>
            <a:r>
              <a:rPr lang="ru-RU" dirty="0"/>
              <a:t>, </a:t>
            </a:r>
            <a:r>
              <a:rPr lang="ru-RU" dirty="0" err="1"/>
              <a:t>народността</a:t>
            </a:r>
            <a:r>
              <a:rPr lang="ru-RU" dirty="0"/>
              <a:t>, </a:t>
            </a:r>
            <a:r>
              <a:rPr lang="ru-RU" dirty="0" err="1"/>
              <a:t>религията</a:t>
            </a:r>
            <a:r>
              <a:rPr lang="ru-RU" dirty="0"/>
              <a:t>, </a:t>
            </a:r>
            <a:r>
              <a:rPr lang="ru-RU" dirty="0" err="1"/>
              <a:t>етноса</a:t>
            </a:r>
            <a:r>
              <a:rPr lang="ru-RU" dirty="0"/>
              <a:t> и пола. </a:t>
            </a:r>
            <a:r>
              <a:rPr lang="ru-RU" dirty="0" err="1"/>
              <a:t>Така</a:t>
            </a:r>
            <a:r>
              <a:rPr lang="ru-RU" dirty="0"/>
              <a:t> </a:t>
            </a:r>
            <a:r>
              <a:rPr lang="ru-RU" dirty="0" err="1"/>
              <a:t>тя</a:t>
            </a:r>
            <a:r>
              <a:rPr lang="ru-RU" dirty="0"/>
              <a:t> </a:t>
            </a:r>
            <a:r>
              <a:rPr lang="ru-RU" dirty="0" err="1"/>
              <a:t>гарантира</a:t>
            </a:r>
            <a:r>
              <a:rPr lang="ru-RU" dirty="0"/>
              <a:t> </a:t>
            </a:r>
            <a:r>
              <a:rPr lang="ru-RU" dirty="0" err="1"/>
              <a:t>животът</a:t>
            </a:r>
            <a:r>
              <a:rPr lang="ru-RU" dirty="0"/>
              <a:t>, </a:t>
            </a:r>
            <a:r>
              <a:rPr lang="ru-RU" dirty="0" err="1"/>
              <a:t>достойнството</a:t>
            </a:r>
            <a:r>
              <a:rPr lang="ru-RU" dirty="0"/>
              <a:t> и </a:t>
            </a:r>
            <a:r>
              <a:rPr lang="ru-RU" dirty="0" err="1"/>
              <a:t>правата</a:t>
            </a:r>
            <a:r>
              <a:rPr lang="ru-RU" dirty="0"/>
              <a:t> на </a:t>
            </a:r>
            <a:r>
              <a:rPr lang="ru-RU" dirty="0" err="1"/>
              <a:t>личността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45" y="3717032"/>
            <a:ext cx="3318619" cy="2781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933056"/>
            <a:ext cx="1589162" cy="2250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187465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686800" cy="838200"/>
          </a:xfrm>
        </p:spPr>
        <p:txBody>
          <a:bodyPr/>
          <a:lstStyle/>
          <a:p>
            <a:r>
              <a:rPr lang="bg-BG" i="1" dirty="0" err="1" smtClean="0"/>
              <a:t>омбудсман</a:t>
            </a:r>
            <a:endParaRPr lang="bg-BG" i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1844824"/>
            <a:ext cx="8686800" cy="3026966"/>
          </a:xfrm>
        </p:spPr>
        <p:txBody>
          <a:bodyPr>
            <a:noAutofit/>
          </a:bodyPr>
          <a:lstStyle/>
          <a:p>
            <a:r>
              <a:rPr lang="ru-RU" sz="2800" dirty="0" err="1">
                <a:latin typeface="Arial Narrow" pitchFamily="34" charset="0"/>
              </a:rPr>
              <a:t>О̀мбудсманът</a:t>
            </a:r>
            <a:r>
              <a:rPr lang="ru-RU" sz="2800" dirty="0">
                <a:latin typeface="Arial Narrow" pitchFamily="34" charset="0"/>
              </a:rPr>
              <a:t> е независимо </a:t>
            </a:r>
            <a:r>
              <a:rPr lang="ru-RU" sz="2800" dirty="0" err="1">
                <a:latin typeface="Arial Narrow" pitchFamily="34" charset="0"/>
              </a:rPr>
              <a:t>длъжностно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smtClean="0">
                <a:latin typeface="Arial Narrow" pitchFamily="34" charset="0"/>
              </a:rPr>
              <a:t>лице,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на </a:t>
            </a:r>
            <a:r>
              <a:rPr lang="ru-RU" sz="2800" dirty="0" err="1">
                <a:latin typeface="Arial Narrow" pitchFamily="34" charset="0"/>
              </a:rPr>
              <a:t>което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са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възложени</a:t>
            </a:r>
            <a:r>
              <a:rPr lang="ru-RU" sz="2800" dirty="0">
                <a:latin typeface="Arial Narrow" pitchFamily="34" charset="0"/>
              </a:rPr>
              <a:t> функции 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да </a:t>
            </a:r>
            <a:r>
              <a:rPr lang="ru-RU" sz="2800" dirty="0" err="1">
                <a:latin typeface="Arial Narrow" pitchFamily="34" charset="0"/>
              </a:rPr>
              <a:t>контролира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спазването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smtClean="0">
                <a:latin typeface="Arial Narrow" pitchFamily="34" charset="0"/>
              </a:rPr>
              <a:t>на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законните</a:t>
            </a:r>
            <a:r>
              <a:rPr lang="ru-RU" sz="2800" dirty="0">
                <a:latin typeface="Arial Narrow" pitchFamily="34" charset="0"/>
              </a:rPr>
              <a:t> права и </a:t>
            </a:r>
            <a:r>
              <a:rPr lang="ru-RU" sz="2800" dirty="0" err="1">
                <a:latin typeface="Arial Narrow" pitchFamily="34" charset="0"/>
              </a:rPr>
              <a:t>интереси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smtClean="0">
                <a:latin typeface="Arial Narrow" pitchFamily="34" charset="0"/>
              </a:rPr>
              <a:t>от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органите</a:t>
            </a:r>
            <a:r>
              <a:rPr lang="ru-RU" sz="2800" dirty="0">
                <a:latin typeface="Arial Narrow" pitchFamily="34" charset="0"/>
              </a:rPr>
              <a:t> на </a:t>
            </a:r>
            <a:r>
              <a:rPr lang="ru-RU" sz="2800" dirty="0" err="1">
                <a:latin typeface="Arial Narrow" pitchFamily="34" charset="0"/>
              </a:rPr>
              <a:t>изпълнителната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err="1" smtClean="0">
                <a:latin typeface="Arial Narrow" pitchFamily="34" charset="0"/>
              </a:rPr>
              <a:t>власт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и от </a:t>
            </a:r>
            <a:r>
              <a:rPr lang="ru-RU" sz="2800" dirty="0" err="1">
                <a:latin typeface="Arial Narrow" pitchFamily="34" charset="0"/>
              </a:rPr>
              <a:t>длъжностните</a:t>
            </a:r>
            <a:r>
              <a:rPr lang="ru-RU" sz="2800" dirty="0">
                <a:latin typeface="Arial Narrow" pitchFamily="34" charset="0"/>
              </a:rPr>
              <a:t> лица на </a:t>
            </a:r>
            <a:r>
              <a:rPr lang="ru-RU" sz="2800" dirty="0" smtClean="0">
                <a:latin typeface="Arial Narrow" pitchFamily="34" charset="0"/>
              </a:rPr>
              <a:t>хора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или </a:t>
            </a:r>
            <a:r>
              <a:rPr lang="ru-RU" sz="2800" dirty="0" err="1">
                <a:latin typeface="Arial Narrow" pitchFamily="34" charset="0"/>
              </a:rPr>
              <a:t>група</a:t>
            </a:r>
            <a:r>
              <a:rPr lang="ru-RU" sz="2800" dirty="0">
                <a:latin typeface="Arial Narrow" pitchFamily="34" charset="0"/>
              </a:rPr>
              <a:t> от хора, </a:t>
            </a:r>
            <a:r>
              <a:rPr lang="ru-RU" sz="2800" dirty="0" err="1">
                <a:latin typeface="Arial Narrow" pitchFamily="34" charset="0"/>
              </a:rPr>
              <a:t>които</a:t>
            </a:r>
            <a:r>
              <a:rPr lang="ru-RU" sz="2800" dirty="0">
                <a:latin typeface="Arial Narrow" pitchFamily="34" charset="0"/>
              </a:rPr>
              <a:t> не </a:t>
            </a:r>
            <a:r>
              <a:rPr lang="ru-RU" sz="2800" dirty="0" err="1">
                <a:latin typeface="Arial Narrow" pitchFamily="34" charset="0"/>
              </a:rPr>
              <a:t>са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силни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smtClean="0">
                <a:latin typeface="Arial Narrow" pitchFamily="34" charset="0"/>
              </a:rPr>
              <a:t>в</a:t>
            </a:r>
            <a:endParaRPr lang="en-US" sz="2800" dirty="0" smtClean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 err="1">
                <a:latin typeface="Arial Narrow" pitchFamily="34" charset="0"/>
              </a:rPr>
              <a:t>обществото</a:t>
            </a:r>
            <a:r>
              <a:rPr lang="ru-RU" sz="2800" dirty="0">
                <a:latin typeface="Arial Narrow" pitchFamily="34" charset="0"/>
              </a:rPr>
              <a:t> и трудно </a:t>
            </a:r>
            <a:r>
              <a:rPr lang="ru-RU" sz="2800" dirty="0" err="1">
                <a:latin typeface="Arial Narrow" pitchFamily="34" charset="0"/>
              </a:rPr>
              <a:t>биха</a:t>
            </a:r>
            <a:r>
              <a:rPr lang="ru-RU" sz="2800" dirty="0">
                <a:latin typeface="Arial Narrow" pitchFamily="34" charset="0"/>
              </a:rPr>
              <a:t> могли да се </a:t>
            </a:r>
            <a:r>
              <a:rPr lang="ru-RU" sz="2800" dirty="0" err="1">
                <a:latin typeface="Arial Narrow" pitchFamily="34" charset="0"/>
              </a:rPr>
              <a:t>защитават</a:t>
            </a:r>
            <a:r>
              <a:rPr lang="ru-RU" sz="2800" dirty="0">
                <a:latin typeface="Arial Narrow" pitchFamily="34" charset="0"/>
              </a:rPr>
              <a:t> </a:t>
            </a:r>
            <a:r>
              <a:rPr lang="ru-RU" sz="2800" dirty="0" smtClean="0">
                <a:latin typeface="Arial Narrow" pitchFamily="34" charset="0"/>
              </a:rPr>
              <a:t>сами</a:t>
            </a:r>
            <a:endParaRPr lang="en-US" sz="2800" dirty="0">
              <a:latin typeface="Arial Narrow" pitchFamily="34" charset="0"/>
            </a:endParaRPr>
          </a:p>
          <a:p>
            <a:pPr marL="114300" indent="0">
              <a:buNone/>
            </a:pPr>
            <a:r>
              <a:rPr lang="ru-RU" sz="2800" dirty="0" smtClean="0">
                <a:latin typeface="Arial Narrow" pitchFamily="34" charset="0"/>
              </a:rPr>
              <a:t> </a:t>
            </a:r>
            <a:r>
              <a:rPr lang="ru-RU" sz="2800" dirty="0">
                <a:latin typeface="Arial Narrow" pitchFamily="34" charset="0"/>
              </a:rPr>
              <a:t>(напр. </a:t>
            </a:r>
            <a:r>
              <a:rPr lang="ru-RU" sz="2800" dirty="0" err="1">
                <a:latin typeface="Arial Narrow" pitchFamily="34" charset="0"/>
              </a:rPr>
              <a:t>деца</a:t>
            </a:r>
            <a:r>
              <a:rPr lang="ru-RU" sz="2800" dirty="0">
                <a:latin typeface="Arial Narrow" pitchFamily="34" charset="0"/>
              </a:rPr>
              <a:t>, </a:t>
            </a:r>
            <a:r>
              <a:rPr lang="ru-RU" sz="2800" dirty="0" err="1">
                <a:latin typeface="Arial Narrow" pitchFamily="34" charset="0"/>
              </a:rPr>
              <a:t>пациенти</a:t>
            </a:r>
            <a:r>
              <a:rPr lang="ru-RU" sz="2800" dirty="0">
                <a:latin typeface="Arial Narrow" pitchFamily="34" charset="0"/>
              </a:rPr>
              <a:t>, </a:t>
            </a:r>
            <a:r>
              <a:rPr lang="ru-RU" sz="2800" dirty="0" err="1">
                <a:latin typeface="Arial Narrow" pitchFamily="34" charset="0"/>
              </a:rPr>
              <a:t>жертви</a:t>
            </a:r>
            <a:r>
              <a:rPr lang="ru-RU" sz="2800" dirty="0">
                <a:latin typeface="Arial Narrow" pitchFamily="34" charset="0"/>
              </a:rPr>
              <a:t> на насилие)</a:t>
            </a:r>
            <a:endParaRPr lang="bg-BG" sz="2800" dirty="0">
              <a:latin typeface="Arial Narrow" pitchFamily="34" charset="0"/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348880"/>
            <a:ext cx="2823488" cy="3244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94218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43473" y="476672"/>
            <a:ext cx="8686800" cy="838200"/>
          </a:xfrm>
        </p:spPr>
        <p:txBody>
          <a:bodyPr/>
          <a:lstStyle/>
          <a:p>
            <a:r>
              <a:rPr lang="bg-BG" dirty="0" smtClean="0"/>
              <a:t>Граждански контрол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79512" y="1700808"/>
            <a:ext cx="8686800" cy="4525963"/>
          </a:xfrm>
        </p:spPr>
        <p:txBody>
          <a:bodyPr>
            <a:normAutofit/>
          </a:bodyPr>
          <a:lstStyle/>
          <a:p>
            <a:r>
              <a:rPr lang="ru-RU" dirty="0">
                <a:latin typeface="Arial Narrow" pitchFamily="34" charset="0"/>
              </a:rPr>
              <a:t>Граждански </a:t>
            </a:r>
            <a:r>
              <a:rPr lang="ru-RU" dirty="0" err="1">
                <a:latin typeface="Arial Narrow" pitchFamily="34" charset="0"/>
              </a:rPr>
              <a:t>контрол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err="1">
                <a:latin typeface="Arial Narrow" pitchFamily="34" charset="0"/>
              </a:rPr>
              <a:t>представлява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err="1">
                <a:latin typeface="Arial Narrow" pitchFamily="34" charset="0"/>
              </a:rPr>
              <a:t>правото</a:t>
            </a:r>
            <a:r>
              <a:rPr lang="ru-RU" dirty="0">
                <a:latin typeface="Arial Narrow" pitchFamily="34" charset="0"/>
              </a:rPr>
              <a:t> на </a:t>
            </a:r>
            <a:r>
              <a:rPr lang="ru-RU" dirty="0" err="1">
                <a:latin typeface="Arial Narrow" pitchFamily="34" charset="0"/>
              </a:rPr>
              <a:t>гражданите</a:t>
            </a:r>
            <a:r>
              <a:rPr lang="ru-RU" dirty="0">
                <a:latin typeface="Arial Narrow" pitchFamily="34" charset="0"/>
              </a:rPr>
              <a:t> с </a:t>
            </a:r>
            <a:r>
              <a:rPr lang="ru-RU" dirty="0" err="1">
                <a:latin typeface="Arial Narrow" pitchFamily="34" charset="0"/>
              </a:rPr>
              <a:t>различни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err="1">
                <a:latin typeface="Arial Narrow" pitchFamily="34" charset="0"/>
              </a:rPr>
              <a:t>форми</a:t>
            </a:r>
            <a:r>
              <a:rPr lang="ru-RU" dirty="0">
                <a:latin typeface="Arial Narrow" pitchFamily="34" charset="0"/>
              </a:rPr>
              <a:t> на </a:t>
            </a:r>
            <a:r>
              <a:rPr lang="ru-RU" dirty="0" err="1">
                <a:latin typeface="Arial Narrow" pitchFamily="34" charset="0"/>
              </a:rPr>
              <a:t>активност</a:t>
            </a:r>
            <a:r>
              <a:rPr lang="ru-RU" dirty="0">
                <a:latin typeface="Arial Narrow" pitchFamily="34" charset="0"/>
              </a:rPr>
              <a:t> (</a:t>
            </a:r>
            <a:r>
              <a:rPr lang="ru-RU" dirty="0" err="1">
                <a:latin typeface="Arial Narrow" pitchFamily="34" charset="0"/>
              </a:rPr>
              <a:t>индивидуална</a:t>
            </a:r>
            <a:r>
              <a:rPr lang="ru-RU" dirty="0">
                <a:latin typeface="Arial Narrow" pitchFamily="34" charset="0"/>
              </a:rPr>
              <a:t> или чрез </a:t>
            </a:r>
            <a:r>
              <a:rPr lang="ru-RU" dirty="0" err="1">
                <a:latin typeface="Arial Narrow" pitchFamily="34" charset="0"/>
              </a:rPr>
              <a:t>сдружения</a:t>
            </a:r>
            <a:r>
              <a:rPr lang="ru-RU" dirty="0">
                <a:latin typeface="Arial Narrow" pitchFamily="34" charset="0"/>
              </a:rPr>
              <a:t>) да </a:t>
            </a:r>
            <a:r>
              <a:rPr lang="ru-RU" dirty="0" err="1">
                <a:latin typeface="Arial Narrow" pitchFamily="34" charset="0"/>
              </a:rPr>
              <a:t>участват</a:t>
            </a:r>
            <a:r>
              <a:rPr lang="ru-RU" dirty="0">
                <a:latin typeface="Arial Narrow" pitchFamily="34" charset="0"/>
              </a:rPr>
              <a:t>, да </a:t>
            </a:r>
            <a:r>
              <a:rPr lang="ru-RU" dirty="0" err="1">
                <a:latin typeface="Arial Narrow" pitchFamily="34" charset="0"/>
              </a:rPr>
              <a:t>въздействат</a:t>
            </a:r>
            <a:r>
              <a:rPr lang="ru-RU" dirty="0">
                <a:latin typeface="Arial Narrow" pitchFamily="34" charset="0"/>
              </a:rPr>
              <a:t> и да </a:t>
            </a:r>
            <a:r>
              <a:rPr lang="ru-RU" dirty="0" err="1">
                <a:latin typeface="Arial Narrow" pitchFamily="34" charset="0"/>
              </a:rPr>
              <a:t>коригират</a:t>
            </a:r>
            <a:r>
              <a:rPr lang="ru-RU" dirty="0">
                <a:latin typeface="Arial Narrow" pitchFamily="34" charset="0"/>
              </a:rPr>
              <a:t> </a:t>
            </a:r>
            <a:r>
              <a:rPr lang="ru-RU" dirty="0" err="1">
                <a:latin typeface="Arial Narrow" pitchFamily="34" charset="0"/>
              </a:rPr>
              <a:t>действията</a:t>
            </a:r>
            <a:r>
              <a:rPr lang="ru-RU" dirty="0">
                <a:latin typeface="Arial Narrow" pitchFamily="34" charset="0"/>
              </a:rPr>
              <a:t> на </a:t>
            </a:r>
            <a:r>
              <a:rPr lang="ru-RU" dirty="0" err="1">
                <a:latin typeface="Arial Narrow" pitchFamily="34" charset="0"/>
              </a:rPr>
              <a:t>управляващите</a:t>
            </a:r>
            <a:r>
              <a:rPr lang="ru-RU" dirty="0">
                <a:latin typeface="Arial Narrow" pitchFamily="34" charset="0"/>
              </a:rPr>
              <a:t> по отношение на </a:t>
            </a:r>
            <a:r>
              <a:rPr lang="ru-RU" dirty="0" err="1">
                <a:latin typeface="Arial Narrow" pitchFamily="34" charset="0"/>
              </a:rPr>
              <a:t>целесъобразност</a:t>
            </a:r>
            <a:r>
              <a:rPr lang="ru-RU" dirty="0">
                <a:latin typeface="Arial Narrow" pitchFamily="34" charset="0"/>
              </a:rPr>
              <a:t>, </a:t>
            </a:r>
            <a:r>
              <a:rPr lang="ru-RU" dirty="0" err="1">
                <a:latin typeface="Arial Narrow" pitchFamily="34" charset="0"/>
              </a:rPr>
              <a:t>законосъобразност</a:t>
            </a:r>
            <a:r>
              <a:rPr lang="ru-RU" dirty="0">
                <a:latin typeface="Arial Narrow" pitchFamily="34" charset="0"/>
              </a:rPr>
              <a:t> и </a:t>
            </a:r>
            <a:r>
              <a:rPr lang="ru-RU" dirty="0" err="1">
                <a:latin typeface="Arial Narrow" pitchFamily="34" charset="0"/>
              </a:rPr>
              <a:t>съответствие</a:t>
            </a:r>
            <a:r>
              <a:rPr lang="ru-RU" dirty="0">
                <a:latin typeface="Arial Narrow" pitchFamily="34" charset="0"/>
              </a:rPr>
              <a:t> на </a:t>
            </a:r>
            <a:r>
              <a:rPr lang="ru-RU" dirty="0" err="1">
                <a:latin typeface="Arial Narrow" pitchFamily="34" charset="0"/>
              </a:rPr>
              <a:t>решенията</a:t>
            </a:r>
            <a:r>
              <a:rPr lang="ru-RU" dirty="0">
                <a:latin typeface="Arial Narrow" pitchFamily="34" charset="0"/>
              </a:rPr>
              <a:t> им с </a:t>
            </a:r>
            <a:r>
              <a:rPr lang="ru-RU" dirty="0" err="1">
                <a:latin typeface="Arial Narrow" pitchFamily="34" charset="0"/>
              </a:rPr>
              <a:t>интересите</a:t>
            </a:r>
            <a:r>
              <a:rPr lang="ru-RU" dirty="0">
                <a:latin typeface="Arial Narrow" pitchFamily="34" charset="0"/>
              </a:rPr>
              <a:t> и </a:t>
            </a:r>
            <a:r>
              <a:rPr lang="ru-RU" dirty="0" err="1">
                <a:latin typeface="Arial Narrow" pitchFamily="34" charset="0"/>
              </a:rPr>
              <a:t>потребностите</a:t>
            </a:r>
            <a:r>
              <a:rPr lang="ru-RU" dirty="0">
                <a:latin typeface="Arial Narrow" pitchFamily="34" charset="0"/>
              </a:rPr>
              <a:t> на </a:t>
            </a:r>
            <a:r>
              <a:rPr lang="ru-RU" dirty="0" err="1">
                <a:latin typeface="Arial Narrow" pitchFamily="34" charset="0"/>
              </a:rPr>
              <a:t>обществото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21088"/>
            <a:ext cx="3214693" cy="2139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900644"/>
            <a:ext cx="3157595" cy="24596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65772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Вот на доверие/недоверие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273630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При </a:t>
            </a:r>
            <a:r>
              <a:rPr lang="ru-RU" dirty="0" err="1"/>
              <a:t>вота</a:t>
            </a:r>
            <a:r>
              <a:rPr lang="ru-RU" dirty="0"/>
              <a:t> на доверие инициатор е </a:t>
            </a:r>
            <a:r>
              <a:rPr lang="ru-RU" dirty="0" err="1"/>
              <a:t>правителството</a:t>
            </a:r>
            <a:r>
              <a:rPr lang="ru-RU" dirty="0"/>
              <a:t>, </a:t>
            </a:r>
            <a:r>
              <a:rPr lang="ru-RU" dirty="0" err="1"/>
              <a:t>подава</a:t>
            </a:r>
            <a:r>
              <a:rPr lang="ru-RU" dirty="0"/>
              <a:t> се от </a:t>
            </a:r>
            <a:r>
              <a:rPr lang="ru-RU" dirty="0" err="1"/>
              <a:t>министър</a:t>
            </a:r>
            <a:r>
              <a:rPr lang="ru-RU" dirty="0"/>
              <a:t>-председателя и се иска от Парламента. </a:t>
            </a:r>
            <a:r>
              <a:rPr lang="ru-RU" dirty="0" err="1"/>
              <a:t>Процедурата</a:t>
            </a:r>
            <a:r>
              <a:rPr lang="ru-RU" dirty="0"/>
              <a:t> е много </a:t>
            </a:r>
            <a:r>
              <a:rPr lang="ru-RU" dirty="0" err="1"/>
              <a:t>по-опростена</a:t>
            </a:r>
            <a:r>
              <a:rPr lang="ru-RU" dirty="0"/>
              <a:t> </a:t>
            </a:r>
            <a:r>
              <a:rPr lang="ru-RU" dirty="0" err="1"/>
              <a:t>отколкото</a:t>
            </a:r>
            <a:r>
              <a:rPr lang="ru-RU" dirty="0"/>
              <a:t> при </a:t>
            </a:r>
            <a:r>
              <a:rPr lang="ru-RU" dirty="0" err="1"/>
              <a:t>вота</a:t>
            </a:r>
            <a:r>
              <a:rPr lang="ru-RU" dirty="0"/>
              <a:t> на недоверие. </a:t>
            </a:r>
            <a:r>
              <a:rPr lang="ru-RU" dirty="0" err="1"/>
              <a:t>Няма</a:t>
            </a:r>
            <a:r>
              <a:rPr lang="ru-RU" dirty="0"/>
              <a:t> период на </a:t>
            </a:r>
            <a:r>
              <a:rPr lang="ru-RU" dirty="0" err="1"/>
              <a:t>изчакване</a:t>
            </a:r>
            <a:r>
              <a:rPr lang="ru-RU" dirty="0"/>
              <a:t> и </a:t>
            </a:r>
            <a:r>
              <a:rPr lang="ru-RU" dirty="0" err="1"/>
              <a:t>дебатите</a:t>
            </a:r>
            <a:r>
              <a:rPr lang="ru-RU" dirty="0"/>
              <a:t> </a:t>
            </a:r>
            <a:r>
              <a:rPr lang="ru-RU" dirty="0" err="1"/>
              <a:t>протичат</a:t>
            </a:r>
            <a:r>
              <a:rPr lang="ru-RU" dirty="0"/>
              <a:t> </a:t>
            </a:r>
            <a:r>
              <a:rPr lang="ru-RU" dirty="0" err="1"/>
              <a:t>по-бързо</a:t>
            </a:r>
            <a:r>
              <a:rPr lang="ru-RU" dirty="0"/>
              <a:t>. За да </a:t>
            </a:r>
            <a:r>
              <a:rPr lang="ru-RU" dirty="0" err="1"/>
              <a:t>бъде</a:t>
            </a:r>
            <a:r>
              <a:rPr lang="ru-RU" dirty="0"/>
              <a:t> </a:t>
            </a:r>
            <a:r>
              <a:rPr lang="ru-RU" dirty="0" err="1"/>
              <a:t>приет</a:t>
            </a:r>
            <a:r>
              <a:rPr lang="ru-RU" dirty="0"/>
              <a:t> </a:t>
            </a:r>
            <a:r>
              <a:rPr lang="ru-RU" dirty="0" err="1"/>
              <a:t>вота</a:t>
            </a:r>
            <a:r>
              <a:rPr lang="ru-RU" dirty="0"/>
              <a:t> на доверие е необходимо </a:t>
            </a:r>
            <a:r>
              <a:rPr lang="ru-RU" dirty="0" err="1"/>
              <a:t>обикновено</a:t>
            </a:r>
            <a:r>
              <a:rPr lang="ru-RU" dirty="0"/>
              <a:t> </a:t>
            </a:r>
            <a:r>
              <a:rPr lang="ru-RU" dirty="0" err="1"/>
              <a:t>мнозинство</a:t>
            </a:r>
            <a:r>
              <a:rPr lang="ru-RU" dirty="0"/>
              <a:t> или 50%+1 от </a:t>
            </a:r>
            <a:r>
              <a:rPr lang="ru-RU" dirty="0" err="1"/>
              <a:t>присъстващите</a:t>
            </a:r>
            <a:r>
              <a:rPr lang="ru-RU" dirty="0"/>
              <a:t>. </a:t>
            </a:r>
            <a:r>
              <a:rPr lang="ru-RU" dirty="0" err="1"/>
              <a:t>Ако</a:t>
            </a:r>
            <a:r>
              <a:rPr lang="ru-RU" dirty="0"/>
              <a:t> не </a:t>
            </a:r>
            <a:r>
              <a:rPr lang="ru-RU" dirty="0" err="1"/>
              <a:t>събере</a:t>
            </a:r>
            <a:r>
              <a:rPr lang="ru-RU" dirty="0"/>
              <a:t> </a:t>
            </a:r>
            <a:r>
              <a:rPr lang="ru-RU" dirty="0" err="1"/>
              <a:t>това</a:t>
            </a:r>
            <a:r>
              <a:rPr lang="ru-RU" dirty="0"/>
              <a:t> необходимо </a:t>
            </a:r>
            <a:r>
              <a:rPr lang="ru-RU" dirty="0" err="1"/>
              <a:t>мнозинство</a:t>
            </a:r>
            <a:r>
              <a:rPr lang="ru-RU" dirty="0"/>
              <a:t>, </a:t>
            </a:r>
            <a:r>
              <a:rPr lang="ru-RU" dirty="0" err="1"/>
              <a:t>министър-председателят</a:t>
            </a:r>
            <a:r>
              <a:rPr lang="ru-RU" dirty="0"/>
              <a:t> </a:t>
            </a:r>
            <a:r>
              <a:rPr lang="ru-RU" dirty="0" err="1"/>
              <a:t>подава</a:t>
            </a:r>
            <a:r>
              <a:rPr lang="ru-RU" dirty="0"/>
              <a:t> </a:t>
            </a:r>
            <a:r>
              <a:rPr lang="ru-RU" dirty="0" err="1"/>
              <a:t>оставката</a:t>
            </a:r>
            <a:r>
              <a:rPr lang="ru-RU" dirty="0"/>
              <a:t> на </a:t>
            </a:r>
            <a:r>
              <a:rPr lang="ru-RU" dirty="0" err="1"/>
              <a:t>правителството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270" y="4293095"/>
            <a:ext cx="4031930" cy="2267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522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Активен гражданин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3332584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/>
              <a:t>Гражданската</a:t>
            </a:r>
            <a:r>
              <a:rPr lang="ru-RU" dirty="0"/>
              <a:t> </a:t>
            </a:r>
            <a:r>
              <a:rPr lang="ru-RU" dirty="0" err="1"/>
              <a:t>активност</a:t>
            </a:r>
            <a:r>
              <a:rPr lang="ru-RU" dirty="0"/>
              <a:t> е умение, </a:t>
            </a:r>
            <a:r>
              <a:rPr lang="ru-RU" dirty="0" err="1"/>
              <a:t>което</a:t>
            </a:r>
            <a:r>
              <a:rPr lang="ru-RU" dirty="0"/>
              <a:t> </a:t>
            </a:r>
            <a:r>
              <a:rPr lang="ru-RU" dirty="0" err="1"/>
              <a:t>създава</a:t>
            </a:r>
            <a:r>
              <a:rPr lang="ru-RU" dirty="0"/>
              <a:t> </a:t>
            </a:r>
            <a:r>
              <a:rPr lang="ru-RU" dirty="0" err="1"/>
              <a:t>условията</a:t>
            </a:r>
            <a:r>
              <a:rPr lang="ru-RU" dirty="0"/>
              <a:t> за </a:t>
            </a:r>
            <a:r>
              <a:rPr lang="ru-RU" dirty="0" err="1"/>
              <a:t>функциониране</a:t>
            </a:r>
            <a:r>
              <a:rPr lang="ru-RU" dirty="0"/>
              <a:t> на </a:t>
            </a:r>
            <a:r>
              <a:rPr lang="ru-RU" dirty="0" err="1"/>
              <a:t>гражданското</a:t>
            </a:r>
            <a:r>
              <a:rPr lang="ru-RU" dirty="0"/>
              <a:t> общество в </a:t>
            </a:r>
            <a:r>
              <a:rPr lang="ru-RU" dirty="0" err="1"/>
              <a:t>една</a:t>
            </a:r>
            <a:r>
              <a:rPr lang="ru-RU" dirty="0"/>
              <a:t> демократична структура. </a:t>
            </a:r>
            <a:r>
              <a:rPr lang="ru-RU" dirty="0" err="1"/>
              <a:t>Хората</a:t>
            </a:r>
            <a:r>
              <a:rPr lang="ru-RU" dirty="0"/>
              <a:t>, </a:t>
            </a:r>
            <a:r>
              <a:rPr lang="ru-RU" dirty="0" err="1"/>
              <a:t>които</a:t>
            </a:r>
            <a:r>
              <a:rPr lang="ru-RU" dirty="0"/>
              <a:t> </a:t>
            </a:r>
            <a:r>
              <a:rPr lang="ru-RU" dirty="0" err="1"/>
              <a:t>са</a:t>
            </a:r>
            <a:r>
              <a:rPr lang="ru-RU" dirty="0"/>
              <a:t> граждански </a:t>
            </a:r>
            <a:r>
              <a:rPr lang="ru-RU" dirty="0" err="1"/>
              <a:t>активни</a:t>
            </a:r>
            <a:r>
              <a:rPr lang="ru-RU" dirty="0"/>
              <a:t>, </a:t>
            </a:r>
            <a:r>
              <a:rPr lang="ru-RU" dirty="0" err="1"/>
              <a:t>притежават</a:t>
            </a:r>
            <a:r>
              <a:rPr lang="ru-RU" dirty="0"/>
              <a:t> </a:t>
            </a:r>
            <a:r>
              <a:rPr lang="ru-RU" dirty="0" err="1"/>
              <a:t>необходимите</a:t>
            </a:r>
            <a:r>
              <a:rPr lang="ru-RU" dirty="0"/>
              <a:t> знания за </a:t>
            </a:r>
            <a:r>
              <a:rPr lang="ru-RU" dirty="0" err="1"/>
              <a:t>правата</a:t>
            </a:r>
            <a:r>
              <a:rPr lang="ru-RU" dirty="0"/>
              <a:t> и </a:t>
            </a:r>
            <a:r>
              <a:rPr lang="ru-RU" dirty="0" err="1"/>
              <a:t>задълженията</a:t>
            </a:r>
            <a:r>
              <a:rPr lang="ru-RU" dirty="0"/>
              <a:t> си, активно </a:t>
            </a:r>
            <a:r>
              <a:rPr lang="ru-RU" dirty="0" err="1"/>
              <a:t>работят</a:t>
            </a:r>
            <a:r>
              <a:rPr lang="ru-RU" dirty="0"/>
              <a:t> за защита на </a:t>
            </a:r>
            <a:r>
              <a:rPr lang="ru-RU" dirty="0" err="1"/>
              <a:t>своите</a:t>
            </a:r>
            <a:r>
              <a:rPr lang="ru-RU" dirty="0"/>
              <a:t> и </a:t>
            </a:r>
            <a:r>
              <a:rPr lang="ru-RU" dirty="0" err="1"/>
              <a:t>чуждите</a:t>
            </a:r>
            <a:r>
              <a:rPr lang="ru-RU" dirty="0"/>
              <a:t> права и за </a:t>
            </a:r>
            <a:r>
              <a:rPr lang="ru-RU" dirty="0" err="1"/>
              <a:t>спазване</a:t>
            </a:r>
            <a:r>
              <a:rPr lang="ru-RU" dirty="0"/>
              <a:t> на </a:t>
            </a:r>
            <a:r>
              <a:rPr lang="ru-RU" dirty="0" err="1"/>
              <a:t>задълженията</a:t>
            </a:r>
            <a:r>
              <a:rPr lang="ru-RU" dirty="0"/>
              <a:t> от </a:t>
            </a:r>
            <a:r>
              <a:rPr lang="ru-RU" dirty="0" err="1"/>
              <a:t>всички</a:t>
            </a:r>
            <a:r>
              <a:rPr lang="ru-RU" dirty="0"/>
              <a:t> </a:t>
            </a:r>
            <a:r>
              <a:rPr lang="ru-RU" dirty="0" err="1"/>
              <a:t>членове</a:t>
            </a:r>
            <a:r>
              <a:rPr lang="ru-RU" dirty="0"/>
              <a:t> на </a:t>
            </a:r>
            <a:r>
              <a:rPr lang="ru-RU" dirty="0" err="1"/>
              <a:t>обществото</a:t>
            </a:r>
            <a:r>
              <a:rPr lang="ru-RU" dirty="0"/>
              <a:t>. </a:t>
            </a:r>
            <a:r>
              <a:rPr lang="ru-RU" dirty="0" err="1"/>
              <a:t>Гражданската</a:t>
            </a:r>
            <a:r>
              <a:rPr lang="ru-RU" dirty="0"/>
              <a:t> </a:t>
            </a:r>
            <a:r>
              <a:rPr lang="ru-RU" dirty="0" err="1"/>
              <a:t>активност</a:t>
            </a:r>
            <a:r>
              <a:rPr lang="ru-RU" dirty="0"/>
              <a:t> </a:t>
            </a:r>
            <a:r>
              <a:rPr lang="ru-RU" dirty="0" err="1"/>
              <a:t>предполага</a:t>
            </a:r>
            <a:r>
              <a:rPr lang="ru-RU" dirty="0"/>
              <a:t> добро </a:t>
            </a:r>
            <a:r>
              <a:rPr lang="ru-RU" dirty="0" err="1"/>
              <a:t>познаване</a:t>
            </a:r>
            <a:r>
              <a:rPr lang="ru-RU" dirty="0"/>
              <a:t> на </a:t>
            </a:r>
            <a:r>
              <a:rPr lang="ru-RU" dirty="0" err="1"/>
              <a:t>структурата</a:t>
            </a:r>
            <a:r>
              <a:rPr lang="ru-RU" dirty="0"/>
              <a:t> на </a:t>
            </a:r>
            <a:r>
              <a:rPr lang="ru-RU" dirty="0" err="1"/>
              <a:t>обществото</a:t>
            </a:r>
            <a:r>
              <a:rPr lang="ru-RU" dirty="0"/>
              <a:t>, </a:t>
            </a:r>
            <a:r>
              <a:rPr lang="ru-RU" dirty="0" err="1"/>
              <a:t>отделните</a:t>
            </a:r>
            <a:r>
              <a:rPr lang="ru-RU" dirty="0"/>
              <a:t> институции и </a:t>
            </a:r>
            <a:r>
              <a:rPr lang="ru-RU" dirty="0" err="1"/>
              <a:t>механизмите</a:t>
            </a:r>
            <a:r>
              <a:rPr lang="ru-RU" dirty="0"/>
              <a:t> на действие и взаимодействие между </a:t>
            </a:r>
            <a:r>
              <a:rPr lang="ru-RU" dirty="0" err="1"/>
              <a:t>различните</a:t>
            </a:r>
            <a:r>
              <a:rPr lang="ru-RU" dirty="0"/>
              <a:t> институции на </a:t>
            </a:r>
            <a:r>
              <a:rPr lang="ru-RU" dirty="0" err="1"/>
              <a:t>местно</a:t>
            </a:r>
            <a:r>
              <a:rPr lang="ru-RU" dirty="0"/>
              <a:t>, </a:t>
            </a:r>
            <a:r>
              <a:rPr lang="ru-RU" dirty="0" err="1"/>
              <a:t>национално</a:t>
            </a:r>
            <a:r>
              <a:rPr lang="ru-RU" dirty="0"/>
              <a:t> и </a:t>
            </a:r>
            <a:r>
              <a:rPr lang="ru-RU" dirty="0" err="1"/>
              <a:t>международно</a:t>
            </a:r>
            <a:r>
              <a:rPr lang="ru-RU" dirty="0"/>
              <a:t>, за да се </a:t>
            </a:r>
            <a:r>
              <a:rPr lang="ru-RU" dirty="0" err="1"/>
              <a:t>използва</a:t>
            </a:r>
            <a:r>
              <a:rPr lang="ru-RU" dirty="0"/>
              <a:t> </a:t>
            </a:r>
            <a:r>
              <a:rPr lang="ru-RU" dirty="0" err="1"/>
              <a:t>това</a:t>
            </a:r>
            <a:r>
              <a:rPr lang="ru-RU" dirty="0"/>
              <a:t> познание за </a:t>
            </a:r>
            <a:r>
              <a:rPr lang="ru-RU" dirty="0" err="1"/>
              <a:t>постигане</a:t>
            </a:r>
            <a:r>
              <a:rPr lang="ru-RU" dirty="0"/>
              <a:t> на </a:t>
            </a:r>
            <a:r>
              <a:rPr lang="ru-RU" dirty="0" err="1"/>
              <a:t>различни</a:t>
            </a:r>
            <a:r>
              <a:rPr lang="ru-RU" dirty="0"/>
              <a:t> </a:t>
            </a:r>
            <a:r>
              <a:rPr lang="ru-RU" dirty="0" err="1"/>
              <a:t>обществено</a:t>
            </a:r>
            <a:r>
              <a:rPr lang="ru-RU" dirty="0"/>
              <a:t> </a:t>
            </a:r>
            <a:r>
              <a:rPr lang="ru-RU" dirty="0" err="1"/>
              <a:t>значими</a:t>
            </a:r>
            <a:r>
              <a:rPr lang="ru-RU" dirty="0"/>
              <a:t> теми.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365104"/>
            <a:ext cx="3655975" cy="20598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365104"/>
            <a:ext cx="2933700" cy="1552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503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Гражданско неподчинение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684512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Гражданското</a:t>
            </a:r>
            <a:r>
              <a:rPr lang="ru-RU" dirty="0"/>
              <a:t> неподчинение </a:t>
            </a:r>
            <a:r>
              <a:rPr lang="ru-RU" dirty="0" err="1"/>
              <a:t>представлява</a:t>
            </a:r>
            <a:r>
              <a:rPr lang="ru-RU" dirty="0"/>
              <a:t> активен отказ за подчинение на </a:t>
            </a:r>
            <a:r>
              <a:rPr lang="ru-RU" dirty="0" err="1"/>
              <a:t>определени</a:t>
            </a:r>
            <a:r>
              <a:rPr lang="ru-RU" dirty="0"/>
              <a:t> </a:t>
            </a:r>
            <a:r>
              <a:rPr lang="ru-RU" dirty="0" err="1"/>
              <a:t>закони</a:t>
            </a:r>
            <a:r>
              <a:rPr lang="ru-RU" dirty="0"/>
              <a:t>, </a:t>
            </a:r>
            <a:r>
              <a:rPr lang="ru-RU" dirty="0" err="1"/>
              <a:t>изисквания</a:t>
            </a:r>
            <a:r>
              <a:rPr lang="ru-RU" dirty="0"/>
              <a:t> или заповеди на </a:t>
            </a:r>
            <a:r>
              <a:rPr lang="ru-RU" dirty="0" err="1"/>
              <a:t>правителство</a:t>
            </a:r>
            <a:r>
              <a:rPr lang="ru-RU" dirty="0"/>
              <a:t> или на друга </a:t>
            </a:r>
            <a:r>
              <a:rPr lang="ru-RU" dirty="0" err="1"/>
              <a:t>преобладаваща</a:t>
            </a:r>
            <a:r>
              <a:rPr lang="ru-RU" dirty="0"/>
              <a:t> сила, без да се </a:t>
            </a:r>
            <a:r>
              <a:rPr lang="ru-RU" dirty="0" err="1"/>
              <a:t>прибягва</a:t>
            </a:r>
            <a:r>
              <a:rPr lang="ru-RU" dirty="0"/>
              <a:t> до </a:t>
            </a:r>
            <a:r>
              <a:rPr lang="ru-RU" dirty="0" err="1"/>
              <a:t>физическо</a:t>
            </a:r>
            <a:r>
              <a:rPr lang="ru-RU" dirty="0"/>
              <a:t> насилие</a:t>
            </a:r>
            <a:r>
              <a:rPr lang="ru-RU" dirty="0" smtClean="0"/>
              <a:t>.</a:t>
            </a:r>
            <a:r>
              <a:rPr lang="ru-RU" dirty="0"/>
              <a:t> </a:t>
            </a:r>
            <a:r>
              <a:rPr lang="ru-RU" dirty="0" err="1"/>
              <a:t>Гражданското</a:t>
            </a:r>
            <a:r>
              <a:rPr lang="ru-RU" dirty="0"/>
              <a:t> неподчинение </a:t>
            </a:r>
            <a:r>
              <a:rPr lang="ru-RU" dirty="0" err="1"/>
              <a:t>оправдава</a:t>
            </a:r>
            <a:r>
              <a:rPr lang="ru-RU" dirty="0"/>
              <a:t> </a:t>
            </a:r>
            <a:r>
              <a:rPr lang="ru-RU" dirty="0" err="1"/>
              <a:t>неподчинението</a:t>
            </a:r>
            <a:r>
              <a:rPr lang="ru-RU" dirty="0"/>
              <a:t> на </a:t>
            </a:r>
            <a:r>
              <a:rPr lang="ru-RU" dirty="0" err="1"/>
              <a:t>нормите</a:t>
            </a:r>
            <a:r>
              <a:rPr lang="ru-RU" dirty="0"/>
              <a:t>, </a:t>
            </a:r>
            <a:r>
              <a:rPr lang="ru-RU" dirty="0" err="1"/>
              <a:t>като</a:t>
            </a:r>
            <a:r>
              <a:rPr lang="ru-RU" dirty="0"/>
              <a:t> се </a:t>
            </a:r>
            <a:r>
              <a:rPr lang="ru-RU" dirty="0" err="1"/>
              <a:t>позовава</a:t>
            </a:r>
            <a:r>
              <a:rPr lang="ru-RU" dirty="0"/>
              <a:t> на </a:t>
            </a:r>
            <a:r>
              <a:rPr lang="ru-RU" dirty="0" err="1"/>
              <a:t>морал</a:t>
            </a:r>
            <a:r>
              <a:rPr lang="ru-RU" dirty="0"/>
              <a:t> и ценности, </a:t>
            </a:r>
            <a:r>
              <a:rPr lang="ru-RU" dirty="0" err="1"/>
              <a:t>по-висши</a:t>
            </a:r>
            <a:r>
              <a:rPr lang="ru-RU" dirty="0"/>
              <a:t> от </a:t>
            </a:r>
            <a:r>
              <a:rPr lang="ru-RU" dirty="0" err="1"/>
              <a:t>законите</a:t>
            </a:r>
            <a:r>
              <a:rPr lang="ru-RU" dirty="0"/>
              <a:t>, </a:t>
            </a:r>
            <a:r>
              <a:rPr lang="ru-RU" dirty="0" err="1"/>
              <a:t>постановени</a:t>
            </a:r>
            <a:r>
              <a:rPr lang="ru-RU" dirty="0"/>
              <a:t> от </a:t>
            </a:r>
            <a:r>
              <a:rPr lang="ru-RU" dirty="0" err="1"/>
              <a:t>някое</a:t>
            </a:r>
            <a:r>
              <a:rPr lang="ru-RU" dirty="0"/>
              <a:t> конкретно управление, и на </a:t>
            </a:r>
            <a:r>
              <a:rPr lang="ru-RU" dirty="0" err="1"/>
              <a:t>необходимостта</a:t>
            </a:r>
            <a:r>
              <a:rPr lang="ru-RU" dirty="0"/>
              <a:t> от защита на </a:t>
            </a:r>
            <a:r>
              <a:rPr lang="ru-RU" dirty="0" err="1"/>
              <a:t>човешките</a:t>
            </a:r>
            <a:r>
              <a:rPr lang="ru-RU" dirty="0"/>
              <a:t> права, </a:t>
            </a:r>
            <a:r>
              <a:rPr lang="ru-RU" dirty="0" err="1"/>
              <a:t>когато</a:t>
            </a:r>
            <a:r>
              <a:rPr lang="ru-RU" dirty="0"/>
              <a:t> те </a:t>
            </a:r>
            <a:r>
              <a:rPr lang="ru-RU" dirty="0" err="1"/>
              <a:t>са</a:t>
            </a:r>
            <a:r>
              <a:rPr lang="ru-RU" dirty="0"/>
              <a:t> явно </a:t>
            </a:r>
            <a:r>
              <a:rPr lang="ru-RU" dirty="0" err="1"/>
              <a:t>нарушени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581128"/>
            <a:ext cx="2609850" cy="17335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175" y="4376340"/>
            <a:ext cx="3810000" cy="2143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9908652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дицински">
  <a:themeElements>
    <a:clrScheme name="Медицински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Медицински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Медицински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1525</TotalTime>
  <Words>1478</Words>
  <Application>Microsoft Office PowerPoint</Application>
  <PresentationFormat>Презентация на цял екран (4:3)</PresentationFormat>
  <Paragraphs>64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23</vt:i4>
      </vt:variant>
    </vt:vector>
  </HeadingPairs>
  <TitlesOfParts>
    <vt:vector size="24" baseType="lpstr">
      <vt:lpstr>Медицински</vt:lpstr>
      <vt:lpstr>Граждани, права и отговорности</vt:lpstr>
      <vt:lpstr>справедливост</vt:lpstr>
      <vt:lpstr>Права на гражданина</vt:lpstr>
      <vt:lpstr>Конституционни права</vt:lpstr>
      <vt:lpstr>омбудсман</vt:lpstr>
      <vt:lpstr>Граждански контрол</vt:lpstr>
      <vt:lpstr>Вот на доверие/недоверие</vt:lpstr>
      <vt:lpstr>Активен гражданин</vt:lpstr>
      <vt:lpstr>Гражданско неподчинение</vt:lpstr>
      <vt:lpstr>Неправителствена организация</vt:lpstr>
      <vt:lpstr>Граждански протест</vt:lpstr>
      <vt:lpstr>Права на човека</vt:lpstr>
      <vt:lpstr>Демократични процеси</vt:lpstr>
      <vt:lpstr>Гражданство- отговорности на човека</vt:lpstr>
      <vt:lpstr>Комитет на оон по правата на детето</vt:lpstr>
      <vt:lpstr>Конституционни права на гражданина</vt:lpstr>
      <vt:lpstr>Конвенция на правата на човека</vt:lpstr>
      <vt:lpstr>Основни потребности на човека</vt:lpstr>
      <vt:lpstr>Отговорност на гражданина</vt:lpstr>
      <vt:lpstr>Видове права на човека</vt:lpstr>
      <vt:lpstr>демокрация</vt:lpstr>
      <vt:lpstr>Свобода на човека в обществото</vt:lpstr>
      <vt:lpstr>Благодарим ви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Laptop</dc:creator>
  <cp:lastModifiedBy>Laptop</cp:lastModifiedBy>
  <cp:revision>20</cp:revision>
  <dcterms:created xsi:type="dcterms:W3CDTF">2021-02-22T08:07:44Z</dcterms:created>
  <dcterms:modified xsi:type="dcterms:W3CDTF">2021-02-24T11:23:27Z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1091096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D9.0.4</vt:lpwstr>
  </property>
</Properties>
</file>