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793" autoAdjust="0"/>
  </p:normalViewPr>
  <p:slideViewPr>
    <p:cSldViewPr>
      <p:cViewPr>
        <p:scale>
          <a:sx n="86" d="100"/>
          <a:sy n="86" d="100"/>
        </p:scale>
        <p:origin x="-6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C1B5B-20C8-49FF-BC23-D79211A562F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333FA-577A-46C5-92D7-6C66D997C66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53520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5000"/>
            <a:lum/>
          </a:blip>
          <a:srcRect/>
          <a:stretch>
            <a:fillRect l="-59000" r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DB0AF-6EC8-4678-9CCB-C7216EC7787E}" type="datetimeFigureOut">
              <a:rPr lang="bg-BG" smtClean="0"/>
              <a:t>13.12.2012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8671B-517B-4DDE-B596-7BBEA6EEC742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0"/>
            <a:ext cx="9144000" cy="762000"/>
          </a:xfrm>
        </p:spPr>
        <p:txBody>
          <a:bodyPr>
            <a:normAutofit fontScale="90000"/>
          </a:bodyPr>
          <a:lstStyle/>
          <a:p>
            <a:r>
              <a:rPr lang="bg-BG" sz="2400" dirty="0">
                <a:solidFill>
                  <a:schemeClr val="tx1"/>
                </a:solidFill>
                <a:effectLst/>
              </a:rPr>
              <a:t>Изготвил:................			Проверил</a:t>
            </a:r>
            <a:r>
              <a:rPr lang="bg-BG" sz="2400" dirty="0" smtClean="0">
                <a:solidFill>
                  <a:schemeClr val="tx1"/>
                </a:solidFill>
                <a:effectLst/>
              </a:rPr>
              <a:t>:....................</a:t>
            </a:r>
            <a:r>
              <a:rPr lang="bg-BG" sz="2400" dirty="0"/>
              <a:t/>
            </a:r>
            <a:br>
              <a:rPr lang="bg-BG" sz="2400" dirty="0"/>
            </a:br>
            <a:r>
              <a:rPr lang="bg-BG" sz="2400" dirty="0" smtClean="0">
                <a:solidFill>
                  <a:schemeClr val="tx1"/>
                </a:solidFill>
                <a:effectLst/>
              </a:rPr>
              <a:t>Нора </a:t>
            </a:r>
            <a:r>
              <a:rPr lang="bg-BG" sz="2400" dirty="0" smtClean="0">
                <a:solidFill>
                  <a:schemeClr val="tx1"/>
                </a:solidFill>
                <a:effectLst/>
              </a:rPr>
              <a:t>Михалева</a:t>
            </a:r>
            <a:r>
              <a:rPr lang="bg-BG" sz="2400" dirty="0">
                <a:solidFill>
                  <a:schemeClr val="tx1"/>
                </a:solidFill>
                <a:effectLst/>
              </a:rPr>
              <a:t>		</a:t>
            </a:r>
            <a:r>
              <a:rPr lang="en-US" sz="2400" dirty="0">
                <a:solidFill>
                  <a:schemeClr val="tx1"/>
                </a:solidFill>
                <a:effectLst/>
              </a:rPr>
              <a:t>	    </a:t>
            </a:r>
            <a:r>
              <a:rPr lang="bg-BG" sz="2400" dirty="0">
                <a:solidFill>
                  <a:schemeClr val="tx1"/>
                </a:solidFill>
                <a:effectLst/>
              </a:rPr>
              <a:t>   </a:t>
            </a:r>
            <a:r>
              <a:rPr lang="bg-BG" sz="2400" dirty="0" smtClean="0">
                <a:solidFill>
                  <a:schemeClr val="tx1"/>
                </a:solidFill>
                <a:effectLst/>
              </a:rPr>
              <a:t> </a:t>
            </a:r>
            <a:r>
              <a:rPr lang="bg-BG" sz="2400" dirty="0">
                <a:solidFill>
                  <a:schemeClr val="tx1"/>
                </a:solidFill>
                <a:effectLst/>
              </a:rPr>
              <a:t>К.Янчева</a:t>
            </a:r>
          </a:p>
        </p:txBody>
      </p:sp>
      <p:sp>
        <p:nvSpPr>
          <p:cNvPr id="4148" name="Rectangle 52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457200"/>
            <a:ext cx="8686800" cy="5715000"/>
          </a:xfrm>
        </p:spPr>
        <p:txBody>
          <a:bodyPr/>
          <a:lstStyle/>
          <a:p>
            <a:pPr algn="ctr">
              <a:buFontTx/>
              <a:buNone/>
            </a:pPr>
            <a:r>
              <a:rPr lang="bg-BG" dirty="0">
                <a:latin typeface="Constantia" pitchFamily="18" charset="0"/>
              </a:rPr>
              <a:t>Икономически Университет - Варна</a:t>
            </a:r>
            <a:endParaRPr lang="en-US" dirty="0">
              <a:latin typeface="Constantia" pitchFamily="18" charset="0"/>
            </a:endParaRPr>
          </a:p>
          <a:p>
            <a:pPr algn="ctr">
              <a:buFontTx/>
              <a:buNone/>
            </a:pPr>
            <a:r>
              <a:rPr lang="bg-BG" b="1" dirty="0">
                <a:latin typeface="Constantia" pitchFamily="18" charset="0"/>
              </a:rPr>
              <a:t>Колеж по туризъм</a:t>
            </a:r>
          </a:p>
          <a:p>
            <a:pPr algn="ctr">
              <a:buFontTx/>
              <a:buNone/>
            </a:pPr>
            <a:r>
              <a:rPr lang="bg-BG" dirty="0">
                <a:latin typeface="Constantia" pitchFamily="18" charset="0"/>
              </a:rPr>
              <a:t>Катедра туризъм</a:t>
            </a:r>
          </a:p>
          <a:p>
            <a:pPr algn="ctr">
              <a:buFontTx/>
              <a:buNone/>
            </a:pPr>
            <a:endParaRPr lang="bg-BG" dirty="0">
              <a:latin typeface="Constantia" pitchFamily="18" charset="0"/>
            </a:endParaRPr>
          </a:p>
          <a:p>
            <a:pPr algn="ctr">
              <a:buFontTx/>
              <a:buNone/>
            </a:pPr>
            <a:r>
              <a:rPr lang="bg-BG" sz="3600" b="1" dirty="0">
                <a:latin typeface="Constantia" pitchFamily="18" charset="0"/>
              </a:rPr>
              <a:t>КУРСОВ ПРОЕКТ</a:t>
            </a:r>
          </a:p>
          <a:p>
            <a:pPr algn="ctr">
              <a:buFontTx/>
              <a:buNone/>
            </a:pPr>
            <a:endParaRPr lang="bg-BG" dirty="0">
              <a:latin typeface="Constantia" pitchFamily="18" charset="0"/>
            </a:endParaRPr>
          </a:p>
          <a:p>
            <a:pPr algn="ctr">
              <a:buFontTx/>
              <a:buNone/>
            </a:pPr>
            <a:r>
              <a:rPr lang="bg-BG" dirty="0" smtClean="0">
                <a:latin typeface="Constantia" pitchFamily="18" charset="0"/>
              </a:rPr>
              <a:t>По Туристически ресурси</a:t>
            </a:r>
            <a:endParaRPr lang="bg-BG" dirty="0">
              <a:latin typeface="Constantia" pitchFamily="18" charset="0"/>
            </a:endParaRPr>
          </a:p>
          <a:p>
            <a:pPr algn="ctr">
              <a:buFontTx/>
              <a:buNone/>
            </a:pPr>
            <a:r>
              <a:rPr lang="bg-BG" dirty="0">
                <a:latin typeface="Constantia" pitchFamily="18" charset="0"/>
              </a:rPr>
              <a:t>На тема</a:t>
            </a:r>
            <a:r>
              <a:rPr lang="bg-BG" smtClean="0">
                <a:latin typeface="Constantia" pitchFamily="18" charset="0"/>
              </a:rPr>
              <a:t>: </a:t>
            </a:r>
            <a:r>
              <a:rPr lang="bg-BG" smtClean="0">
                <a:latin typeface="Constantia" pitchFamily="18" charset="0"/>
              </a:rPr>
              <a:t>Минерални води и Балнеология </a:t>
            </a:r>
            <a:r>
              <a:rPr lang="bg-BG" dirty="0" smtClean="0">
                <a:latin typeface="Constantia" pitchFamily="18" charset="0"/>
              </a:rPr>
              <a:t>във </a:t>
            </a:r>
            <a:r>
              <a:rPr lang="bg-BG" dirty="0" smtClean="0">
                <a:latin typeface="Constantia" pitchFamily="18" charset="0"/>
              </a:rPr>
              <a:t>Вършец </a:t>
            </a:r>
            <a:endParaRPr lang="bg-BG" dirty="0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571041"/>
            <a:ext cx="69342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i="1" u="sng" dirty="0" smtClean="0">
                <a:latin typeface="Georgia" pitchFamily="18" charset="0"/>
              </a:rPr>
              <a:t>5. </a:t>
            </a:r>
            <a:r>
              <a:rPr lang="bg-BG" sz="2400" b="1" i="1" u="sng" dirty="0">
                <a:latin typeface="Georgia" pitchFamily="18" charset="0"/>
              </a:rPr>
              <a:t>Туристическо </a:t>
            </a:r>
            <a:r>
              <a:rPr lang="bg-BG" sz="2400" b="1" i="1" u="sng" dirty="0" smtClean="0">
                <a:latin typeface="Georgia" pitchFamily="18" charset="0"/>
              </a:rPr>
              <a:t>значение</a:t>
            </a:r>
            <a:br>
              <a:rPr lang="bg-BG" sz="2400" b="1" i="1" u="sng" dirty="0" smtClean="0">
                <a:latin typeface="Georgia" pitchFamily="18" charset="0"/>
              </a:rPr>
            </a:br>
            <a:r>
              <a:rPr lang="bg-BG" sz="2400" b="1" i="1" u="sng" dirty="0">
                <a:latin typeface="Georgia" pitchFamily="18" charset="0"/>
              </a:rPr>
              <a:t/>
            </a:r>
            <a:br>
              <a:rPr lang="bg-BG" sz="2400" b="1" i="1" u="sng" dirty="0">
                <a:latin typeface="Georgia" pitchFamily="18" charset="0"/>
              </a:rPr>
            </a:br>
            <a:r>
              <a:rPr lang="bg-BG" sz="2400" b="1" i="1" u="sng" dirty="0" smtClean="0">
                <a:latin typeface="Georgia" pitchFamily="18" charset="0"/>
              </a:rPr>
              <a:t/>
            </a:r>
            <a:br>
              <a:rPr lang="bg-BG" sz="2400" b="1" i="1" u="sng" dirty="0" smtClean="0">
                <a:latin typeface="Georgia" pitchFamily="18" charset="0"/>
              </a:rPr>
            </a:br>
            <a:r>
              <a:rPr lang="bg-BG" sz="3200" b="1" i="1" dirty="0">
                <a:latin typeface="Georgia" pitchFamily="18" charset="0"/>
              </a:rPr>
              <a:t> </a:t>
            </a:r>
            <a:r>
              <a:rPr lang="bg-BG" sz="3200" b="1" i="1" dirty="0" smtClean="0">
                <a:latin typeface="Georgia" pitchFamily="18" charset="0"/>
              </a:rPr>
              <a:t> </a:t>
            </a:r>
            <a:r>
              <a:rPr lang="bg-BG" sz="2400" i="1" dirty="0" smtClean="0">
                <a:latin typeface="Georgia" pitchFamily="18" charset="0"/>
              </a:rPr>
              <a:t>Минерални </a:t>
            </a:r>
            <a:r>
              <a:rPr lang="bg-BG" sz="2400" i="1" dirty="0">
                <a:latin typeface="Georgia" pitchFamily="18" charset="0"/>
              </a:rPr>
              <a:t>води на Вършец представляват явление от природната среда,което е много атрактивно за туристите.Това се дължи на </a:t>
            </a:r>
            <a:r>
              <a:rPr lang="bg-BG" sz="2400" i="1" u="sng" dirty="0">
                <a:latin typeface="Georgia" pitchFamily="18" charset="0"/>
              </a:rPr>
              <a:t>лечебните и рекреативни потребности.</a:t>
            </a:r>
            <a:r>
              <a:rPr lang="bg-BG" sz="2400" i="1" dirty="0">
                <a:latin typeface="Georgia" pitchFamily="18" charset="0"/>
              </a:rPr>
              <a:t> Практикува се балнеотуризъм,който е основен дял на лечебен туризъм.Това обуславя по-дългия престой на туриста,което съответно води до постояно  благоустрояване,обновяване на материална база,поддържане на съоръжения.</a:t>
            </a:r>
            <a:endParaRPr lang="bg-BG" sz="2400" dirty="0"/>
          </a:p>
          <a:p>
            <a:endParaRPr lang="en-US" sz="2400" i="1" u="sng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1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685800" y="974726"/>
            <a:ext cx="7772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i="1" u="sng" dirty="0">
                <a:latin typeface="Georgia" pitchFamily="18" charset="0"/>
              </a:rPr>
              <a:t>6.Вредни въздействия върху </a:t>
            </a:r>
            <a:r>
              <a:rPr lang="bg-BG" sz="2400" b="1" i="1" u="sng" dirty="0" smtClean="0">
                <a:latin typeface="Georgia" pitchFamily="18" charset="0"/>
              </a:rPr>
              <a:t>ресурса</a:t>
            </a:r>
            <a:br>
              <a:rPr lang="bg-BG" sz="2400" b="1" i="1" u="sng" dirty="0" smtClean="0">
                <a:latin typeface="Georgia" pitchFamily="18" charset="0"/>
              </a:rPr>
            </a:br>
            <a:r>
              <a:rPr lang="bg-BG" sz="2400" b="1" i="1" u="sng" dirty="0" smtClean="0">
                <a:latin typeface="Georgia" pitchFamily="18" charset="0"/>
              </a:rPr>
              <a:t/>
            </a:r>
            <a:br>
              <a:rPr lang="bg-BG" sz="2400" b="1" i="1" u="sng" dirty="0" smtClean="0">
                <a:latin typeface="Georgia" pitchFamily="18" charset="0"/>
              </a:rPr>
            </a:br>
            <a:r>
              <a:rPr lang="bg-BG" sz="3200" b="1" i="1" dirty="0">
                <a:latin typeface="Georgia" pitchFamily="18" charset="0"/>
              </a:rPr>
              <a:t> </a:t>
            </a:r>
            <a:r>
              <a:rPr lang="bg-BG" sz="2400" i="1" dirty="0" smtClean="0">
                <a:latin typeface="Georgia" pitchFamily="18" charset="0"/>
              </a:rPr>
              <a:t>В  </a:t>
            </a:r>
            <a:r>
              <a:rPr lang="bg-BG" sz="2400" i="1" dirty="0">
                <a:latin typeface="Georgia" pitchFamily="18" charset="0"/>
              </a:rPr>
              <a:t>история са извесни доста примери за превишаване на капацитета на ПТР,след което следва тяхна частична деградация и отлив на туристи.Значителни поражения върху този природен ресурс във Вършец нанася замърсяване на околната среда и проблемни (</a:t>
            </a:r>
            <a:r>
              <a:rPr lang="bg-BG" sz="2400" i="1" dirty="0" smtClean="0">
                <a:latin typeface="Georgia" pitchFamily="18" charset="0"/>
              </a:rPr>
              <a:t>често нерегламентирани)строежи.</a:t>
            </a: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134492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96467"/>
            <a:ext cx="76962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i="1" u="sng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8.Туристическо </a:t>
            </a:r>
            <a:r>
              <a:rPr lang="bg-BG" sz="2400" b="1" i="1" u="sng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райониране</a:t>
            </a:r>
            <a:br>
              <a:rPr lang="bg-BG" sz="2400" b="1" i="1" u="sng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</a:br>
            <a:r>
              <a:rPr lang="bg-BG" sz="2400" b="1" i="1" u="sng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/>
            </a:r>
            <a:br>
              <a:rPr lang="bg-BG" sz="2400" b="1" i="1" u="sng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</a:br>
            <a:r>
              <a:rPr lang="bg-BG" sz="2400" b="1" i="1" u="sng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/>
            </a:r>
            <a:br>
              <a:rPr lang="bg-BG" sz="2400" b="1" i="1" u="sng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</a:br>
            <a:r>
              <a:rPr lang="ru-RU" sz="2000" i="1" dirty="0">
                <a:latin typeface="Georgia" pitchFamily="18" charset="0"/>
              </a:rPr>
              <a:t>Вършец се отнася към обособен Средногорският туристически район. Той се намира в процес на формиране</a:t>
            </a:r>
            <a:r>
              <a:rPr lang="ru-RU" sz="2000" i="1" dirty="0" smtClean="0">
                <a:latin typeface="Georgia" pitchFamily="18" charset="0"/>
              </a:rPr>
              <a:t>.</a:t>
            </a:r>
            <a:r>
              <a:rPr lang="ru-RU" sz="2000" i="1" dirty="0">
                <a:latin typeface="Georgia" pitchFamily="18" charset="0"/>
              </a:rPr>
              <a:t> Вършец /400 м.н.в./ е разположен в китна котловина със 120 хил. дка. вековни букови и дъбови гори по поречието на река Ботуня. Над него са гористите северни склонове на Балкана /връх Тодорини кукли 1785 м./ и величествения старопланински венец Козница. Удивителният сто годишен булевард с чинарите е част от живописен лесопарк от 800 дка /втори по големина в България/ с борови насаждения и декоративна растителност. Климатът е умерено-континентален с подпланинско влияние.</a:t>
            </a:r>
          </a:p>
          <a:p>
            <a:endParaRPr lang="en-US" sz="2400" i="1" u="sng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61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7800" y="2551836"/>
            <a:ext cx="5410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7. Изплозвана литература: </a:t>
            </a:r>
            <a:br>
              <a:rPr lang="ru-RU" dirty="0"/>
            </a:br>
            <a:r>
              <a:rPr lang="ru-RU" dirty="0"/>
              <a:t>http://bg.wikipedia.org</a:t>
            </a:r>
            <a:br>
              <a:rPr lang="ru-RU" dirty="0"/>
            </a:br>
            <a:r>
              <a:rPr lang="ru-RU" dirty="0"/>
              <a:t>http://www.bgholiday.com</a:t>
            </a:r>
            <a:br>
              <a:rPr lang="ru-RU" dirty="0"/>
            </a:br>
            <a:r>
              <a:rPr lang="ru-RU" dirty="0"/>
              <a:t>http://ata-spa.bg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7629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600" y="1219200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Благодаря за вниманието!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446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342" y="228600"/>
            <a:ext cx="85344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dirty="0" smtClean="0">
                <a:latin typeface="Constantia" pitchFamily="18" charset="0"/>
              </a:rPr>
              <a:t>Съдържение:</a:t>
            </a:r>
            <a:br>
              <a:rPr lang="bg-BG" sz="2400" b="1" dirty="0" smtClean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>1. Кратка характеристика </a:t>
            </a:r>
            <a:r>
              <a:rPr lang="ru-RU" sz="2400" dirty="0" smtClean="0">
                <a:latin typeface="Constantia" pitchFamily="18" charset="0"/>
              </a:rPr>
              <a:t>на природния </a:t>
            </a:r>
            <a:r>
              <a:rPr lang="ru-RU" sz="2400" dirty="0">
                <a:latin typeface="Constantia" pitchFamily="18" charset="0"/>
              </a:rPr>
              <a:t>ресурс:</a:t>
            </a:r>
            <a:r>
              <a:rPr lang="bg-BG" sz="2400" b="1" dirty="0" smtClean="0">
                <a:latin typeface="Constantia" pitchFamily="18" charset="0"/>
              </a:rPr>
              <a:t/>
            </a:r>
            <a:br>
              <a:rPr lang="bg-BG" sz="2400" b="1" dirty="0" smtClean="0">
                <a:latin typeface="Constantia" pitchFamily="18" charset="0"/>
              </a:rPr>
            </a:br>
            <a:r>
              <a:rPr lang="en-US" sz="2400" b="1" dirty="0" smtClean="0">
                <a:latin typeface="Lucida Sans Typewriter" pitchFamily="49" charset="0"/>
              </a:rPr>
              <a:t>    </a:t>
            </a:r>
            <a:r>
              <a:rPr lang="bg-BG" sz="2400" b="1" dirty="0" smtClean="0">
                <a:latin typeface="Constantia" pitchFamily="18" charset="0"/>
              </a:rPr>
              <a:t>  </a:t>
            </a:r>
            <a:r>
              <a:rPr lang="ru-RU" sz="2400" dirty="0" smtClean="0">
                <a:latin typeface="Constantia" pitchFamily="18" charset="0"/>
              </a:rPr>
              <a:t>1.1 </a:t>
            </a:r>
            <a:r>
              <a:rPr lang="ru-RU" sz="2400" dirty="0">
                <a:latin typeface="Constantia" pitchFamily="18" charset="0"/>
              </a:rPr>
              <a:t>определение за </a:t>
            </a:r>
            <a:r>
              <a:rPr lang="bg-BG" sz="2400" dirty="0" smtClean="0">
                <a:latin typeface="Constantia" pitchFamily="18" charset="0"/>
              </a:rPr>
              <a:t>минерелни води;</a:t>
            </a:r>
            <a:r>
              <a:rPr lang="ru-RU" sz="2400" dirty="0" smtClean="0">
                <a:latin typeface="Constantia" pitchFamily="18" charset="0"/>
              </a:rPr>
              <a:t/>
            </a:r>
            <a:br>
              <a:rPr lang="ru-RU" sz="2400" dirty="0" smtClean="0">
                <a:latin typeface="Constantia" pitchFamily="18" charset="0"/>
              </a:rPr>
            </a:br>
            <a:r>
              <a:rPr lang="en-US" sz="2400" dirty="0" smtClean="0">
                <a:latin typeface="Lucida Sans Typewriter" pitchFamily="49" charset="0"/>
              </a:rPr>
              <a:t>    </a:t>
            </a:r>
            <a:r>
              <a:rPr lang="bg-BG" sz="2400" dirty="0" smtClean="0">
                <a:latin typeface="Constantia" pitchFamily="18" charset="0"/>
              </a:rPr>
              <a:t>  </a:t>
            </a:r>
            <a:r>
              <a:rPr lang="ru-RU" sz="2400" dirty="0" smtClean="0">
                <a:latin typeface="Constantia" pitchFamily="18" charset="0"/>
              </a:rPr>
              <a:t>1.2 </a:t>
            </a:r>
            <a:r>
              <a:rPr lang="ru-RU" sz="2400" dirty="0">
                <a:latin typeface="Constantia" pitchFamily="18" charset="0"/>
              </a:rPr>
              <a:t>същност и произход на </a:t>
            </a:r>
            <a:r>
              <a:rPr lang="ru-RU" sz="2400" dirty="0" smtClean="0">
                <a:latin typeface="Constantia" pitchFamily="18" charset="0"/>
              </a:rPr>
              <a:t>минерални води</a:t>
            </a:r>
            <a:r>
              <a:rPr lang="ru-RU" sz="2400" dirty="0">
                <a:latin typeface="Constantia" pitchFamily="18" charset="0"/>
              </a:rPr>
              <a:t/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>2. Особености на </a:t>
            </a:r>
            <a:r>
              <a:rPr lang="ru-RU" sz="2400" dirty="0" smtClean="0">
                <a:latin typeface="Constantia" pitchFamily="18" charset="0"/>
              </a:rPr>
              <a:t>ресурса:</a:t>
            </a:r>
            <a:br>
              <a:rPr lang="ru-RU" sz="2400" dirty="0" smtClean="0">
                <a:latin typeface="Constantia" pitchFamily="18" charset="0"/>
              </a:rPr>
            </a:br>
            <a:r>
              <a:rPr lang="en-US" sz="2400" dirty="0" smtClean="0">
                <a:latin typeface="Lucida Sans Typewriter" pitchFamily="49" charset="0"/>
              </a:rPr>
              <a:t>    </a:t>
            </a:r>
            <a:r>
              <a:rPr lang="bg-BG" sz="2400" dirty="0" smtClean="0">
                <a:latin typeface="Constantia" pitchFamily="18" charset="0"/>
              </a:rPr>
              <a:t>  </a:t>
            </a:r>
            <a:r>
              <a:rPr lang="ru-RU" sz="2400" dirty="0" smtClean="0">
                <a:latin typeface="Constantia" pitchFamily="18" charset="0"/>
              </a:rPr>
              <a:t>2.1 </a:t>
            </a:r>
            <a:r>
              <a:rPr lang="ru-RU" sz="2400" dirty="0">
                <a:latin typeface="Constantia" pitchFamily="18" charset="0"/>
              </a:rPr>
              <a:t>географско разположение;</a:t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>3. Класификация на ресурса:</a:t>
            </a:r>
            <a:r>
              <a:rPr lang="ru-RU" sz="2400" dirty="0" smtClean="0">
                <a:latin typeface="Constantia" pitchFamily="18" charset="0"/>
              </a:rPr>
              <a:t/>
            </a:r>
            <a:br>
              <a:rPr lang="ru-RU" sz="2400" dirty="0" smtClean="0">
                <a:latin typeface="Constantia" pitchFamily="18" charset="0"/>
              </a:rPr>
            </a:br>
            <a:r>
              <a:rPr lang="en-US" sz="2400" dirty="0" smtClean="0">
                <a:latin typeface="Lucida Sans Typewriter" pitchFamily="49" charset="0"/>
              </a:rPr>
              <a:t>    </a:t>
            </a:r>
            <a:r>
              <a:rPr lang="bg-BG" sz="2400" dirty="0" smtClean="0">
                <a:latin typeface="Constantia" pitchFamily="18" charset="0"/>
              </a:rPr>
              <a:t>  </a:t>
            </a:r>
            <a:r>
              <a:rPr lang="en-US" sz="2400" dirty="0" smtClean="0">
                <a:latin typeface="Constantia" pitchFamily="18" charset="0"/>
              </a:rPr>
              <a:t>3.1. </a:t>
            </a:r>
            <a:r>
              <a:rPr lang="ru-RU" sz="2400" dirty="0" smtClean="0">
                <a:latin typeface="Constantia" pitchFamily="18" charset="0"/>
              </a:rPr>
              <a:t>вид </a:t>
            </a:r>
            <a:r>
              <a:rPr lang="ru-RU" sz="2400" dirty="0">
                <a:latin typeface="Constantia" pitchFamily="18" charset="0"/>
              </a:rPr>
              <a:t>и </a:t>
            </a:r>
            <a:r>
              <a:rPr lang="ru-RU" sz="2400" dirty="0" smtClean="0">
                <a:latin typeface="Constantia" pitchFamily="18" charset="0"/>
              </a:rPr>
              <a:t>състав; </a:t>
            </a:r>
            <a:br>
              <a:rPr lang="ru-RU" sz="2400" dirty="0" smtClean="0">
                <a:latin typeface="Constantia" pitchFamily="18" charset="0"/>
              </a:rPr>
            </a:br>
            <a:r>
              <a:rPr lang="en-US" sz="2400" dirty="0" smtClean="0">
                <a:latin typeface="Lucida Sans Typewriter" pitchFamily="49" charset="0"/>
              </a:rPr>
              <a:t>    </a:t>
            </a:r>
            <a:r>
              <a:rPr lang="bg-BG" sz="2400" dirty="0" smtClean="0">
                <a:latin typeface="Constantia" pitchFamily="18" charset="0"/>
              </a:rPr>
              <a:t>  </a:t>
            </a:r>
            <a:r>
              <a:rPr lang="ru-RU" sz="2400" dirty="0" smtClean="0">
                <a:latin typeface="Constantia" pitchFamily="18" charset="0"/>
              </a:rPr>
              <a:t>3.2 </a:t>
            </a:r>
            <a:r>
              <a:rPr lang="ru-RU" sz="2400" dirty="0">
                <a:latin typeface="Constantia" pitchFamily="18" charset="0"/>
              </a:rPr>
              <a:t>типология;</a:t>
            </a:r>
            <a:r>
              <a:rPr lang="ru-RU" sz="2400" dirty="0" smtClean="0">
                <a:latin typeface="Constantia" pitchFamily="18" charset="0"/>
              </a:rPr>
              <a:t/>
            </a:r>
            <a:br>
              <a:rPr lang="ru-RU" sz="2400" dirty="0" smtClean="0">
                <a:latin typeface="Constantia" pitchFamily="18" charset="0"/>
              </a:rPr>
            </a:br>
            <a:r>
              <a:rPr lang="en-US" sz="2400" dirty="0" smtClean="0">
                <a:latin typeface="Lucida Sans Typewriter" pitchFamily="49" charset="0"/>
              </a:rPr>
              <a:t>    </a:t>
            </a:r>
            <a:r>
              <a:rPr lang="bg-BG" sz="2400" dirty="0" smtClean="0">
                <a:latin typeface="Constantia" pitchFamily="18" charset="0"/>
              </a:rPr>
              <a:t>  </a:t>
            </a:r>
            <a:r>
              <a:rPr lang="ru-RU" sz="2400" dirty="0" smtClean="0">
                <a:latin typeface="Constantia" pitchFamily="18" charset="0"/>
              </a:rPr>
              <a:t>3.3 </a:t>
            </a:r>
            <a:r>
              <a:rPr lang="ru-RU" sz="2400" dirty="0">
                <a:latin typeface="Constantia" pitchFamily="18" charset="0"/>
              </a:rPr>
              <a:t>категоризация;</a:t>
            </a:r>
            <a:r>
              <a:rPr lang="ru-RU" sz="2400" dirty="0" smtClean="0">
                <a:latin typeface="Constantia" pitchFamily="18" charset="0"/>
              </a:rPr>
              <a:t/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>4. Посещаемост и капацитет на ресурса;</a:t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>5. Туристическо значение;</a:t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>6. Вредни въздействия върху природният ресурс (проблеми,конфликти);</a:t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>7. Опазване, защита, съхранение на ресурса. </a:t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>8. Туристическо </a:t>
            </a:r>
            <a:r>
              <a:rPr lang="ru-RU" sz="2400" dirty="0" smtClean="0">
                <a:latin typeface="Constantia" pitchFamily="18" charset="0"/>
              </a:rPr>
              <a:t>райониране;</a:t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 smtClean="0">
                <a:latin typeface="Constantia" pitchFamily="18" charset="0"/>
              </a:rPr>
              <a:t>9.Използвана литература.</a:t>
            </a:r>
            <a:endParaRPr lang="bg-BG" sz="2400" b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Природен ресурс: Балнеология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600" y="1447800"/>
            <a:ext cx="73808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1.1. </a:t>
            </a:r>
            <a:r>
              <a:rPr lang="bg-BG" dirty="0" smtClean="0"/>
              <a:t>Определение за минерална вода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bg-BG" dirty="0" smtClean="0"/>
              <a:t/>
            </a:r>
            <a:br>
              <a:rPr lang="bg-BG" dirty="0" smtClean="0"/>
            </a:br>
            <a:r>
              <a:rPr lang="ru-RU" b="1" i="1" dirty="0" smtClean="0">
                <a:latin typeface="Georgia" pitchFamily="18" charset="0"/>
              </a:rPr>
              <a:t>Понятието ‘’минерални води’’</a:t>
            </a:r>
            <a:r>
              <a:rPr lang="ru-RU" b="1" i="1" u="sng" dirty="0" smtClean="0">
                <a:latin typeface="Georgia" pitchFamily="18" charset="0"/>
              </a:rPr>
              <a:t> </a:t>
            </a:r>
            <a:r>
              <a:rPr lang="ru-RU" dirty="0" smtClean="0"/>
              <a:t>се </a:t>
            </a:r>
            <a:r>
              <a:rPr lang="ru-RU" dirty="0"/>
              <a:t>използва за води ,които са с висока температура и съдържат различни химични вещества,с концентрация,превишаваща тази в пресни води от 1 </a:t>
            </a:r>
            <a:r>
              <a:rPr lang="ru-RU" dirty="0" smtClean="0"/>
              <a:t>% . </a:t>
            </a:r>
            <a:r>
              <a:rPr lang="ru-RU" b="1" i="1" dirty="0">
                <a:latin typeface="Georgia" pitchFamily="18" charset="0"/>
              </a:rPr>
              <a:t>Минерализация</a:t>
            </a:r>
            <a:r>
              <a:rPr lang="ru-RU" i="1" dirty="0">
                <a:latin typeface="Georgia" pitchFamily="18" charset="0"/>
              </a:rPr>
              <a:t> на минералните води - това е сумата от всички водоразтворими вещества (йони и биологично активни елементи, с изключение на газове) и се изразява в грамове на литър вода</a:t>
            </a:r>
            <a:r>
              <a:rPr lang="ru-RU" dirty="0"/>
              <a:t>.</a:t>
            </a:r>
          </a:p>
          <a:p>
            <a:r>
              <a:rPr lang="ru-RU" b="1" i="1" u="sng" dirty="0" smtClean="0">
                <a:latin typeface="Georgia" pitchFamily="18" charset="0"/>
              </a:rPr>
              <a:t>По </a:t>
            </a:r>
            <a:r>
              <a:rPr lang="ru-RU" b="1" i="1" u="sng" dirty="0">
                <a:latin typeface="Georgia" pitchFamily="18" charset="0"/>
              </a:rPr>
              <a:t>отношение на </a:t>
            </a:r>
            <a:r>
              <a:rPr lang="ru-RU" b="1" i="1" u="sng" dirty="0" smtClean="0">
                <a:latin typeface="Georgia" pitchFamily="18" charset="0"/>
              </a:rPr>
              <a:t>температура:</a:t>
            </a:r>
            <a:r>
              <a:rPr lang="ru-RU" b="1" i="1" u="sng" dirty="0">
                <a:latin typeface="Georgia" pitchFamily="18" charset="0"/>
              </a:rPr>
              <a:t/>
            </a:r>
            <a:br>
              <a:rPr lang="ru-RU" b="1" i="1" u="sng" dirty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- </a:t>
            </a:r>
            <a:r>
              <a:rPr lang="ru-RU" dirty="0" smtClean="0"/>
              <a:t>хладни </a:t>
            </a:r>
            <a:r>
              <a:rPr lang="ru-RU" dirty="0"/>
              <a:t>води- с температура до 20`С</a:t>
            </a:r>
            <a:br>
              <a:rPr lang="ru-RU" dirty="0"/>
            </a:br>
            <a:r>
              <a:rPr lang="ru-RU" dirty="0" smtClean="0">
                <a:latin typeface="Georgia" pitchFamily="18" charset="0"/>
              </a:rPr>
              <a:t>-</a:t>
            </a:r>
            <a:r>
              <a:rPr lang="ru-RU" dirty="0" smtClean="0"/>
              <a:t> топли </a:t>
            </a:r>
            <a:r>
              <a:rPr lang="ru-RU" dirty="0"/>
              <a:t>води- от 21-36 `С</a:t>
            </a:r>
            <a:br>
              <a:rPr lang="ru-RU" dirty="0"/>
            </a:br>
            <a:r>
              <a:rPr lang="ru-RU" b="1" i="1" dirty="0" smtClean="0">
                <a:latin typeface="Georgia" pitchFamily="18" charset="0"/>
              </a:rPr>
              <a:t>-</a:t>
            </a:r>
            <a:r>
              <a:rPr lang="ru-RU" dirty="0" smtClean="0"/>
              <a:t> горещи </a:t>
            </a:r>
            <a:r>
              <a:rPr lang="ru-RU" dirty="0"/>
              <a:t>води- от 37-42`С</a:t>
            </a:r>
            <a:br>
              <a:rPr lang="ru-RU" dirty="0"/>
            </a:br>
            <a:r>
              <a:rPr lang="ru-RU" b="1" i="1" dirty="0" smtClean="0">
                <a:latin typeface="Georgia" pitchFamily="18" charset="0"/>
              </a:rPr>
              <a:t>-</a:t>
            </a:r>
            <a:r>
              <a:rPr lang="ru-RU" dirty="0" smtClean="0"/>
              <a:t> хипертермални </a:t>
            </a:r>
            <a:r>
              <a:rPr lang="ru-RU" dirty="0"/>
              <a:t>води- над 42`С</a:t>
            </a:r>
          </a:p>
          <a:p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494472"/>
            <a:ext cx="7696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Georgia" pitchFamily="18" charset="0"/>
              </a:rPr>
              <a:t> Основните </a:t>
            </a:r>
            <a:r>
              <a:rPr lang="ru-RU" b="1" i="1" dirty="0">
                <a:latin typeface="Georgia" pitchFamily="18" charset="0"/>
              </a:rPr>
              <a:t>процеси на образуването са три</a:t>
            </a:r>
            <a:r>
              <a:rPr lang="ru-RU" b="1" i="1" dirty="0" smtClean="0">
                <a:latin typeface="Georgia" pitchFamily="18" charset="0"/>
              </a:rPr>
              <a:t>: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dirty="0" smtClean="0"/>
              <a:t> </a:t>
            </a:r>
            <a:endParaRPr lang="ru-RU" dirty="0"/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i="1" dirty="0">
                <a:latin typeface="Georgia" pitchFamily="18" charset="0"/>
              </a:rPr>
              <a:t>1.движение  и проникване  на атмосферни води по тектонски разломи.</a:t>
            </a:r>
            <a:br>
              <a:rPr lang="ru-RU" sz="2400" i="1" dirty="0">
                <a:latin typeface="Georgia" pitchFamily="18" charset="0"/>
              </a:rPr>
            </a:br>
            <a:r>
              <a:rPr lang="ru-RU" sz="2400" i="1" dirty="0" smtClean="0">
                <a:latin typeface="Georgia" pitchFamily="18" charset="0"/>
              </a:rPr>
              <a:t/>
            </a:r>
            <a:br>
              <a:rPr lang="ru-RU" sz="2400" i="1" dirty="0" smtClean="0">
                <a:latin typeface="Georgia" pitchFamily="18" charset="0"/>
              </a:rPr>
            </a:br>
            <a:endParaRPr lang="ru-RU" sz="2400" i="1" dirty="0"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3124200"/>
            <a:ext cx="81852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i="1" dirty="0">
                <a:latin typeface="Georgia" pitchFamily="18" charset="0"/>
              </a:rPr>
              <a:t>2.Хидротектоника  край кратерите на вулканите.</a:t>
            </a:r>
            <a:br>
              <a:rPr lang="ru-RU" sz="2400" i="1" dirty="0">
                <a:latin typeface="Georgia" pitchFamily="18" charset="0"/>
              </a:rPr>
            </a:br>
            <a:endParaRPr lang="en-US" sz="2400" i="1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198" y="3886200"/>
            <a:ext cx="84321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i="1" dirty="0">
                <a:latin typeface="Georgia" pitchFamily="18" charset="0"/>
              </a:rPr>
              <a:t>3.Покриване на стари морски басейни със седименти.</a:t>
            </a:r>
          </a:p>
          <a:p>
            <a:endParaRPr lang="en-US" sz="2400" i="1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9676" y="4800600"/>
            <a:ext cx="76847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Georgia" pitchFamily="18" charset="0"/>
              </a:rPr>
              <a:t>  Намерените </a:t>
            </a:r>
            <a:r>
              <a:rPr lang="ru-RU" sz="2000" i="1" dirty="0">
                <a:latin typeface="Georgia" pitchFamily="18" charset="0"/>
              </a:rPr>
              <a:t>останки от римски балнеологични съоръжения и предмети в град Вършец свидетелстват за използването на лековитите минерални води още от Древността.</a:t>
            </a:r>
          </a:p>
          <a:p>
            <a:endParaRPr lang="en-US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838199" y="761999"/>
            <a:ext cx="76847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i="1" u="sng" dirty="0" smtClean="0">
                <a:latin typeface="Georgia" pitchFamily="18" charset="0"/>
              </a:rPr>
              <a:t>1.2. </a:t>
            </a:r>
            <a:r>
              <a:rPr lang="ru-RU" sz="2400" b="1" i="1" u="sng" dirty="0">
                <a:latin typeface="Georgia" pitchFamily="18" charset="0"/>
              </a:rPr>
              <a:t>същност и произход на минерални води</a:t>
            </a:r>
            <a:r>
              <a:rPr lang="ru-RU" dirty="0">
                <a:latin typeface="Constantia" pitchFamily="18" charset="0"/>
              </a:rPr>
              <a:t/>
            </a:r>
            <a:br>
              <a:rPr lang="ru-RU" dirty="0">
                <a:latin typeface="Constantia" pitchFamily="18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11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447800"/>
            <a:ext cx="73152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i="1" u="sng" dirty="0" smtClean="0">
                <a:latin typeface="Georgia" pitchFamily="18" charset="0"/>
              </a:rPr>
              <a:t>2.1. Географско положение на природния ресурс:</a:t>
            </a:r>
            <a:br>
              <a:rPr lang="bg-BG" sz="2400" b="1" i="1" u="sng" dirty="0" smtClean="0">
                <a:latin typeface="Georgia" pitchFamily="18" charset="0"/>
              </a:rPr>
            </a:br>
            <a:r>
              <a:rPr lang="bg-BG" dirty="0" smtClean="0"/>
              <a:t/>
            </a:r>
            <a:br>
              <a:rPr lang="bg-BG" dirty="0" smtClean="0"/>
            </a:br>
            <a:r>
              <a:rPr lang="bg-BG" dirty="0" smtClean="0"/>
              <a:t>  </a:t>
            </a:r>
            <a:r>
              <a:rPr lang="ru-RU" sz="2000" i="1" dirty="0" smtClean="0">
                <a:latin typeface="Georgia" pitchFamily="18" charset="0"/>
              </a:rPr>
              <a:t>Геоложкото </a:t>
            </a:r>
            <a:r>
              <a:rPr lang="ru-RU" sz="2000" i="1" dirty="0">
                <a:latin typeface="Georgia" pitchFamily="18" charset="0"/>
              </a:rPr>
              <a:t>и </a:t>
            </a:r>
            <a:r>
              <a:rPr lang="ru-RU" sz="2000" i="1" dirty="0" smtClean="0">
                <a:latin typeface="Georgia" pitchFamily="18" charset="0"/>
              </a:rPr>
              <a:t>географското разположение на град Вършец </a:t>
            </a:r>
            <a:r>
              <a:rPr lang="ru-RU" sz="2000" i="1" dirty="0">
                <a:latin typeface="Georgia" pitchFamily="18" charset="0"/>
              </a:rPr>
              <a:t>го определят като </a:t>
            </a:r>
            <a:r>
              <a:rPr lang="ru-RU" sz="2000" b="1" i="1" dirty="0">
                <a:latin typeface="Georgia" pitchFamily="18" charset="0"/>
              </a:rPr>
              <a:t>климатичен курорт, съхраняващ неизчерпаемо количество топла минерална вода.</a:t>
            </a:r>
            <a:r>
              <a:rPr lang="ru-RU" sz="2000" i="1" dirty="0">
                <a:latin typeface="Georgia" pitchFamily="18" charset="0"/>
              </a:rPr>
              <a:t> Той е едно от най-старите курортни селища в Северна България. Известен е с лечебните си минерални извори, красивата природа, обширния, добре поддържан градски парк и мекия планински климат, създаващ благоприятни условия за провеждането на ефективно балнео и климатолечение и профилактика</a:t>
            </a:r>
            <a:r>
              <a:rPr lang="ru-RU" sz="2000" i="1" dirty="0" smtClean="0">
                <a:latin typeface="Georgia" pitchFamily="18" charset="0"/>
              </a:rPr>
              <a:t>.</a:t>
            </a:r>
            <a:r>
              <a:rPr lang="ru-RU" sz="2000" i="1" dirty="0">
                <a:latin typeface="Georgia" pitchFamily="18" charset="0"/>
              </a:rPr>
              <a:t> Минералните </a:t>
            </a:r>
            <a:r>
              <a:rPr lang="ru-RU" sz="2000" i="1" dirty="0" smtClean="0">
                <a:latin typeface="Georgia" pitchFamily="18" charset="0"/>
              </a:rPr>
              <a:t>води във Вършец </a:t>
            </a:r>
            <a:r>
              <a:rPr lang="ru-RU" sz="2000" i="1" dirty="0">
                <a:latin typeface="Georgia" pitchFamily="18" charset="0"/>
              </a:rPr>
              <a:t>бликат от няколко </a:t>
            </a:r>
            <a:r>
              <a:rPr lang="ru-RU" sz="2000" i="1" dirty="0" smtClean="0">
                <a:latin typeface="Georgia" pitchFamily="18" charset="0"/>
              </a:rPr>
              <a:t>извора.</a:t>
            </a:r>
          </a:p>
          <a:p>
            <a:r>
              <a:rPr lang="ru-RU" sz="2000" i="1" dirty="0" smtClean="0">
                <a:latin typeface="Georgia" pitchFamily="18" charset="0"/>
              </a:rPr>
              <a:t>Температурата </a:t>
            </a:r>
            <a:r>
              <a:rPr lang="ru-RU" sz="2000" i="1" dirty="0">
                <a:latin typeface="Georgia" pitchFamily="18" charset="0"/>
              </a:rPr>
              <a:t>им е 36,4 С до 38 С и с общ дебит 15 л/сек.</a:t>
            </a:r>
            <a:r>
              <a:rPr lang="bg-BG" dirty="0" smtClean="0"/>
              <a:t> </a:t>
            </a:r>
            <a:br>
              <a:rPr lang="bg-BG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2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609600"/>
            <a:ext cx="8632634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bg-BG" sz="2400" b="1" i="1" u="sng" dirty="0">
                <a:latin typeface="Georgia" pitchFamily="18" charset="0"/>
              </a:rPr>
              <a:t>3.Класификация на ресурса</a:t>
            </a:r>
            <a:r>
              <a:rPr lang="bg-BG" sz="2400" b="1" i="1" u="sng" dirty="0" smtClean="0">
                <a:latin typeface="Georgia" pitchFamily="18" charset="0"/>
              </a:rPr>
              <a:t>:</a:t>
            </a:r>
            <a:br>
              <a:rPr lang="bg-BG" sz="2400" b="1" i="1" u="sng" dirty="0" smtClean="0">
                <a:latin typeface="Georgia" pitchFamily="18" charset="0"/>
              </a:rPr>
            </a:br>
            <a:r>
              <a:rPr lang="bg-BG" sz="2400" b="1" i="1" u="sng" dirty="0">
                <a:latin typeface="Georgia" pitchFamily="18" charset="0"/>
              </a:rPr>
              <a:t/>
            </a:r>
            <a:br>
              <a:rPr lang="bg-BG" sz="2400" b="1" i="1" u="sng" dirty="0">
                <a:latin typeface="Georgia" pitchFamily="18" charset="0"/>
              </a:rPr>
            </a:br>
            <a:endParaRPr lang="bg-BG" sz="2400" b="1" i="1" u="sng" dirty="0"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b="1" i="1" dirty="0" smtClean="0"/>
              <a:t>3.1  </a:t>
            </a:r>
            <a:r>
              <a:rPr lang="ru-RU" b="1" i="1" dirty="0"/>
              <a:t>Вид и състав на </a:t>
            </a:r>
            <a:r>
              <a:rPr lang="ru-RU" b="1" i="1" dirty="0" smtClean="0"/>
              <a:t>ресурса: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2000" i="1" dirty="0" smtClean="0">
                <a:latin typeface="Georgia" pitchFamily="18" charset="0"/>
              </a:rPr>
              <a:t>Общата </a:t>
            </a:r>
            <a:r>
              <a:rPr lang="ru-RU" sz="2000" i="1" dirty="0">
                <a:latin typeface="Georgia" pitchFamily="18" charset="0"/>
              </a:rPr>
              <a:t>минерализация на водата е 0.241 г/л. Характеризира се като хипотермална, слабо минерализирана, хидро-карбонатно-сулфатна натриева, без санитарно-химични и микробиологични признаци на замърсяване. Съдържанието на изследваните микроелементи и стойностите на радиологичните показатели са в границите на нормите за минерални води. Водата има стабилен физико-химичен състав и свойства и отговаря на изискванията на БДС 14947 – 80 /води натурални, минерални, питейни/, Наредба № 14 за курортните ресурси, курортните местности и курортите /ДВ бр.79 от 1987 год., изм.бр.18/1992 год.; изм. и доп. Бр. 12/1995 г./ и Наредба № 6 за бутилиране на натурални минерални води, за бутилиране като трапезна натурална и газирана минерална вода и за производство на безалкохолни напитки.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43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353" y="1066800"/>
            <a:ext cx="7618529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bg-BG" sz="2000" b="1" i="1" dirty="0" smtClean="0">
                <a:latin typeface="Georgia" pitchFamily="18" charset="0"/>
              </a:rPr>
              <a:t>3.2. </a:t>
            </a:r>
            <a:r>
              <a:rPr lang="bg-BG" sz="2000" b="1" i="1" dirty="0">
                <a:latin typeface="Georgia" pitchFamily="18" charset="0"/>
              </a:rPr>
              <a:t>Типология на </a:t>
            </a:r>
            <a:r>
              <a:rPr lang="bg-BG" sz="2000" b="1" i="1" dirty="0" smtClean="0">
                <a:latin typeface="Georgia" pitchFamily="18" charset="0"/>
              </a:rPr>
              <a:t>ресурса</a:t>
            </a:r>
            <a:r>
              <a:rPr lang="bg-BG" sz="2400" b="1" i="1" u="sng" dirty="0" smtClean="0">
                <a:latin typeface="Georgia" pitchFamily="18" charset="0"/>
              </a:rPr>
              <a:t/>
            </a:r>
            <a:br>
              <a:rPr lang="bg-BG" sz="2400" b="1" i="1" u="sng" dirty="0" smtClean="0">
                <a:latin typeface="Georgia" pitchFamily="18" charset="0"/>
              </a:rPr>
            </a:br>
            <a:r>
              <a:rPr lang="bg-BG" sz="2400" b="1" i="1" u="sng" dirty="0" smtClean="0">
                <a:latin typeface="Georgia" pitchFamily="18" charset="0"/>
              </a:rPr>
              <a:t/>
            </a:r>
            <a:br>
              <a:rPr lang="bg-BG" sz="2400" b="1" i="1" u="sng" dirty="0" smtClean="0">
                <a:latin typeface="Georgia" pitchFamily="18" charset="0"/>
              </a:rPr>
            </a:br>
            <a:endParaRPr lang="bg-BG" sz="2400" b="1" i="1" u="sng" dirty="0"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bg-BG" sz="2400" i="1" dirty="0">
                <a:latin typeface="Georgia" pitchFamily="18" charset="0"/>
              </a:rPr>
              <a:t>Минерални води Вършец по генезис се отнасят към </a:t>
            </a:r>
            <a:r>
              <a:rPr lang="bg-BG" sz="2400" i="1" u="sng" dirty="0">
                <a:latin typeface="Georgia" pitchFamily="18" charset="0"/>
              </a:rPr>
              <a:t>природни  туристически ресурси,група водни </a:t>
            </a:r>
            <a:r>
              <a:rPr lang="bg-BG" sz="2400" i="1" u="sng" dirty="0" smtClean="0">
                <a:latin typeface="Georgia" pitchFamily="18" charset="0"/>
              </a:rPr>
              <a:t>ресурси.</a:t>
            </a:r>
            <a:br>
              <a:rPr lang="bg-BG" sz="2400" i="1" u="sng" dirty="0" smtClean="0">
                <a:latin typeface="Georgia" pitchFamily="18" charset="0"/>
              </a:rPr>
            </a:br>
            <a:endParaRPr lang="bg-BG" sz="2400" i="1" u="sng" dirty="0"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bg-BG" sz="2400" i="1" dirty="0">
                <a:latin typeface="Georgia" pitchFamily="18" charset="0"/>
              </a:rPr>
              <a:t>По форма този ресурс можем да го отнесем към </a:t>
            </a:r>
            <a:r>
              <a:rPr lang="bg-BG" sz="2400" i="1" u="sng" dirty="0">
                <a:latin typeface="Georgia" pitchFamily="18" charset="0"/>
              </a:rPr>
              <a:t>пространствен или ареален ресурс</a:t>
            </a:r>
            <a:r>
              <a:rPr lang="bg-BG" sz="2400" i="1" dirty="0" smtClean="0">
                <a:latin typeface="Georgia" pitchFamily="18" charset="0"/>
              </a:rPr>
              <a:t>.</a:t>
            </a:r>
            <a:br>
              <a:rPr lang="bg-BG" sz="2400" i="1" dirty="0" smtClean="0">
                <a:latin typeface="Georgia" pitchFamily="18" charset="0"/>
              </a:rPr>
            </a:br>
            <a:endParaRPr lang="bg-BG" sz="2400" i="1" dirty="0"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bg-BG" sz="2400" i="1" dirty="0">
                <a:latin typeface="Georgia" pitchFamily="18" charset="0"/>
              </a:rPr>
              <a:t>Според селищна локация можем да го отнесем към ресурс със </a:t>
            </a:r>
            <a:r>
              <a:rPr lang="bg-BG" sz="2400" i="1" u="sng" dirty="0">
                <a:latin typeface="Georgia" pitchFamily="18" charset="0"/>
              </a:rPr>
              <a:t>селищно </a:t>
            </a:r>
            <a:r>
              <a:rPr lang="bg-BG" sz="2400" i="1" u="sng" dirty="0" smtClean="0">
                <a:latin typeface="Georgia" pitchFamily="18" charset="0"/>
              </a:rPr>
              <a:t>разположение.</a:t>
            </a:r>
            <a:endParaRPr lang="bg-BG" sz="2400" i="1" dirty="0">
              <a:latin typeface="Georgia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14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533400"/>
            <a:ext cx="784860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bg-BG" sz="2000" b="1" i="1" dirty="0" smtClean="0">
                <a:latin typeface="Georgia" pitchFamily="18" charset="0"/>
              </a:rPr>
              <a:t>3.3.  Категоризация</a:t>
            </a:r>
            <a:br>
              <a:rPr lang="bg-BG" sz="2000" b="1" i="1" dirty="0" smtClean="0">
                <a:latin typeface="Georgia" pitchFamily="18" charset="0"/>
              </a:rPr>
            </a:br>
            <a:r>
              <a:rPr lang="bg-BG" sz="2000" b="1" i="1" dirty="0" smtClean="0">
                <a:latin typeface="Georgia" pitchFamily="18" charset="0"/>
              </a:rPr>
              <a:t/>
            </a:r>
            <a:br>
              <a:rPr lang="bg-BG" sz="2000" b="1" i="1" dirty="0" smtClean="0">
                <a:latin typeface="Georgia" pitchFamily="18" charset="0"/>
              </a:rPr>
            </a:br>
            <a:r>
              <a:rPr lang="bg-BG" sz="2000" i="1" dirty="0">
                <a:latin typeface="Georgia" pitchFamily="18" charset="0"/>
              </a:rPr>
              <a:t>Има </a:t>
            </a:r>
            <a:r>
              <a:rPr lang="bg-BG" sz="2000" i="1" dirty="0" smtClean="0">
                <a:latin typeface="Georgia" pitchFamily="18" charset="0"/>
              </a:rPr>
              <a:t>две </a:t>
            </a:r>
            <a:r>
              <a:rPr lang="bg-BG" sz="2000" i="1" dirty="0">
                <a:latin typeface="Georgia" pitchFamily="18" charset="0"/>
              </a:rPr>
              <a:t>категории минерални води:</a:t>
            </a:r>
            <a:r>
              <a:rPr lang="bg-BG" sz="2000" b="1" i="1" dirty="0">
                <a:latin typeface="Georgia" pitchFamily="18" charset="0"/>
              </a:rPr>
              <a:t>процепни и погребани  </a:t>
            </a:r>
            <a:r>
              <a:rPr lang="bg-BG" i="1" dirty="0">
                <a:latin typeface="Georgia" pitchFamily="18" charset="0"/>
              </a:rPr>
              <a:t>води</a:t>
            </a:r>
            <a:r>
              <a:rPr lang="bg-BG" sz="2000" b="1" i="1" dirty="0" smtClean="0">
                <a:latin typeface="Georgia" pitchFamily="18" charset="0"/>
              </a:rPr>
              <a:t>.</a:t>
            </a:r>
            <a:br>
              <a:rPr lang="bg-BG" sz="2000" b="1" i="1" dirty="0" smtClean="0">
                <a:latin typeface="Georgia" pitchFamily="18" charset="0"/>
              </a:rPr>
            </a:br>
            <a:r>
              <a:rPr lang="bg-BG" sz="2000" b="1" i="1" dirty="0" smtClean="0">
                <a:latin typeface="Georgia" pitchFamily="18" charset="0"/>
              </a:rPr>
              <a:t/>
            </a:r>
            <a:br>
              <a:rPr lang="bg-BG" sz="2000" b="1" i="1" dirty="0" smtClean="0">
                <a:latin typeface="Georgia" pitchFamily="18" charset="0"/>
              </a:rPr>
            </a:br>
            <a:r>
              <a:rPr lang="bg-BG" sz="2000" b="1" i="1" dirty="0" smtClean="0">
                <a:latin typeface="Georgia" pitchFamily="18" charset="0"/>
              </a:rPr>
              <a:t>Погребани води </a:t>
            </a:r>
            <a:r>
              <a:rPr lang="bg-BG" sz="2000" i="1" dirty="0" smtClean="0">
                <a:latin typeface="Georgia" pitchFamily="18" charset="0"/>
              </a:rPr>
              <a:t>са неголеми езерно-морски басейни, при огромни тектонски и акумулативни процеси са били покрити от големи земни пластове и са останали така милиони години.</a:t>
            </a:r>
            <a:br>
              <a:rPr lang="bg-BG" sz="2000" i="1" dirty="0" smtClean="0">
                <a:latin typeface="Georgia" pitchFamily="18" charset="0"/>
              </a:rPr>
            </a:br>
            <a:r>
              <a:rPr lang="bg-BG" sz="2000" i="1" dirty="0" smtClean="0">
                <a:latin typeface="Georgia" pitchFamily="18" charset="0"/>
              </a:rPr>
              <a:t/>
            </a:r>
            <a:br>
              <a:rPr lang="bg-BG" sz="2000" i="1" dirty="0" smtClean="0">
                <a:latin typeface="Georgia" pitchFamily="18" charset="0"/>
              </a:rPr>
            </a:br>
            <a:r>
              <a:rPr lang="bg-BG" sz="2000" b="1" i="1" dirty="0" smtClean="0">
                <a:latin typeface="Georgia" pitchFamily="18" charset="0"/>
              </a:rPr>
              <a:t>Процепни води </a:t>
            </a:r>
            <a:r>
              <a:rPr lang="bg-BG" sz="2000" i="1" dirty="0" smtClean="0">
                <a:latin typeface="Georgia" pitchFamily="18" charset="0"/>
              </a:rPr>
              <a:t>са подземни води,формирани от атмосферните валежи, достигащи до тектонския процеп и достигащи до неговия процеп.</a:t>
            </a:r>
            <a:r>
              <a:rPr lang="bg-BG" sz="2000" b="1" i="1" dirty="0" smtClean="0">
                <a:latin typeface="Georgia" pitchFamily="18" charset="0"/>
              </a:rPr>
              <a:t/>
            </a:r>
            <a:br>
              <a:rPr lang="bg-BG" sz="2000" b="1" i="1" dirty="0" smtClean="0">
                <a:latin typeface="Georgia" pitchFamily="18" charset="0"/>
              </a:rPr>
            </a:br>
            <a:endParaRPr lang="bg-BG" sz="2000" b="1" i="1" dirty="0">
              <a:latin typeface="Georgia" pitchFamily="18" charset="0"/>
            </a:endParaRPr>
          </a:p>
          <a:p>
            <a:pPr>
              <a:buNone/>
            </a:pPr>
            <a:r>
              <a:rPr lang="bg-BG" sz="2000" i="1" dirty="0" smtClean="0">
                <a:latin typeface="Georgia" pitchFamily="18" charset="0"/>
              </a:rPr>
              <a:t>Минерални </a:t>
            </a:r>
            <a:r>
              <a:rPr lang="bg-BG" sz="2000" i="1" dirty="0">
                <a:latin typeface="Georgia" pitchFamily="18" charset="0"/>
              </a:rPr>
              <a:t>води Вършец се отнасят към </a:t>
            </a:r>
            <a:r>
              <a:rPr lang="bg-BG" sz="2000" b="1" i="1" dirty="0" smtClean="0">
                <a:latin typeface="Georgia" pitchFamily="18" charset="0"/>
              </a:rPr>
              <a:t>процепни</a:t>
            </a:r>
            <a:r>
              <a:rPr lang="bg-BG" sz="2000" i="1" dirty="0" smtClean="0">
                <a:latin typeface="Georgia" pitchFamily="18" charset="0"/>
              </a:rPr>
              <a:t>.</a:t>
            </a:r>
            <a:endParaRPr lang="bg-BG" sz="2000" i="1" dirty="0">
              <a:latin typeface="Georgia" pitchFamily="18" charset="0"/>
            </a:endParaRPr>
          </a:p>
          <a:p>
            <a:pPr>
              <a:buNone/>
            </a:pPr>
            <a:r>
              <a:rPr lang="bg-BG" sz="2000" b="1" i="1" dirty="0" smtClean="0">
                <a:latin typeface="Georgia" pitchFamily="18" charset="0"/>
              </a:rPr>
              <a:t/>
            </a:r>
            <a:br>
              <a:rPr lang="bg-BG" sz="2000" b="1" i="1" dirty="0" smtClean="0">
                <a:latin typeface="Georgia" pitchFamily="18" charset="0"/>
              </a:rPr>
            </a:br>
            <a:r>
              <a:rPr lang="bg-BG" sz="2000" b="1" i="1" dirty="0" smtClean="0">
                <a:latin typeface="Georgia" pitchFamily="18" charset="0"/>
              </a:rPr>
              <a:t> </a:t>
            </a:r>
            <a:endParaRPr lang="bg-BG" sz="2000" b="1" i="1" dirty="0">
              <a:latin typeface="Georgia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93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914400"/>
            <a:ext cx="82296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bg-BG" sz="2400" b="1" i="1" u="sng" dirty="0">
                <a:latin typeface="Georgia" pitchFamily="18" charset="0"/>
              </a:rPr>
              <a:t>4. Посещаемост и </a:t>
            </a:r>
            <a:r>
              <a:rPr lang="bg-BG" sz="2400" b="1" i="1" u="sng" dirty="0" smtClean="0">
                <a:latin typeface="Georgia" pitchFamily="18" charset="0"/>
              </a:rPr>
              <a:t>капацитет</a:t>
            </a:r>
            <a:br>
              <a:rPr lang="bg-BG" sz="2400" b="1" i="1" u="sng" dirty="0" smtClean="0">
                <a:latin typeface="Georgia" pitchFamily="18" charset="0"/>
              </a:rPr>
            </a:br>
            <a:r>
              <a:rPr lang="bg-BG" sz="2400" b="1" i="1" u="sng" dirty="0" smtClean="0">
                <a:latin typeface="Georgia" pitchFamily="18" charset="0"/>
              </a:rPr>
              <a:t/>
            </a:r>
            <a:br>
              <a:rPr lang="bg-BG" sz="2400" b="1" i="1" u="sng" dirty="0" smtClean="0">
                <a:latin typeface="Georgia" pitchFamily="18" charset="0"/>
              </a:rPr>
            </a:br>
            <a:r>
              <a:rPr lang="ru-RU" sz="2400" i="1" dirty="0">
                <a:latin typeface="Georgia" pitchFamily="18" charset="0"/>
              </a:rPr>
              <a:t>Вършец разполага с отлична курортна база. Има 2 балнеологични лечебници, питеен павилион, поликлиника със специализирани диагностични и физиотерапевтични кабинети, многобройни почивни домове, хотели и пансиони, теренни пътеки и спортно профилактични терени, терени за климатолечение и профилактика и др. Има и добре уредени частни квартири. </a:t>
            </a:r>
            <a:r>
              <a:rPr lang="bg-BG" sz="2400" i="1" dirty="0" smtClean="0">
                <a:latin typeface="Georgia" pitchFamily="18" charset="0"/>
              </a:rPr>
              <a:t>Местата </a:t>
            </a:r>
            <a:r>
              <a:rPr lang="bg-BG" sz="2400" i="1" dirty="0">
                <a:latin typeface="Georgia" pitchFamily="18" charset="0"/>
              </a:rPr>
              <a:t>за настаняване се предоставят </a:t>
            </a:r>
            <a:r>
              <a:rPr lang="bg-BG" sz="2400" i="1" dirty="0" smtClean="0">
                <a:latin typeface="Georgia" pitchFamily="18" charset="0"/>
              </a:rPr>
              <a:t> също и във </a:t>
            </a:r>
            <a:r>
              <a:rPr lang="bg-BG" sz="2400" i="1" dirty="0">
                <a:latin typeface="Georgia" pitchFamily="18" charset="0"/>
              </a:rPr>
              <a:t>фамилни къщи, вили, самостоятелни стаи и семейни хотели с капацитет между 4 и 30 легла.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25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128</Words>
  <Application>Microsoft Office PowerPoint</Application>
  <PresentationFormat>On-screen Show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Изготвил:................   Проверил:.................... Нора Михалева           К.Янчева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www.syscontrolity.com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JORO</dc:creator>
  <cp:lastModifiedBy>User</cp:lastModifiedBy>
  <cp:revision>22</cp:revision>
  <dcterms:created xsi:type="dcterms:W3CDTF">2012-12-04T12:21:07Z</dcterms:created>
  <dcterms:modified xsi:type="dcterms:W3CDTF">2012-12-13T14:37:23Z</dcterms:modified>
</cp:coreProperties>
</file>