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bg-BG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6B1198C-BAA4-490F-A8C0-2AEF3B2A0891}" type="datetimeFigureOut">
              <a:rPr lang="bg-BG" smtClean="0"/>
              <a:t>8.11.2015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8D6AB7B-47EA-43D6-B97F-8D51264AB69F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3" Target="../media/image21.pn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2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gif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7584" y="3573016"/>
            <a:ext cx="7776864" cy="258532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lang="bg-BG" smtClean="0" spc="0" sz="54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Презантация по Информационни технологии за </a:t>
            </a:r>
            <a:r>
              <a:rPr b="1" cap="none" dirty="0" lang="en-US" smtClean="0" spc="0" sz="54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IX </a:t>
            </a:r>
            <a:r>
              <a:rPr b="1" cap="none" dirty="0" lang="bg-BG" smtClean="0" spc="0" sz="54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клас</a:t>
            </a:r>
            <a:endParaRPr b="1" cap="none" dirty="0" lang="bg-BG" spc="0" sz="540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descr="google-logo-600x450.jpg" id="6" name="Picture 5"/>
          <p:cNvPicPr>
            <a:picLocks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8"/>
          <a:stretch>
            <a:fillRect/>
          </a:stretch>
        </p:blipFill>
        <p:spPr>
          <a:xfrm>
            <a:off x="2051720" y="1340768"/>
            <a:ext cx="5688632" cy="1800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7772400" cy="1143000"/>
          </a:xfrm>
        </p:spPr>
        <p:txBody>
          <a:bodyPr/>
          <a:lstStyle/>
          <a:p>
            <a:pPr algn="ctr"/>
            <a:r>
              <a:rPr lang="en-US" dirty="0" smtClean="0"/>
              <a:t>Google </a:t>
            </a:r>
            <a:r>
              <a:rPr lang="bg-BG" dirty="0" smtClean="0"/>
              <a:t>Земя</a:t>
            </a:r>
            <a:endParaRPr lang="bg-BG" dirty="0"/>
          </a:p>
        </p:txBody>
      </p:sp>
      <p:sp>
        <p:nvSpPr>
          <p:cNvPr id="4" name="Pentagon 3"/>
          <p:cNvSpPr/>
          <p:nvPr/>
        </p:nvSpPr>
        <p:spPr>
          <a:xfrm>
            <a:off x="467544" y="1556792"/>
            <a:ext cx="4968552" cy="1224136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>
                <a:solidFill>
                  <a:srgbClr val="FFC000"/>
                </a:solidFill>
              </a:rPr>
              <a:t>o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00B05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e </a:t>
            </a:r>
            <a:r>
              <a:rPr lang="ru-RU" i="1" dirty="0" smtClean="0"/>
              <a:t>Земя</a:t>
            </a:r>
            <a:r>
              <a:rPr lang="ru-RU" i="1" dirty="0"/>
              <a:t> е софтуерна програма за географска и спътникова информация с променлива резолюция, проектираща се върху виртуален глобус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6" name="Picture 5" descr="Google_Earth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980728"/>
            <a:ext cx="2430953" cy="2887972"/>
          </a:xfrm>
          <a:prstGeom prst="rect">
            <a:avLst/>
          </a:prstGeom>
        </p:spPr>
      </p:pic>
      <p:pic>
        <p:nvPicPr>
          <p:cNvPr id="7" name="Picture 6" descr="6a0120a56f4abd970b0134804069d2970c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8" y="2996952"/>
            <a:ext cx="5040560" cy="3575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</p:spPr>
        <p:txBody>
          <a:bodyPr/>
          <a:lstStyle/>
          <a:p>
            <a:pPr algn="ctr"/>
            <a:r>
              <a:rPr dirty="0" lang="en-US" smtClean="0"/>
              <a:t>Google </a:t>
            </a:r>
            <a:r>
              <a:rPr dirty="0" lang="bg-BG" smtClean="0"/>
              <a:t>Карти</a:t>
            </a:r>
            <a:endParaRPr dirty="0" lang="bg-BG"/>
          </a:p>
        </p:txBody>
      </p:sp>
      <p:sp>
        <p:nvSpPr>
          <p:cNvPr id="4" name="Curved Up Ribbon 3"/>
          <p:cNvSpPr/>
          <p:nvPr/>
        </p:nvSpPr>
        <p:spPr>
          <a:xfrm>
            <a:off x="179512" y="1484784"/>
            <a:ext cx="6192688" cy="1656184"/>
          </a:xfrm>
          <a:prstGeom prst="ellipseRibbon2">
            <a:avLst>
              <a:gd fmla="val 25000" name="adj1"/>
              <a:gd fmla="val 100000" name="adj2"/>
              <a:gd fmla="val 12500" name="adj3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FF0000"/>
                </a:solidFill>
              </a:rPr>
              <a:t>o</a:t>
            </a:r>
            <a:r>
              <a:rPr b="1" dirty="0" lang="en-US" smtClean="0">
                <a:solidFill>
                  <a:srgbClr val="FFC000"/>
                </a:solidFill>
              </a:rPr>
              <a:t>o</a:t>
            </a:r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00B050"/>
                </a:solidFill>
              </a:rPr>
              <a:t>l</a:t>
            </a:r>
            <a:r>
              <a:rPr b="1" dirty="0" lang="en-US" smtClean="0">
                <a:solidFill>
                  <a:srgbClr val="FF0000"/>
                </a:solidFill>
              </a:rPr>
              <a:t>e </a:t>
            </a:r>
            <a:r>
              <a:rPr dirty="0" i="1" lang="ru-RU" smtClean="0"/>
              <a:t>Карти</a:t>
            </a:r>
            <a:r>
              <a:rPr dirty="0" i="1" lang="ru-RU"/>
              <a:t> е услуга, която позволява разглеждане на карти, намиране на път между 2 точки и др.</a:t>
            </a:r>
            <a:endParaRPr dirty="0" i="1" lang="bg-BG"/>
          </a:p>
        </p:txBody>
      </p:sp>
      <p:pic>
        <p:nvPicPr>
          <p:cNvPr descr="Google-Maps-Logo.png" id="5" name="Picture 4"/>
          <p:cNvPicPr>
            <a:picLocks noChangeAspect="1"/>
          </p:cNvPicPr>
          <p:nvPr/>
        </p:nvPicPr>
        <p:blipFill>
          <a:blip cstate="print"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1340768"/>
            <a:ext cx="2503409" cy="3143816"/>
          </a:xfrm>
          <a:prstGeom prst="rect">
            <a:avLst/>
          </a:prstGeom>
        </p:spPr>
      </p:pic>
      <p:pic>
        <p:nvPicPr>
          <p:cNvPr descr="google-maps.gif" id="6" name="Picture 5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251520" y="2708920"/>
            <a:ext cx="5249684" cy="3937263"/>
          </a:xfrm>
          <a:prstGeom prst="rect">
            <a:avLst/>
          </a:prstGeom>
        </p:spPr>
      </p:pic>
      <p:pic>
        <p:nvPicPr>
          <p:cNvPr descr="logo-map-maker.png" id="7" name="Picture 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"/>
          <a:stretch>
            <a:fillRect/>
          </a:stretch>
        </p:blipFill>
        <p:spPr>
          <a:xfrm>
            <a:off x="4630713" y="4581128"/>
            <a:ext cx="4513287" cy="197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dirty="0" err="1" smtClean="0"/>
              <a:t>iGoogle</a:t>
            </a:r>
            <a:endParaRPr lang="bg-BG" dirty="0"/>
          </a:p>
        </p:txBody>
      </p:sp>
      <p:sp>
        <p:nvSpPr>
          <p:cNvPr id="4" name="Curved Down Ribbon 3"/>
          <p:cNvSpPr/>
          <p:nvPr/>
        </p:nvSpPr>
        <p:spPr>
          <a:xfrm>
            <a:off x="395536" y="1556792"/>
            <a:ext cx="5688632" cy="1872208"/>
          </a:xfrm>
          <a:prstGeom prst="ellipseRibbon">
            <a:avLst>
              <a:gd name="adj1" fmla="val 25000"/>
              <a:gd name="adj2" fmla="val 75000"/>
              <a:gd name="adj3" fmla="val 1580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00B050"/>
                </a:solidFill>
              </a:rPr>
              <a:t>i</a:t>
            </a:r>
            <a:r>
              <a:rPr lang="en-US" b="1" dirty="0" err="1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err="1" smtClean="0">
                <a:solidFill>
                  <a:srgbClr val="FF0000"/>
                </a:solidFill>
              </a:rPr>
              <a:t>o</a:t>
            </a:r>
            <a:r>
              <a:rPr lang="en-US" b="1" dirty="0" err="1" smtClean="0">
                <a:solidFill>
                  <a:srgbClr val="FFC000"/>
                </a:solidFill>
              </a:rPr>
              <a:t>o</a:t>
            </a:r>
            <a:r>
              <a:rPr lang="en-US" b="1" dirty="0" err="1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err="1" smtClean="0">
                <a:solidFill>
                  <a:srgbClr val="00B050"/>
                </a:solidFill>
              </a:rPr>
              <a:t>l</a:t>
            </a:r>
            <a:r>
              <a:rPr lang="en-US" b="1" dirty="0" err="1" smtClean="0">
                <a:solidFill>
                  <a:srgbClr val="FF0000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i="1" dirty="0"/>
              <a:t> е услуга на Google, която представлява Ajax-базирана персонализирана начална страница, която може да бъде настройвана по желание на потребителя. </a:t>
            </a:r>
            <a:endParaRPr lang="bg-BG" i="1" dirty="0"/>
          </a:p>
        </p:txBody>
      </p:sp>
      <p:pic>
        <p:nvPicPr>
          <p:cNvPr id="5" name="Picture 4" descr="127712-simple-black-square-icon-social-media-logos-igoog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9230" y="836712"/>
            <a:ext cx="3034770" cy="3034770"/>
          </a:xfrm>
          <a:prstGeom prst="rect">
            <a:avLst/>
          </a:prstGeom>
        </p:spPr>
      </p:pic>
      <p:pic>
        <p:nvPicPr>
          <p:cNvPr id="6" name="Picture 5" descr="IGoogle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293096"/>
            <a:ext cx="6006571" cy="1990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pPr algn="ctr"/>
            <a:r>
              <a:rPr lang="en-US" dirty="0" smtClean="0"/>
              <a:t>You Tube</a:t>
            </a:r>
            <a:endParaRPr lang="bg-BG" dirty="0"/>
          </a:p>
        </p:txBody>
      </p:sp>
      <p:sp>
        <p:nvSpPr>
          <p:cNvPr id="4" name="Round Diagonal Corner Rectangle 3"/>
          <p:cNvSpPr/>
          <p:nvPr/>
        </p:nvSpPr>
        <p:spPr>
          <a:xfrm>
            <a:off x="395536" y="1700808"/>
            <a:ext cx="4248472" cy="1944216"/>
          </a:xfrm>
          <a:prstGeom prst="round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/>
              <a:t>Видеопорталът YouTube е закупен от Google на 10.10.2006 г. за сумата от 1,65 млрд. долара, което се превръща в най-скъпата покупка на Google дотогава.</a:t>
            </a:r>
            <a:endParaRPr lang="bg-BG" i="1" dirty="0"/>
          </a:p>
        </p:txBody>
      </p:sp>
      <p:pic>
        <p:nvPicPr>
          <p:cNvPr id="5" name="Picture 4" descr="unnamed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1340768"/>
            <a:ext cx="2857500" cy="2857500"/>
          </a:xfrm>
          <a:prstGeom prst="rect">
            <a:avLst/>
          </a:prstGeom>
        </p:spPr>
      </p:pic>
      <p:pic>
        <p:nvPicPr>
          <p:cNvPr id="6" name="Picture 5" descr="изтеглен файл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3068960"/>
            <a:ext cx="6191580" cy="4382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pPr algn="ctr"/>
            <a:r>
              <a:rPr dirty="0" lang="en-US" smtClean="0"/>
              <a:t>Google </a:t>
            </a:r>
            <a:r>
              <a:rPr dirty="0" lang="bg-BG"/>
              <a:t>П</a:t>
            </a:r>
            <a:r>
              <a:rPr dirty="0" lang="bg-BG" smtClean="0"/>
              <a:t>реводач</a:t>
            </a:r>
            <a:endParaRPr dirty="0" lang="bg-BG"/>
          </a:p>
        </p:txBody>
      </p:sp>
      <p:pic>
        <p:nvPicPr>
          <p:cNvPr descr="Google-Translate-icon.png" id="4" name="Picture 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4716016" y="1340768"/>
            <a:ext cx="3900013" cy="3900013"/>
          </a:xfrm>
          <a:prstGeom prst="rect">
            <a:avLst/>
          </a:prstGeom>
        </p:spPr>
      </p:pic>
      <p:pic>
        <p:nvPicPr>
          <p:cNvPr descr="google.translate.png" id="5" name="Picture 4"/>
          <p:cNvPicPr>
            <a:picLocks noChangeAspect="1"/>
          </p:cNvPicPr>
          <p:nvPr/>
        </p:nvPicPr>
        <p:blipFill>
          <a:blip cstate="print" r:embed="rId3"/>
          <a:srcRect b="298" r="-225"/>
          <a:stretch>
            <a:fillRect/>
          </a:stretch>
        </p:blipFill>
        <p:spPr>
          <a:xfrm>
            <a:off x="395536" y="4265712"/>
            <a:ext cx="6156684" cy="2592288"/>
          </a:xfrm>
          <a:prstGeom prst="rect">
            <a:avLst/>
          </a:prstGeom>
        </p:spPr>
      </p:pic>
      <p:sp>
        <p:nvSpPr>
          <p:cNvPr id="6" name="Round Same Side Corner Rectangle 5"/>
          <p:cNvSpPr/>
          <p:nvPr/>
        </p:nvSpPr>
        <p:spPr>
          <a:xfrm>
            <a:off x="539552" y="1988840"/>
            <a:ext cx="4176464" cy="158417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en-US" smtClean="0"/>
              <a:t> </a:t>
            </a:r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FF0000"/>
                </a:solidFill>
              </a:rPr>
              <a:t>o</a:t>
            </a:r>
            <a:r>
              <a:rPr b="1" dirty="0" lang="en-US" smtClean="0">
                <a:solidFill>
                  <a:srgbClr val="FFC000"/>
                </a:solidFill>
              </a:rPr>
              <a:t>o</a:t>
            </a:r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00B050"/>
                </a:solidFill>
              </a:rPr>
              <a:t>l</a:t>
            </a:r>
            <a:r>
              <a:rPr b="1" dirty="0" lang="en-US" smtClean="0">
                <a:solidFill>
                  <a:srgbClr val="FF0000"/>
                </a:solidFill>
              </a:rPr>
              <a:t>e </a:t>
            </a:r>
            <a:r>
              <a:rPr dirty="0" i="1" lang="ru-RU" smtClean="0" u="sng"/>
              <a:t>Преводач</a:t>
            </a:r>
            <a:r>
              <a:rPr dirty="0" lang="ru-RU" smtClean="0"/>
              <a:t> </a:t>
            </a:r>
            <a:r>
              <a:rPr dirty="0" i="1" lang="ru-RU" smtClean="0"/>
              <a:t>е сървърно приложение за машинен превод, което превежда между 58 различни езика</a:t>
            </a:r>
            <a:r>
              <a:rPr dirty="0" i="1" lang="en-US"/>
              <a:t>.</a:t>
            </a:r>
            <a:endParaRPr dirty="0" i="1" lang="bg-BG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83768" y="836712"/>
            <a:ext cx="374974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Край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2780928"/>
            <a:ext cx="73420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bg-BG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ИзГОТВИЛ: Сиана Василева</a:t>
            </a:r>
            <a:endParaRPr lang="en-US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Picture 5" descr="unname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284984"/>
            <a:ext cx="8522984" cy="3292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pPr algn="l"/>
            <a:r>
              <a:rPr lang="bg-BG" dirty="0" smtClean="0"/>
              <a:t>Съдържание: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363272" cy="5145435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>
                <a:solidFill>
                  <a:schemeClr val="tx1">
                    <a:lumMod val="75000"/>
                  </a:schemeClr>
                </a:solidFill>
              </a:rPr>
              <a:t>Какво представлява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Google?</a:t>
            </a:r>
          </a:p>
          <a:p>
            <a:r>
              <a:rPr lang="bg-BG" dirty="0" smtClean="0">
                <a:solidFill>
                  <a:srgbClr val="FF0000"/>
                </a:solidFill>
              </a:rPr>
              <a:t>Име</a:t>
            </a:r>
            <a:endParaRPr lang="bg-BG" dirty="0" smtClean="0">
              <a:solidFill>
                <a:srgbClr val="FFFF00"/>
              </a:solidFill>
            </a:endParaRPr>
          </a:p>
          <a:p>
            <a:r>
              <a:rPr lang="bg-BG" dirty="0" smtClean="0">
                <a:solidFill>
                  <a:srgbClr val="FFC000"/>
                </a:solidFill>
              </a:rPr>
              <a:t>Услуги на  </a:t>
            </a:r>
            <a:r>
              <a:rPr lang="en-US" dirty="0" smtClean="0">
                <a:solidFill>
                  <a:srgbClr val="FFC000"/>
                </a:solidFill>
              </a:rPr>
              <a:t>Google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-</a:t>
            </a:r>
            <a:r>
              <a:rPr lang="bg-BG" dirty="0" smtClean="0"/>
              <a:t> 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Google</a:t>
            </a:r>
            <a:endParaRPr lang="bg-BG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buNone/>
            </a:pPr>
            <a:r>
              <a:rPr lang="bg-BG" dirty="0" smtClean="0"/>
              <a:t>   - 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Google </a:t>
            </a:r>
            <a:r>
              <a:rPr lang="bg-BG" dirty="0" smtClean="0">
                <a:solidFill>
                  <a:schemeClr val="accent3">
                    <a:lumMod val="75000"/>
                  </a:schemeClr>
                </a:solidFill>
              </a:rPr>
              <a:t>Книги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/>
              <a:t>   -  </a:t>
            </a:r>
            <a:r>
              <a:rPr lang="en-US" dirty="0" smtClean="0">
                <a:solidFill>
                  <a:srgbClr val="FF0000"/>
                </a:solidFill>
              </a:rPr>
              <a:t>Google </a:t>
            </a:r>
            <a:r>
              <a:rPr lang="bg-BG" dirty="0" smtClean="0">
                <a:solidFill>
                  <a:srgbClr val="FF0000"/>
                </a:solidFill>
              </a:rPr>
              <a:t>Изображения</a:t>
            </a:r>
          </a:p>
          <a:p>
            <a:pPr>
              <a:buNone/>
            </a:pPr>
            <a:r>
              <a:rPr lang="bg-BG" dirty="0" smtClean="0"/>
              <a:t>   -</a:t>
            </a:r>
            <a:r>
              <a:rPr lang="en-US" dirty="0" smtClean="0"/>
              <a:t> 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Gmail</a:t>
            </a:r>
          </a:p>
          <a:p>
            <a:pPr>
              <a:buNone/>
            </a:pPr>
            <a:r>
              <a:rPr lang="en-US" dirty="0" smtClean="0"/>
              <a:t>   -  </a:t>
            </a:r>
            <a:r>
              <a:rPr lang="en-US" dirty="0" smtClean="0">
                <a:solidFill>
                  <a:srgbClr val="FFC000"/>
                </a:solidFill>
              </a:rPr>
              <a:t>Google </a:t>
            </a:r>
            <a:r>
              <a:rPr lang="bg-BG" dirty="0" smtClean="0">
                <a:solidFill>
                  <a:srgbClr val="FFC000"/>
                </a:solidFill>
              </a:rPr>
              <a:t>+</a:t>
            </a:r>
          </a:p>
          <a:p>
            <a:pPr>
              <a:buNone/>
            </a:pPr>
            <a:r>
              <a:rPr lang="en-US" dirty="0" smtClean="0"/>
              <a:t>   - 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Google </a:t>
            </a:r>
            <a:r>
              <a:rPr lang="bg-BG" dirty="0" smtClean="0">
                <a:solidFill>
                  <a:schemeClr val="tx1">
                    <a:lumMod val="75000"/>
                  </a:schemeClr>
                </a:solidFill>
              </a:rPr>
              <a:t>Земя</a:t>
            </a:r>
            <a:endParaRPr lang="bg-BG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buNone/>
            </a:pPr>
            <a:r>
              <a:rPr lang="bg-BG" dirty="0"/>
              <a:t> </a:t>
            </a:r>
            <a:r>
              <a:rPr lang="bg-BG" dirty="0" smtClean="0"/>
              <a:t>  - 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Google </a:t>
            </a:r>
            <a:r>
              <a:rPr lang="bg-BG" dirty="0" smtClean="0">
                <a:solidFill>
                  <a:schemeClr val="accent3">
                    <a:lumMod val="50000"/>
                  </a:schemeClr>
                </a:solidFill>
              </a:rPr>
              <a:t>Карти</a:t>
            </a:r>
          </a:p>
          <a:p>
            <a:pPr>
              <a:buNone/>
            </a:pPr>
            <a:r>
              <a:rPr lang="bg-BG" dirty="0"/>
              <a:t> </a:t>
            </a:r>
            <a:r>
              <a:rPr lang="bg-BG" dirty="0" smtClean="0"/>
              <a:t>  - 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</a:t>
            </a:r>
            <a:r>
              <a:rPr lang="en-US" dirty="0" err="1" smtClean="0">
                <a:solidFill>
                  <a:srgbClr val="00B050"/>
                </a:solidFill>
              </a:rPr>
              <a:t>Google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-  </a:t>
            </a:r>
            <a:r>
              <a:rPr lang="en-US" dirty="0" smtClean="0">
                <a:solidFill>
                  <a:srgbClr val="FF0000"/>
                </a:solidFill>
              </a:rPr>
              <a:t>You Tube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-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Google </a:t>
            </a:r>
            <a:r>
              <a:rPr lang="bg-BG" dirty="0" smtClean="0">
                <a:solidFill>
                  <a:schemeClr val="bg2">
                    <a:lumMod val="10000"/>
                  </a:schemeClr>
                </a:solidFill>
              </a:rPr>
              <a:t>Преводач</a:t>
            </a:r>
            <a:endParaRPr lang="bg-BG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3" descr="google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848" y="2276872"/>
            <a:ext cx="5502757" cy="353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32656"/>
            <a:ext cx="7772400" cy="1143000"/>
          </a:xfrm>
        </p:spPr>
        <p:txBody>
          <a:bodyPr>
            <a:normAutofit fontScale="90000"/>
          </a:bodyPr>
          <a:lstStyle/>
          <a:p>
            <a:r>
              <a:rPr dirty="0" lang="bg-BG" smtClean="0"/>
              <a:t>Какво представлява </a:t>
            </a:r>
            <a:r>
              <a:rPr dirty="0" lang="en-US" smtClean="0"/>
              <a:t>Google?</a:t>
            </a:r>
            <a:br>
              <a:rPr dirty="0" lang="en-US" smtClean="0"/>
            </a:br>
            <a:endParaRPr dirty="0" lang="bg-BG"/>
          </a:p>
        </p:txBody>
      </p:sp>
      <p:sp>
        <p:nvSpPr>
          <p:cNvPr id="4" name="Horizontal Scroll 3"/>
          <p:cNvSpPr/>
          <p:nvPr/>
        </p:nvSpPr>
        <p:spPr>
          <a:xfrm>
            <a:off x="539552" y="692696"/>
            <a:ext cx="7776864" cy="3672408"/>
          </a:xfrm>
          <a:prstGeom prst="horizontalScroll">
            <a:avLst>
              <a:gd fmla="val 13649" name="adj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/>
              <a:t> </a:t>
            </a:r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FF0000"/>
                </a:solidFill>
              </a:rPr>
              <a:t>o</a:t>
            </a:r>
            <a:r>
              <a:rPr b="1" dirty="0" lang="en-US" smtClean="0">
                <a:solidFill>
                  <a:srgbClr val="FFC000"/>
                </a:solidFill>
              </a:rPr>
              <a:t>o</a:t>
            </a:r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00B050"/>
                </a:solidFill>
              </a:rPr>
              <a:t>l</a:t>
            </a:r>
            <a:r>
              <a:rPr b="1" dirty="0" lang="en-US" smtClean="0">
                <a:solidFill>
                  <a:srgbClr val="FF0000"/>
                </a:solidFill>
              </a:rPr>
              <a:t>e</a:t>
            </a:r>
            <a:r>
              <a:rPr b="1" dirty="0" lang="en-US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dirty="0" i="1" lang="ru-RU" smtClean="0"/>
              <a:t>е</a:t>
            </a:r>
            <a:r>
              <a:rPr dirty="0" i="1" lang="ru-RU"/>
              <a:t> американска интернет и софтуерна корпорация, специализирана основно в търсенето в Интернет, но притежаваща подразделения за изчисления в облак, </a:t>
            </a:r>
            <a:r>
              <a:rPr dirty="0" i="1" lang="ru-RU" smtClean="0"/>
              <a:t>gmail, </a:t>
            </a:r>
            <a:r>
              <a:rPr dirty="0" i="1" lang="ru-RU"/>
              <a:t>карти, сканиране и архивиране в дигитален вид на книги и много други, като нейната мисия, както е формулирана от компанията, е „да организира световната информация и да я направи универсално достъпна и полезна за всеки“.</a:t>
            </a:r>
            <a:endParaRPr dirty="0" i="1" lang="bg-BG"/>
          </a:p>
        </p:txBody>
      </p:sp>
      <p:pic>
        <p:nvPicPr>
          <p:cNvPr descr="maxresdefault.jpg" id="5" name="Picture 4"/>
          <p:cNvPicPr>
            <a:picLocks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42" r="20"/>
          <a:stretch>
            <a:fillRect/>
          </a:stretch>
        </p:blipFill>
        <p:spPr>
          <a:xfrm>
            <a:off x="179512" y="4437112"/>
            <a:ext cx="8784976" cy="8640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5445224"/>
            <a:ext cx="93610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>
                <a:solidFill>
                  <a:schemeClr val="bg2">
                    <a:lumMod val="10000"/>
                  </a:schemeClr>
                </a:solidFill>
              </a:rPr>
              <a:t>1998</a:t>
            </a:r>
            <a:endParaRPr dirty="0" lang="bg-B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5445224"/>
            <a:ext cx="136815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>
                <a:solidFill>
                  <a:schemeClr val="bg2">
                    <a:lumMod val="10000"/>
                  </a:schemeClr>
                </a:solidFill>
              </a:rPr>
              <a:t>1998 - 1999</a:t>
            </a:r>
            <a:endParaRPr dirty="0" lang="bg-B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5445224"/>
            <a:ext cx="165618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>
                <a:solidFill>
                  <a:schemeClr val="bg2">
                    <a:lumMod val="10000"/>
                  </a:schemeClr>
                </a:solidFill>
              </a:rPr>
              <a:t>1999 - 2010</a:t>
            </a:r>
            <a:endParaRPr dirty="0" lang="bg-B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5445224"/>
            <a:ext cx="158417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>
                <a:solidFill>
                  <a:schemeClr val="bg2">
                    <a:lumMod val="10000"/>
                  </a:schemeClr>
                </a:solidFill>
              </a:rPr>
              <a:t>2010 - 2013</a:t>
            </a:r>
            <a:endParaRPr dirty="0" lang="bg-B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0192" y="5445224"/>
            <a:ext cx="136815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>
                <a:solidFill>
                  <a:schemeClr val="bg2">
                    <a:lumMod val="10000"/>
                  </a:schemeClr>
                </a:solidFill>
              </a:rPr>
              <a:t>2013 - 2015</a:t>
            </a:r>
            <a:endParaRPr dirty="0" lang="bg-B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35888" y="5445224"/>
            <a:ext cx="100811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>
                <a:solidFill>
                  <a:schemeClr val="bg2">
                    <a:lumMod val="10000"/>
                  </a:schemeClr>
                </a:solidFill>
              </a:rPr>
              <a:t>2015</a:t>
            </a:r>
            <a:endParaRPr dirty="0" lang="bg-BG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954360"/>
          </a:xfrm>
        </p:spPr>
        <p:txBody>
          <a:bodyPr/>
          <a:lstStyle/>
          <a:p>
            <a:pPr algn="ctr"/>
            <a:r>
              <a:rPr dirty="0" lang="bg-BG" smtClean="0"/>
              <a:t>Име</a:t>
            </a:r>
            <a:endParaRPr dirty="0" lang="bg-BG"/>
          </a:p>
        </p:txBody>
      </p:sp>
      <p:sp>
        <p:nvSpPr>
          <p:cNvPr id="4" name="Rounded Rectangular Callout 3"/>
          <p:cNvSpPr/>
          <p:nvPr/>
        </p:nvSpPr>
        <p:spPr>
          <a:xfrm>
            <a:off x="5220072" y="908720"/>
            <a:ext cx="3384376" cy="2231697"/>
          </a:xfrm>
          <a:prstGeom prst="wedgeRoundRect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/>
              <a:t>Името на </a:t>
            </a:r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FF0000"/>
                </a:solidFill>
              </a:rPr>
              <a:t>o</a:t>
            </a:r>
            <a:r>
              <a:rPr b="1" dirty="0" lang="en-US" smtClean="0">
                <a:solidFill>
                  <a:srgbClr val="FFC000"/>
                </a:solidFill>
              </a:rPr>
              <a:t>o</a:t>
            </a:r>
            <a:r>
              <a:rPr b="1" dirty="0" lang="en-US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b="1" dirty="0" lang="en-US" smtClean="0">
                <a:solidFill>
                  <a:srgbClr val="00B050"/>
                </a:solidFill>
              </a:rPr>
              <a:t>l</a:t>
            </a:r>
            <a:r>
              <a:rPr b="1" dirty="0" lang="en-US" smtClean="0">
                <a:solidFill>
                  <a:srgbClr val="FF0000"/>
                </a:solidFill>
              </a:rPr>
              <a:t>e </a:t>
            </a:r>
            <a:r>
              <a:rPr dirty="0" lang="ru-RU" smtClean="0"/>
              <a:t>представлява </a:t>
            </a:r>
            <a:r>
              <a:rPr dirty="0" lang="ru-RU"/>
              <a:t>игра на думи и произхожда от думата „гугол“ (googol), която е математически термин за единица, последвана от 100 нули </a:t>
            </a:r>
            <a:r>
              <a:rPr dirty="0" lang="en-US" smtClean="0"/>
              <a:t>.</a:t>
            </a:r>
            <a:endParaRPr dirty="0" lang="bg-BG"/>
          </a:p>
        </p:txBody>
      </p:sp>
      <p:pic>
        <p:nvPicPr>
          <p:cNvPr descr="choveche.jpg" id="5" name="Picture 4"/>
          <p:cNvPicPr>
            <a:picLocks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048" y="3284984"/>
            <a:ext cx="2376264" cy="3310659"/>
          </a:xfrm>
          <a:prstGeom prst="rect">
            <a:avLst/>
          </a:prstGeom>
        </p:spPr>
      </p:pic>
      <p:pic>
        <p:nvPicPr>
          <p:cNvPr descr="1441095974_3_559x-.jpg" id="6" name="Picture 5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467544" y="1340768"/>
            <a:ext cx="4456934" cy="250353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google-logo-1200x630.jpg" id="8" name="Picture 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b="156" r="-154"/>
          <a:stretch>
            <a:fillRect/>
          </a:stretch>
        </p:blipFill>
        <p:spPr>
          <a:xfrm>
            <a:off x="7452320" y="5085184"/>
            <a:ext cx="1274175" cy="1296144"/>
          </a:xfrm>
          <a:prstGeom prst="rect">
            <a:avLst/>
          </a:prstGeom>
        </p:spPr>
      </p:pic>
      <p:pic>
        <p:nvPicPr>
          <p:cNvPr descr="Google-logo-world-cup-2014.png" id="9" name="Picture 8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221088"/>
            <a:ext cx="5714724" cy="228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7724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/>
              <a:t>Услуги на  </a:t>
            </a:r>
            <a:r>
              <a:rPr lang="en-US" dirty="0" smtClean="0"/>
              <a:t>Google</a:t>
            </a:r>
            <a:br>
              <a:rPr lang="en-US" dirty="0" smtClean="0"/>
            </a:br>
            <a:endParaRPr lang="bg-BG" dirty="0"/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395536" y="1196752"/>
            <a:ext cx="4032448" cy="2448272"/>
          </a:xfrm>
          <a:prstGeom prst="flowChartMagneticTa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628800"/>
            <a:ext cx="3672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>
                <a:solidFill>
                  <a:srgbClr val="FFC000"/>
                </a:solidFill>
              </a:rPr>
              <a:t>o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00B05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Търсене е най-голямата търсачка в </a:t>
            </a:r>
            <a:r>
              <a:rPr lang="ru-RU" i="1" u="sng" dirty="0">
                <a:solidFill>
                  <a:schemeClr val="bg2">
                    <a:lumMod val="10000"/>
                  </a:schemeClr>
                </a:solidFill>
              </a:rPr>
              <a:t>World Wide Web</a:t>
            </a:r>
            <a:r>
              <a:rPr lang="ru-RU" i="1" dirty="0">
                <a:solidFill>
                  <a:schemeClr val="bg2">
                    <a:lumMod val="10000"/>
                  </a:schemeClr>
                </a:solidFill>
              </a:rPr>
              <a:t>. Чрез различните си услуги Google получава над 200 милиона заявки всеки ден.</a:t>
            </a:r>
            <a:r>
              <a:rPr lang="en-US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bg-BG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9" name="Picture 8" descr="15-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1268760"/>
            <a:ext cx="2808312" cy="2808312"/>
          </a:xfrm>
          <a:prstGeom prst="rect">
            <a:avLst/>
          </a:prstGeom>
        </p:spPr>
      </p:pic>
      <p:pic>
        <p:nvPicPr>
          <p:cNvPr id="10" name="Picture 9" descr="Google-Search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3429000"/>
            <a:ext cx="6576870" cy="3689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954360"/>
          </a:xfrm>
        </p:spPr>
        <p:txBody>
          <a:bodyPr/>
          <a:lstStyle/>
          <a:p>
            <a:pPr algn="ctr"/>
            <a:r>
              <a:rPr lang="en-US" dirty="0" smtClean="0"/>
              <a:t>Google </a:t>
            </a:r>
            <a:r>
              <a:rPr lang="bg-BG" dirty="0" smtClean="0"/>
              <a:t>Книги</a:t>
            </a:r>
            <a:endParaRPr lang="bg-BG" dirty="0"/>
          </a:p>
        </p:txBody>
      </p:sp>
      <p:pic>
        <p:nvPicPr>
          <p:cNvPr id="4" name="Picture 3" descr="books_logo_lg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9992" y="1630365"/>
            <a:ext cx="3709020" cy="1478233"/>
          </a:xfrm>
          <a:prstGeom prst="rect">
            <a:avLst/>
          </a:prstGeom>
        </p:spPr>
      </p:pic>
      <p:sp>
        <p:nvSpPr>
          <p:cNvPr id="5" name="7-Point Star 4"/>
          <p:cNvSpPr/>
          <p:nvPr/>
        </p:nvSpPr>
        <p:spPr>
          <a:xfrm>
            <a:off x="323528" y="1340768"/>
            <a:ext cx="4139952" cy="2952328"/>
          </a:xfrm>
          <a:prstGeom prst="star7">
            <a:avLst>
              <a:gd name="adj" fmla="val 42779"/>
              <a:gd name="hf" fmla="val 102572"/>
              <a:gd name="vf" fmla="val 10521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>
                <a:solidFill>
                  <a:srgbClr val="FFC000"/>
                </a:solidFill>
              </a:rPr>
              <a:t>o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00B05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e </a:t>
            </a:r>
            <a:r>
              <a:rPr lang="ru-RU" dirty="0" smtClean="0"/>
              <a:t>Книги е </a:t>
            </a:r>
            <a:r>
              <a:rPr lang="ru-RU" dirty="0"/>
              <a:t>услуга, която индексира и предоставя за ползване на потребителите на Google книжното наследство на човечеството. </a:t>
            </a:r>
            <a:endParaRPr lang="bg-BG" dirty="0"/>
          </a:p>
        </p:txBody>
      </p:sp>
      <p:pic>
        <p:nvPicPr>
          <p:cNvPr id="6" name="Picture 5" descr="Google-eBooks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736" y="3140968"/>
            <a:ext cx="5616624" cy="445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pPr algn="ctr"/>
            <a:r>
              <a:rPr lang="en-US" dirty="0" smtClean="0"/>
              <a:t>Google </a:t>
            </a:r>
            <a:r>
              <a:rPr lang="bg-BG" dirty="0" smtClean="0"/>
              <a:t>Изображения</a:t>
            </a:r>
            <a:endParaRPr lang="bg-BG" dirty="0"/>
          </a:p>
        </p:txBody>
      </p:sp>
      <p:pic>
        <p:nvPicPr>
          <p:cNvPr id="4" name="Picture 3" descr="google-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3573016"/>
            <a:ext cx="8546842" cy="3561184"/>
          </a:xfrm>
          <a:prstGeom prst="rect">
            <a:avLst/>
          </a:prstGeom>
        </p:spPr>
      </p:pic>
      <p:sp>
        <p:nvSpPr>
          <p:cNvPr id="6" name="Down Ribbon 5"/>
          <p:cNvSpPr/>
          <p:nvPr/>
        </p:nvSpPr>
        <p:spPr>
          <a:xfrm>
            <a:off x="611560" y="1484784"/>
            <a:ext cx="7704856" cy="1872208"/>
          </a:xfrm>
          <a:prstGeom prst="ribbon">
            <a:avLst>
              <a:gd name="adj1" fmla="val 16667"/>
              <a:gd name="adj2" fmla="val 7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>
                <a:solidFill>
                  <a:srgbClr val="FFC000"/>
                </a:solidFill>
              </a:rPr>
              <a:t>o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g</a:t>
            </a:r>
            <a:r>
              <a:rPr lang="en-US" b="1" dirty="0" smtClean="0">
                <a:solidFill>
                  <a:srgbClr val="00B05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e </a:t>
            </a:r>
            <a:r>
              <a:rPr lang="ru-RU" i="1" dirty="0" smtClean="0">
                <a:solidFill>
                  <a:schemeClr val="bg1"/>
                </a:solidFill>
              </a:rPr>
              <a:t>Изображения</a:t>
            </a:r>
            <a:r>
              <a:rPr lang="ru-RU" i="1" dirty="0">
                <a:solidFill>
                  <a:schemeClr val="bg1"/>
                </a:solidFill>
              </a:rPr>
              <a:t> е услуга, която търси изображения в уеб. Ключовите думи за търсене са образувани от името на файла, текста на връзката към изображението и текста към </a:t>
            </a:r>
            <a:r>
              <a:rPr lang="ru-RU" i="1" dirty="0" smtClean="0">
                <a:solidFill>
                  <a:schemeClr val="bg1"/>
                </a:solidFill>
              </a:rPr>
              <a:t>изображението</a:t>
            </a:r>
            <a:r>
              <a:rPr lang="ru-RU" dirty="0">
                <a:solidFill>
                  <a:schemeClr val="bg1"/>
                </a:solidFill>
              </a:rPr>
              <a:t>.</a:t>
            </a:r>
            <a:endParaRPr lang="bg-B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</p:spPr>
        <p:txBody>
          <a:bodyPr/>
          <a:lstStyle/>
          <a:p>
            <a:pPr algn="ctr"/>
            <a:r>
              <a:rPr lang="en-US" dirty="0" smtClean="0"/>
              <a:t>Gmail</a:t>
            </a:r>
            <a:endParaRPr lang="bg-BG" dirty="0"/>
          </a:p>
        </p:txBody>
      </p:sp>
      <p:sp>
        <p:nvSpPr>
          <p:cNvPr id="5" name="Up Ribbon 4"/>
          <p:cNvSpPr/>
          <p:nvPr/>
        </p:nvSpPr>
        <p:spPr>
          <a:xfrm>
            <a:off x="251520" y="1556792"/>
            <a:ext cx="5472608" cy="1584176"/>
          </a:xfrm>
          <a:prstGeom prst="ribbon2">
            <a:avLst>
              <a:gd name="adj1" fmla="val 14727"/>
              <a:gd name="adj2" fmla="val 750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solidFill>
                  <a:schemeClr val="bg2">
                    <a:lumMod val="10000"/>
                  </a:schemeClr>
                </a:solidFill>
              </a:rPr>
              <a:t>Gmail</a:t>
            </a:r>
            <a:r>
              <a:rPr lang="ru-RU" dirty="0" smtClean="0"/>
              <a:t> </a:t>
            </a:r>
            <a:r>
              <a:rPr lang="ru-RU" i="1" dirty="0" smtClean="0"/>
              <a:t>е </a:t>
            </a:r>
            <a:r>
              <a:rPr lang="ru-RU" i="1" dirty="0"/>
              <a:t>уеб базиран </a:t>
            </a:r>
            <a:r>
              <a:rPr lang="ru-RU" i="1" dirty="0" smtClean="0"/>
              <a:t>пощенски </a:t>
            </a:r>
            <a:r>
              <a:rPr lang="ru-RU" i="1" dirty="0"/>
              <a:t>клиент. Потребителите имат възможност да получават своите писма и от други локални клиенти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6" name="Picture 5" descr="unna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836712"/>
            <a:ext cx="2857500" cy="2857500"/>
          </a:xfrm>
          <a:prstGeom prst="rect">
            <a:avLst/>
          </a:prstGeom>
        </p:spPr>
      </p:pic>
      <p:pic>
        <p:nvPicPr>
          <p:cNvPr id="7" name="Picture 6" descr="gmail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3717032"/>
            <a:ext cx="7103266" cy="2576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7772400" cy="1143000"/>
          </a:xfrm>
        </p:spPr>
        <p:txBody>
          <a:bodyPr/>
          <a:lstStyle/>
          <a:p>
            <a:pPr algn="ctr"/>
            <a:r>
              <a:rPr lang="en-US" dirty="0" smtClean="0"/>
              <a:t>Google </a:t>
            </a:r>
            <a:r>
              <a:rPr lang="bg-BG" dirty="0" smtClean="0"/>
              <a:t>+</a:t>
            </a:r>
            <a:endParaRPr lang="bg-BG" dirty="0"/>
          </a:p>
        </p:txBody>
      </p:sp>
      <p:pic>
        <p:nvPicPr>
          <p:cNvPr id="4" name="Picture 3" descr="Google-plus-ic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628800"/>
            <a:ext cx="2438400" cy="2438400"/>
          </a:xfrm>
          <a:prstGeom prst="rect">
            <a:avLst/>
          </a:prstGeom>
        </p:spPr>
      </p:pic>
      <p:sp>
        <p:nvSpPr>
          <p:cNvPr id="5" name="Bevel 4"/>
          <p:cNvSpPr/>
          <p:nvPr/>
        </p:nvSpPr>
        <p:spPr>
          <a:xfrm>
            <a:off x="971600" y="1772816"/>
            <a:ext cx="4104456" cy="2376264"/>
          </a:xfrm>
          <a:prstGeom prst="bevel">
            <a:avLst>
              <a:gd name="adj" fmla="val 592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Google+</a:t>
            </a:r>
            <a:r>
              <a:rPr lang="bg-BG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bg-BG" i="1" dirty="0" smtClean="0"/>
              <a:t>е </a:t>
            </a:r>
            <a:r>
              <a:rPr lang="bg-BG" i="1" dirty="0"/>
              <a:t>услуга за социална мрежа, която стартира на 28 юни 2011 г</a:t>
            </a:r>
            <a:r>
              <a:rPr lang="bg-BG" i="1" dirty="0" smtClean="0"/>
              <a:t>.</a:t>
            </a:r>
            <a:r>
              <a:rPr lang="bg-BG" i="1" dirty="0"/>
              <a:t> Тя интегрира социални услуги като </a:t>
            </a:r>
            <a:r>
              <a:rPr lang="en-US" i="1" dirty="0"/>
              <a:t>Google </a:t>
            </a:r>
            <a:r>
              <a:rPr lang="bg-BG" i="1" dirty="0"/>
              <a:t>профили и </a:t>
            </a:r>
            <a:r>
              <a:rPr lang="en-US" i="1" dirty="0"/>
              <a:t>Google Buzz, </a:t>
            </a:r>
            <a:r>
              <a:rPr lang="bg-BG" i="1" dirty="0"/>
              <a:t>но и въвежда нови услуги като </a:t>
            </a:r>
            <a:r>
              <a:rPr lang="en-US" i="1" dirty="0"/>
              <a:t>Circles (</a:t>
            </a:r>
            <a:r>
              <a:rPr lang="bg-BG" i="1" dirty="0"/>
              <a:t>Кръгове), </a:t>
            </a:r>
            <a:r>
              <a:rPr lang="en-US" i="1" dirty="0"/>
              <a:t>Hangouts (</a:t>
            </a:r>
            <a:r>
              <a:rPr lang="bg-BG" i="1" dirty="0"/>
              <a:t>Терени), </a:t>
            </a:r>
            <a:r>
              <a:rPr lang="en-US" i="1" dirty="0"/>
              <a:t>Sparks </a:t>
            </a:r>
            <a:r>
              <a:rPr lang="bg-BG" i="1" dirty="0"/>
              <a:t>и </a:t>
            </a:r>
            <a:r>
              <a:rPr lang="en-US" i="1" dirty="0"/>
              <a:t>Huddles. </a:t>
            </a:r>
            <a:endParaRPr lang="bg-BG" i="1" dirty="0"/>
          </a:p>
        </p:txBody>
      </p:sp>
      <p:pic>
        <p:nvPicPr>
          <p:cNvPr id="7" name="Picture 6" descr="google-hummingbi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3686175"/>
            <a:ext cx="76200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Custom 4">
      <a:dk1>
        <a:srgbClr val="508BD4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170</TotalTime>
  <Words>180</Words>
  <Application>Microsoft Office PowerPoint</Application>
  <PresentationFormat>On-screen Show (4:3)</PresentationFormat>
  <Paragraphs>47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Equity</vt:lpstr>
      <vt:lpstr>Slide 1</vt:lpstr>
      <vt:lpstr>Съдържание:</vt:lpstr>
      <vt:lpstr>Какво представлява Google? </vt:lpstr>
      <vt:lpstr>Име</vt:lpstr>
      <vt:lpstr>Услуги на  Google </vt:lpstr>
      <vt:lpstr>Google Книги</vt:lpstr>
      <vt:lpstr>Google Изображения</vt:lpstr>
      <vt:lpstr>Gmail</vt:lpstr>
      <vt:lpstr>Google +</vt:lpstr>
      <vt:lpstr>Google Земя</vt:lpstr>
      <vt:lpstr>Google Карти</vt:lpstr>
      <vt:lpstr> iGoogle</vt:lpstr>
      <vt:lpstr>You Tube</vt:lpstr>
      <vt:lpstr>Google Преводач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Google</dc:title>
  <dc:creator>Сиана ^^</dc:creator>
  <cp:lastModifiedBy>Сиана ^^</cp:lastModifiedBy>
  <cp:revision>18</cp:revision>
  <dcterms:created xsi:type="dcterms:W3CDTF">2015-11-08T16:01:24Z</dcterms:created>
  <dcterms:modified xsi:type="dcterms:W3CDTF">2015-11-08T18:52:09Z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911456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