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1508C08-6856-4DD8-983C-557A4147F1E6}" type="datetimeFigureOut">
              <a:rPr lang="bg-BG" smtClean="0"/>
              <a:t>15.3.2015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97CFB4-28A2-4336-977D-FB93EF620C53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g" Type="http://schemas.openxmlformats.org/officeDocument/2006/relationships/image"/><Relationship Id="rId1" Target="../slideLayouts/slideLayout8.xml" Type="http://schemas.openxmlformats.org/officeDocument/2006/relationships/slideLayout"/><Relationship Id="rId4" Target="../media/image8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196752"/>
            <a:ext cx="7851648" cy="1553344"/>
          </a:xfrm>
        </p:spPr>
        <p:txBody>
          <a:bodyPr/>
          <a:lstStyle/>
          <a:p>
            <a:pPr algn="l"/>
            <a:r>
              <a:rPr lang="bg-BG" dirty="0" smtClean="0"/>
              <a:t>ИЗРАЕЛ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1800" y="5805264"/>
            <a:ext cx="6172200" cy="685800"/>
          </a:xfrm>
        </p:spPr>
        <p:txBody>
          <a:bodyPr>
            <a:normAutofit/>
          </a:bodyPr>
          <a:lstStyle/>
          <a:p>
            <a:r>
              <a:rPr lang="bg-BG" dirty="0" smtClean="0"/>
              <a:t>Изготвила: Камелия Ангелова 9</a:t>
            </a:r>
            <a:r>
              <a:rPr lang="bg-BG" sz="2800" dirty="0" smtClean="0"/>
              <a:t>Б</a:t>
            </a:r>
          </a:p>
          <a:p>
            <a:endParaRPr lang="bg-BG" dirty="0"/>
          </a:p>
        </p:txBody>
      </p:sp>
      <p:pic>
        <p:nvPicPr>
          <p:cNvPr id="1026" name="Picture 2" descr="C:\Users\User\Desktop\Flag_of_Israel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18780"/>
            <a:ext cx="2160240" cy="157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Emblem_of_Israe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10501"/>
            <a:ext cx="1765494" cy="2189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462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7714056" cy="868352"/>
          </a:xfrm>
        </p:spPr>
        <p:txBody>
          <a:bodyPr>
            <a:normAutofit/>
          </a:bodyPr>
          <a:lstStyle/>
          <a:p>
            <a:r>
              <a:rPr lang="bg-BG" sz="4000" dirty="0" smtClean="0"/>
              <a:t>ЗАБЕЛЕЖИТЕЛНОСТИ</a:t>
            </a:r>
            <a:endParaRPr lang="bg-BG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15" y="2348880"/>
            <a:ext cx="4248472" cy="278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302714" y="5553236"/>
            <a:ext cx="380853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ight Arrow 5"/>
          <p:cNvSpPr/>
          <p:nvPr/>
        </p:nvSpPr>
        <p:spPr>
          <a:xfrm>
            <a:off x="5148064" y="5553236"/>
            <a:ext cx="380853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45613"/>
            <a:ext cx="3584844" cy="268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899592" y="5445224"/>
            <a:ext cx="3848295" cy="64807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FF0000"/>
                </a:solidFill>
              </a:rPr>
              <a:t>Тел Авив, бижуто на Израел</a:t>
            </a:r>
          </a:p>
          <a:p>
            <a:endParaRPr lang="bg-BG" dirty="0"/>
          </a:p>
        </p:txBody>
      </p:sp>
      <p:sp>
        <p:nvSpPr>
          <p:cNvPr id="10" name="Subtitle 3"/>
          <p:cNvSpPr txBox="1">
            <a:spLocks/>
          </p:cNvSpPr>
          <p:nvPr/>
        </p:nvSpPr>
        <p:spPr>
          <a:xfrm>
            <a:off x="5725081" y="5425772"/>
            <a:ext cx="3240032" cy="560504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dirty="0" smtClean="0">
                <a:solidFill>
                  <a:srgbClr val="FF0000"/>
                </a:solidFill>
              </a:rPr>
              <a:t>Стената на плача</a:t>
            </a:r>
            <a:endParaRPr lang="bg-B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378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7566992" cy="1080120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>
                <a:solidFill>
                  <a:srgbClr val="002060"/>
                </a:solidFill>
              </a:rPr>
              <a:t>БЛАГОДАРЯ ЗА ВНИМАНИЕТО </a:t>
            </a:r>
            <a:r>
              <a:rPr lang="bg-BG" sz="4000" dirty="0" smtClean="0">
                <a:solidFill>
                  <a:srgbClr val="002060"/>
                </a:solidFill>
              </a:rPr>
              <a:t>!</a:t>
            </a:r>
            <a:endParaRPr lang="bg-BG" sz="32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24944"/>
            <a:ext cx="4464496" cy="370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629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7848872" cy="4320480"/>
          </a:xfrm>
        </p:spPr>
        <p:txBody>
          <a:bodyPr>
            <a:normAutofit/>
          </a:bodyPr>
          <a:lstStyle/>
          <a:p>
            <a:pPr marL="342900" indent="-342900" algn="l">
              <a:buFont typeface="Wingdings" pitchFamily="2" charset="2"/>
              <a:buChar char="§"/>
            </a:pPr>
            <a:r>
              <a:rPr lang="ru-RU" i="1" dirty="0"/>
              <a:t/>
            </a:r>
            <a:br>
              <a:rPr lang="ru-RU" i="1" dirty="0"/>
            </a:br>
            <a:r>
              <a:rPr lang="ru-RU" i="1" dirty="0"/>
              <a:t> </a:t>
            </a:r>
            <a:endParaRPr lang="bg-BG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80728"/>
            <a:ext cx="7128792" cy="720080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/>
              <a:t>Държавно устройство</a:t>
            </a:r>
            <a:endParaRPr lang="bg-BG" sz="4000" dirty="0"/>
          </a:p>
        </p:txBody>
      </p:sp>
      <p:sp>
        <p:nvSpPr>
          <p:cNvPr id="4" name="Rectangle 3"/>
          <p:cNvSpPr/>
          <p:nvPr/>
        </p:nvSpPr>
        <p:spPr>
          <a:xfrm>
            <a:off x="683568" y="2348880"/>
            <a:ext cx="741682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Характерно за израелската система е, че страната няма писана конституция, като тази функция се изпълнява от 14 отделни закона, известни като Основни закони на Израел. Парламентът се нарича Кнесет и има 120 депутати, избирани за 4 години. Заседава в Йерусалим.</a:t>
            </a:r>
          </a:p>
          <a:p>
            <a:endParaRPr lang="ru-RU" sz="2200" i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2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Държавният глава на Израел се избира от Кнесета за срок от 7 г. В миналото президентът е имал задачата да посочи министър-председателя на страната, но сега той се избира пряко от гласуващите.</a:t>
            </a:r>
            <a:endParaRPr lang="bg-BG" sz="22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357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764704"/>
            <a:ext cx="6694512" cy="983706"/>
          </a:xfrm>
        </p:spPr>
        <p:txBody>
          <a:bodyPr/>
          <a:lstStyle/>
          <a:p>
            <a:pPr algn="ctr"/>
            <a:r>
              <a:rPr lang="bg-BG" sz="6000" dirty="0" smtClean="0"/>
              <a:t>Население</a:t>
            </a:r>
            <a:endParaRPr lang="bg-BG" sz="6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79512" y="1916832"/>
            <a:ext cx="4464496" cy="4536504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Населението е 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6 780 000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жители. 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Гъстотата на населението е 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323.2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жители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на кв. км.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Естественият прираст 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15.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Средната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продължителност на живота 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на  мъжете е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76 г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., а на  жените е  79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г.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Официални езици — иврит (староеврейски) и арабски. Други — идиш, испански, английски, руски.</a:t>
            </a:r>
          </a:p>
          <a:p>
            <a:pPr marL="285750" indent="-285750">
              <a:buFont typeface="Wingdings" pitchFamily="2" charset="2"/>
              <a:buChar char="q"/>
            </a:pP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В Израел живеят около 50 000 български евреи.</a:t>
            </a:r>
            <a:endParaRPr lang="bg-BG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28" y="3501008"/>
            <a:ext cx="4142927" cy="2592288"/>
          </a:xfrm>
        </p:spPr>
      </p:pic>
    </p:spTree>
    <p:extLst>
      <p:ext uri="{BB962C8B-B14F-4D97-AF65-F5344CB8AC3E}">
        <p14:creationId xmlns:p14="http://schemas.microsoft.com/office/powerpoint/2010/main" val="75409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764704"/>
            <a:ext cx="2743200" cy="767682"/>
          </a:xfrm>
        </p:spPr>
        <p:txBody>
          <a:bodyPr/>
          <a:lstStyle/>
          <a:p>
            <a:pPr algn="ctr"/>
            <a:r>
              <a:rPr lang="bg-BG" sz="4800" dirty="0" smtClean="0"/>
              <a:t>География</a:t>
            </a:r>
            <a:endParaRPr lang="bg-BG" sz="4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95536" y="1988840"/>
            <a:ext cx="4392488" cy="4680520"/>
          </a:xfrm>
        </p:spPr>
        <p:txBody>
          <a:bodyPr>
            <a:noAutofit/>
          </a:bodyPr>
          <a:lstStyle/>
          <a:p>
            <a:r>
              <a:rPr lang="ru-RU" sz="1800" i="1" dirty="0">
                <a:cs typeface="Calibri" pitchFamily="34" charset="0"/>
              </a:rPr>
              <a:t>Държавата Израел е съвременна държава в Близкия изток, югоизточната част на Средиземно море. Израел е демократична парламентарна република. Тя е единствената еврейска държава в света</a:t>
            </a:r>
            <a:r>
              <a:rPr lang="ru-RU" sz="1800" i="1" dirty="0" smtClean="0">
                <a:cs typeface="Calibri" pitchFamily="34" charset="0"/>
              </a:rPr>
              <a:t>.</a:t>
            </a:r>
            <a:r>
              <a:rPr lang="ru-RU" sz="1800" i="1" dirty="0">
                <a:cs typeface="Calibri" pitchFamily="34" charset="0"/>
              </a:rPr>
              <a:t/>
            </a:r>
            <a:br>
              <a:rPr lang="ru-RU" sz="1800" i="1" dirty="0">
                <a:cs typeface="Calibri" pitchFamily="34" charset="0"/>
              </a:rPr>
            </a:br>
            <a:r>
              <a:rPr lang="ru-RU" sz="1800" i="1" dirty="0">
                <a:cs typeface="Calibri" pitchFamily="34" charset="0"/>
              </a:rPr>
              <a:t>Израел граничи с Ливан, Сирия, Йордания и Египет, но има мирни договори само с последните две държави. Има излаз на Средиземно море, залива Ейлат/Акаба на Червено море, и Мъртво море. В Израел живеят главно евреи. Най-многобройните малцинства в страната са израелските араби — мюсюлмани, християни и друзи. </a:t>
            </a:r>
            <a:endParaRPr lang="bg-BG" sz="1800" i="1" dirty="0">
              <a:cs typeface="Calibri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17032"/>
            <a:ext cx="3970817" cy="2382490"/>
          </a:xfrm>
        </p:spPr>
      </p:pic>
    </p:spTree>
    <p:extLst>
      <p:ext uri="{BB962C8B-B14F-4D97-AF65-F5344CB8AC3E}">
        <p14:creationId xmlns:p14="http://schemas.microsoft.com/office/powerpoint/2010/main" val="1433461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420888"/>
            <a:ext cx="8208912" cy="3917032"/>
          </a:xfrm>
        </p:spPr>
        <p:txBody>
          <a:bodyPr>
            <a:normAutofit fontScale="90000"/>
          </a:bodyPr>
          <a:lstStyle/>
          <a:p>
            <a:pPr algn="l">
              <a:spcAft>
                <a:spcPts val="100"/>
              </a:spcAft>
            </a:pP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Туризмът е много добре развит отрасъл с добра инфраструктура. Годишно страната се посещава от 1,5 милиона туристи и има приходи от близо 2 милиарда щатски долара. </a:t>
            </a:r>
            <a:b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 </a:t>
            </a: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ът е </a:t>
            </a: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субтропичен, средиземноморски </a:t>
            </a: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 температури :</a:t>
            </a: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януари </a:t>
            </a: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(6,18°С</a:t>
            </a: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юли </a:t>
            </a: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(24,30°С) </a:t>
            </a:r>
            <a:endParaRPr lang="bg-BG" sz="28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735" y="1052736"/>
            <a:ext cx="7599071" cy="936104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/>
              <a:t>Климат и туризъм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4199098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772400" cy="1050392"/>
          </a:xfrm>
        </p:spPr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Култура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2564904"/>
            <a:ext cx="8136904" cy="3888432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1"/>
                </a:solidFill>
              </a:rPr>
              <a:t>Културата в Израел е представена по различен начин. Тя бива „местна“ и „вносна“. Въпреки факта, че е сравнително млада държава, на територията на Израел има вече създадени традиции в различните направления на културата — изградени са модерни зали — галерии, в които са представени евреи — творци от цял свят. Един от известните театри е театър „Гешер“- т.н. руски театър. През 1995 година идват хиляди руски имигранти — музиканти, които сформират състава на държавния театър и филхармония, стават „ядрото“ на културния живот в по-големите градове. Част от тях не са с еврейски произход, но поради големия принос за културния живот на страната те приемат юдаизма и биват признати за евреи.</a:t>
            </a:r>
            <a:endParaRPr lang="bg-B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843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6624736" cy="1122400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История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8" y="2276872"/>
            <a:ext cx="7920880" cy="3816424"/>
          </a:xfrm>
        </p:spPr>
        <p:txBody>
          <a:bodyPr>
            <a:no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Израел е създадена през 1948 г. с резолюция на ООН. Създаването на Израел има дълга предистория, чието начало е в зараждането на ционизма. Две произведения изиграват значителна роля за утвърждаването на ционистката идея - "Рим и Йерусалим" на Мозес Хес и "Еврейската държава – опит за модерно разрешение на еврейския въпрос" на Теодор Херцел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Основаването на държавата Израел е част от хилядолетната </a:t>
            </a:r>
            <a:r>
              <a:rPr lang="ru-RU" sz="2400" u="sng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история на евреите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 </a:t>
            </a:r>
            <a:endParaRPr lang="bg-BG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62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851648" cy="864096"/>
          </a:xfrm>
        </p:spPr>
        <p:txBody>
          <a:bodyPr/>
          <a:lstStyle/>
          <a:p>
            <a:pPr algn="l"/>
            <a:r>
              <a:rPr lang="bg-BG" dirty="0">
                <a:solidFill>
                  <a:schemeClr val="tx1">
                    <a:lumMod val="95000"/>
                  </a:schemeClr>
                </a:solidFill>
              </a:rPr>
              <a:t>И</a:t>
            </a:r>
            <a:r>
              <a:rPr lang="bg-BG" dirty="0" smtClean="0">
                <a:solidFill>
                  <a:schemeClr val="tx1">
                    <a:lumMod val="95000"/>
                  </a:schemeClr>
                </a:solidFill>
              </a:rPr>
              <a:t>кономика</a:t>
            </a:r>
            <a:endParaRPr lang="bg-BG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2564904"/>
            <a:ext cx="8424936" cy="3672408"/>
          </a:xfrm>
        </p:spPr>
        <p:txBody>
          <a:bodyPr>
            <a:normAutofit fontScale="62500" lnSpcReduction="20000"/>
          </a:bodyPr>
          <a:lstStyle/>
          <a:p>
            <a:pPr marL="571500" indent="-571500" algn="l">
              <a:buFont typeface="Wingdings" pitchFamily="2" charset="2"/>
              <a:buChar char="ü"/>
            </a:pPr>
            <a:r>
              <a:rPr lang="ru-RU" sz="3800" dirty="0">
                <a:solidFill>
                  <a:schemeClr val="bg1"/>
                </a:solidFill>
              </a:rPr>
              <a:t>Израел е технологично силно развита пазарна икономика със значителен държавен сектор. През 2007 година Израел е на 44-то място в света по брутен вътрешен продукт (232,7 милиарда долара) и на 22-ро по брутен вътрешен продукт на глава от населението (33 299 долара/човек) по паритет на покупателната способност</a:t>
            </a:r>
            <a:r>
              <a:rPr lang="ru-RU" sz="3800" dirty="0" smtClean="0">
                <a:solidFill>
                  <a:schemeClr val="bg1"/>
                </a:solidFill>
              </a:rPr>
              <a:t>.</a:t>
            </a:r>
            <a:endParaRPr lang="ru-RU" sz="3800" dirty="0">
              <a:solidFill>
                <a:schemeClr val="bg1"/>
              </a:solidFill>
            </a:endParaRPr>
          </a:p>
          <a:p>
            <a:pPr marL="571500" indent="-571500" algn="l">
              <a:buFont typeface="Wingdings" pitchFamily="2" charset="2"/>
              <a:buChar char="ü"/>
            </a:pPr>
            <a:r>
              <a:rPr lang="ru-RU" sz="3800" dirty="0">
                <a:solidFill>
                  <a:schemeClr val="bg1"/>
                </a:solidFill>
              </a:rPr>
              <a:t>Въпреки ограничените природни ресурси на страната, интензивното развитие на селското стопанство дава възможност на Израел да задоволява нуждите си от храни, с изключение на зърно и месо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pPr marL="457200" indent="-457200" algn="l">
              <a:buFont typeface="Wingdings" pitchFamily="2" charset="2"/>
              <a:buChar char="ü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35775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2662064" cy="767682"/>
          </a:xfrm>
        </p:spPr>
        <p:txBody>
          <a:bodyPr/>
          <a:lstStyle/>
          <a:p>
            <a:r>
              <a:rPr lang="bg-BG" sz="4400" dirty="0" smtClean="0"/>
              <a:t>Столица</a:t>
            </a:r>
            <a:endParaRPr lang="bg-BG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251520" y="1844824"/>
            <a:ext cx="3240360" cy="1656184"/>
          </a:xfrm>
        </p:spPr>
        <p:txBody>
          <a:bodyPr>
            <a:noAutofit/>
          </a:bodyPr>
          <a:lstStyle/>
          <a:p>
            <a:r>
              <a:rPr lang="ru-RU" sz="2000" i="1" dirty="0"/>
              <a:t>Съгласно конституцията на държавата Израел,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Йерусалим</a:t>
            </a:r>
            <a:r>
              <a:rPr lang="ru-RU" sz="2000" i="1" dirty="0"/>
              <a:t> е нейната единна и неделима </a:t>
            </a:r>
            <a:r>
              <a:rPr lang="ru-RU" sz="2000" i="1" dirty="0" smtClean="0"/>
              <a:t>столица.</a:t>
            </a:r>
            <a:endParaRPr lang="bg-BG" sz="2000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77072"/>
            <a:ext cx="3586329" cy="2386539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476" y="1666349"/>
            <a:ext cx="3064233" cy="212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867" y="4509120"/>
            <a:ext cx="24574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9475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84</TotalTime>
  <Words>483</Words>
  <Application>Microsoft Office PowerPoint</Application>
  <PresentationFormat>On-screen Show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ИЗРАЕЛ</vt:lpstr>
      <vt:lpstr>  </vt:lpstr>
      <vt:lpstr>Население</vt:lpstr>
      <vt:lpstr>География</vt:lpstr>
      <vt:lpstr>Туризмът е много добре развит отрасъл с добра инфраструктура. Годишно страната се посещава от 1,5 милиона туристи и има приходи от близо 2 милиарда щатски долара.   Климат ът е субтропичен, средиземноморски .  Средни температури :  - януари (6,18°С)  - юли (24,30°С) </vt:lpstr>
      <vt:lpstr>Култура</vt:lpstr>
      <vt:lpstr>История</vt:lpstr>
      <vt:lpstr>Икономика</vt:lpstr>
      <vt:lpstr>Столица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ИЗРАЕЛ</dc:title>
  <dc:creator>User</dc:creator>
  <cp:lastModifiedBy>User</cp:lastModifiedBy>
  <cp:revision>9</cp:revision>
  <dcterms:created xsi:type="dcterms:W3CDTF">2015-03-15T17:39:15Z</dcterms:created>
  <dcterms:modified xsi:type="dcterms:W3CDTF">2015-03-15T19:03:56Z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241877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