
<file path=[Content_Types].xml><?xml version="1.0" encoding="utf-8"?>
<Types xmlns="http://schemas.openxmlformats.org/package/2006/content-types">
  <Override ContentType="application/vnd.openxmlformats-officedocument.presentationml.slideMaster+xml" PartName="/ppt/slideMasters/slideMaster3.xml"/>
  <Override ContentType="application/vnd.openxmlformats-officedocument.presentationml.slide+xml" PartName="/ppt/slides/slide6.xml"/>
  <Override ContentType="application/vnd.openxmlformats-officedocument.presentationml.slideLayout+xml" PartName="/ppt/slideLayouts/slideLayout8.xml"/>
  <Override ContentType="application/vnd.openxmlformats-officedocument.presentationml.slideLayout+xml" PartName="/ppt/slideLayouts/slideLayout1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Layout+xml" PartName="/ppt/slideLayouts/slideLayout4.xml"/>
  <Override ContentType="application/vnd.openxmlformats-officedocument.presentationml.slideLayout+xml" PartName="/ppt/slideLayouts/slideLayout6.xml"/>
  <Override ContentType="application/vnd.openxmlformats-officedocument.presentationml.slideLayout+xml" PartName="/ppt/slideLayouts/slideLayout17.xml"/>
  <Override ContentType="application/vnd.openxmlformats-officedocument.presentationml.slideLayout+xml" PartName="/ppt/slideLayouts/slideLayout28.xml"/>
  <Override ContentType="application/vnd.openxmlformats-officedocument.theme+xml" PartName="/ppt/theme/theme3.xml"/>
  <Override ContentType="application/vnd.openxmlformats-officedocument.presentationml.slide+xml" PartName="/ppt/slides/slide2.xml"/>
  <Override ContentType="application/vnd.openxmlformats-officedocument.presentationml.slide+xml" PartName="/ppt/slides/slide16.xml"/>
  <Override ContentType="application/vnd.openxmlformats-officedocument.presentationml.slide+xml" PartName="/ppt/slides/slide25.xml"/>
  <Override ContentType="application/vnd.openxmlformats-officedocument.theme+xml" PartName="/ppt/theme/theme1.xml"/>
  <Override ContentType="application/vnd.openxmlformats-officedocument.presentationml.slideLayout+xml" PartName="/ppt/slideLayouts/slideLayout2.xml"/>
  <Override ContentType="application/vnd.openxmlformats-officedocument.presentationml.slideLayout+xml" PartName="/ppt/slideLayouts/slideLayout15.xml"/>
  <Override ContentType="application/vnd.openxmlformats-officedocument.presentationml.slideLayout+xml" PartName="/ppt/slideLayouts/slideLayout26.xml"/>
  <Default ContentType="application/vnd.openxmlformats-package.relationships+xml" Extension="rels"/>
  <Default ContentType="application/xml" Extension="xml"/>
  <Override ContentType="application/vnd.openxmlformats-officedocument.presentationml.slide+xml" PartName="/ppt/slides/slide14.xml"/>
  <Override ContentType="application/vnd.openxmlformats-officedocument.presentationml.slide+xml" PartName="/ppt/slides/slide23.xml"/>
  <Override ContentType="application/vnd.openxmlformats-officedocument.presentationml.notesMaster+xml" PartName="/ppt/notesMasters/notesMaster1.xml"/>
  <Override ContentType="application/vnd.openxmlformats-officedocument.presentationml.slideLayout+xml" PartName="/ppt/slideLayouts/slideLayout13.xml"/>
  <Override ContentType="application/vnd.openxmlformats-officedocument.presentationml.slideLayout+xml" PartName="/ppt/slideLayouts/slideLayout22.xml"/>
  <Override ContentType="application/vnd.openxmlformats-officedocument.presentationml.slideLayout+xml" PartName="/ppt/slideLayouts/slideLayout24.xml"/>
  <Override ContentType="application/vnd.openxmlformats-officedocument.presentationml.slideLayout+xml" PartName="/ppt/slideLayouts/slideLayout33.xml"/>
  <Override ContentType="application/vnd.openxmlformats-officedocument.presentationml.slide+xml" PartName="/ppt/slides/slide10.xml"/>
  <Override ContentType="application/vnd.openxmlformats-officedocument.presentationml.slide+xml" PartName="/ppt/slides/slide12.xml"/>
  <Override ContentType="application/vnd.openxmlformats-officedocument.presentationml.slide+xml" PartName="/ppt/slides/slide21.xml"/>
  <Override ContentType="application/vnd.openxmlformats-officedocument.presentationml.tableStyles+xml" PartName="/ppt/tableStyles.xml"/>
  <Override ContentType="application/vnd.openxmlformats-officedocument.presentationml.slideLayout+xml" PartName="/ppt/slideLayouts/slideLayout11.xml"/>
  <Override ContentType="application/vnd.openxmlformats-officedocument.presentationml.slideLayout+xml" PartName="/ppt/slideLayouts/slideLayout20.xml"/>
  <Override ContentType="application/vnd.openxmlformats-officedocument.presentationml.slideLayout+xml" PartName="/ppt/slideLayouts/slideLayout31.xml"/>
  <Override ContentType="application/vnd.openxmlformats-officedocument.presentationml.slideLayout+xml" PartName="/ppt/slideLayouts/slideLayout10.xml"/>
  <Default ContentType="image/gif" Extension="gif"/>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viewProps+xml" PartName="/ppt/viewProps.xml"/>
  <Override ContentType="application/vnd.openxmlformats-officedocument.presentationml.slideLayout+xml" PartName="/ppt/slideLayouts/slideLayout9.xml"/>
  <Override ContentType="application/vnd.openxmlformats-package.core-properties+xml" PartName="/docProps/core.xml"/>
  <Override ContentType="application/vnd.openxmlformats-officedocument.presentationml.slideMaster+xml" PartName="/ppt/slideMasters/slideMaster2.xml"/>
  <Override ContentType="application/vnd.openxmlformats-officedocument.presentationml.slide+xml" PartName="/ppt/slides/slide5.xml"/>
  <Override ContentType="application/vnd.openxmlformats-officedocument.presentationml.slide+xml" PartName="/ppt/slides/slide19.xml"/>
  <Override ContentType="application/vnd.openxmlformats-officedocument.presentationml.slideLayout+xml" PartName="/ppt/slideLayouts/slideLayout7.xml"/>
  <Override ContentType="application/vnd.openxmlformats-officedocument.presentationml.slideLayout+xml" PartName="/ppt/slideLayouts/slideLayout29.xml"/>
  <Override ContentType="application/vnd.openxmlformats-officedocument.theme+xml" PartName="/ppt/theme/theme4.xml"/>
  <Default ContentType="image/png" Extension="png"/>
  <Override ContentType="application/vnd.openxmlformats-officedocument.presentationml.slide+xml" PartName="/ppt/slides/slide3.xml"/>
  <Override ContentType="application/vnd.openxmlformats-officedocument.presentationml.slide+xml" PartName="/ppt/slides/slide17.xml"/>
  <Override ContentType="application/vnd.openxmlformats-officedocument.presentationml.presProps+xml" PartName="/ppt/presProps.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theme+xml" PartName="/ppt/theme/theme2.xml"/>
  <Override ContentType="application/vnd.openxmlformats-officedocument.presentationml.slideLayout+xml" PartName="/ppt/slideLayouts/slideLayout27.xml"/>
  <Override ContentType="application/vnd.openxmlformats-officedocument.presentationml.slide+xml" PartName="/ppt/slides/slide1.xml"/>
  <Override ContentType="application/vnd.openxmlformats-officedocument.presentationml.slide+xml" PartName="/ppt/slides/slide15.xml"/>
  <Override ContentType="application/vnd.openxmlformats-officedocument.presentationml.slide+xml" PartName="/ppt/slides/slide24.xml"/>
  <Default ContentType="image/jpeg" Extension="jpeg"/>
  <Override ContentType="application/vnd.openxmlformats-officedocument.presentationml.slideLayout+xml" PartName="/ppt/slideLayouts/slideLayout3.xml"/>
  <Override ContentType="application/vnd.openxmlformats-officedocument.presentationml.slideLayout+xml" PartName="/ppt/slideLayouts/slideLayout16.xml"/>
  <Override ContentType="application/vnd.openxmlformats-officedocument.presentationml.slideLayout+xml" PartName="/ppt/slideLayouts/slideLayout25.xml"/>
  <Override ContentType="application/vnd.openxmlformats-officedocument.presentationml.presentation.main+xml" PartName="/ppt/presentation.xml"/>
  <Override ContentType="application/vnd.openxmlformats-officedocument.presentationml.slide+xml" PartName="/ppt/slides/slide13.xml"/>
  <Override ContentType="application/vnd.openxmlformats-officedocument.presentationml.slide+xml" PartName="/ppt/slides/slide22.xml"/>
  <Override ContentType="application/vnd.openxmlformats-officedocument.presentationml.slideLayout+xml" PartName="/ppt/slideLayouts/slideLayout1.xml"/>
  <Override ContentType="application/vnd.openxmlformats-officedocument.presentationml.slideLayout+xml" PartName="/ppt/slideLayouts/slideLayout14.xml"/>
  <Override ContentType="application/vnd.openxmlformats-officedocument.presentationml.slideLayout+xml" PartName="/ppt/slideLayouts/slideLayout23.xml"/>
  <Override ContentType="application/vnd.openxmlformats-officedocument.presentationml.slideLayout+xml" PartName="/ppt/slideLayouts/slideLayout32.xml"/>
  <Override ContentType="application/vnd.openxmlformats-officedocument.extended-properties+xml" PartName="/docProps/app.xml"/>
  <Override ContentType="application/vnd.openxmlformats-officedocument.presentationml.slide+xml" PartName="/ppt/slides/slide11.xml"/>
  <Override ContentType="application/vnd.openxmlformats-officedocument.presentationml.slide+xml" PartName="/ppt/slides/slide20.xml"/>
  <Override ContentType="application/vnd.openxmlformats-officedocument.presentationml.slideLayout+xml" PartName="/ppt/slideLayouts/slideLayout12.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core.xml" Type="http://schemas.openxmlformats.org/package/2006/relationships/metadata/core-properties"/><Relationship Id="rId2" Target="docProps/thumbnail.jpeg" Type="http://schemas.openxmlformats.org/package/2006/relationships/metadata/thumbnail"/><Relationship Id="rId1" Target="ppt/presentation.xml" Type="http://schemas.openxmlformats.org/officeDocument/2006/relationships/officeDocument"/><Relationship Id="rId4" Target="docProps/app.xml" Type="http://schemas.openxmlformats.org/officeDocument/2006/relationships/extended-properties"/><Relationship Id="rId5"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 id="2147483732" r:id="rId2"/>
    <p:sldMasterId id="2147483756" r:id="rId3"/>
  </p:sldMasterIdLst>
  <p:notesMasterIdLst>
    <p:notesMasterId r:id="rId29"/>
  </p:notesMasterIdLst>
  <p:sldIdLst>
    <p:sldId id="256" r:id="rId4"/>
    <p:sldId id="257" r:id="rId5"/>
    <p:sldId id="258" r:id="rId6"/>
    <p:sldId id="259" r:id="rId7"/>
    <p:sldId id="260" r:id="rId8"/>
    <p:sldId id="261" r:id="rId9"/>
    <p:sldId id="262"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7" r:id="rId23"/>
    <p:sldId id="278" r:id="rId24"/>
    <p:sldId id="279" r:id="rId25"/>
    <p:sldId id="280" r:id="rId26"/>
    <p:sldId id="281" r:id="rId27"/>
    <p:sldId id="282" r:id="rId28"/>
  </p:sldIdLst>
  <p:sldSz cx="9144000" cy="6858000" type="screen4x3"/>
  <p:notesSz cx="6858000" cy="9144000"/>
  <p:defaultTextStyle>
    <a:defPPr>
      <a:defRPr lang="bg-BG"/>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aximized">
    <p:restoredLeft sz="34555" autoAdjust="0"/>
    <p:restoredTop sz="86425" autoAdjust="0"/>
  </p:normalViewPr>
  <p:slideViewPr>
    <p:cSldViewPr>
      <p:cViewPr varScale="1">
        <p:scale>
          <a:sx n="64" d="100"/>
          <a:sy n="64" d="100"/>
        </p:scale>
        <p:origin x="-1332" y="-96"/>
      </p:cViewPr>
      <p:guideLst>
        <p:guide orient="horz" pos="2160"/>
        <p:guide pos="2880"/>
      </p:guideLst>
    </p:cSldViewPr>
  </p:slideViewPr>
  <p:outlineViewPr>
    <p:cViewPr>
      <p:scale>
        <a:sx n="33" d="100"/>
        <a:sy n="33" d="100"/>
      </p:scale>
      <p:origin x="6" y="7176"/>
    </p:cViewPr>
  </p:outlineViewPr>
  <p:notesTextViewPr>
    <p:cViewPr>
      <p:scale>
        <a:sx n="100" d="100"/>
        <a:sy n="100" d="100"/>
      </p:scale>
      <p:origin x="0" y="0"/>
    </p:cViewPr>
  </p:notesTextViewPr>
  <p:notesViewPr>
    <p:cSldViewPr>
      <p:cViewPr varScale="1">
        <p:scale>
          <a:sx n="66" d="100"/>
          <a:sy n="66" d="100"/>
        </p:scale>
        <p:origin x="-1992" y="-114"/>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bg-BG"/>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4CC4A8B-4D1B-401A-AC07-0C80EC5A7813}" type="datetimeFigureOut">
              <a:rPr lang="bg-BG" smtClean="0"/>
              <a:pPr/>
              <a:t>28.10.2014 г.</a:t>
            </a:fld>
            <a:endParaRPr lang="bg-BG"/>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bg-BG"/>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bg-BG"/>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D0D4664-364A-4AD3-A53F-4BA5823AC269}" type="slidenum">
              <a:rPr lang="bg-BG" smtClean="0"/>
              <a:pPr/>
              <a:t>‹#›</a:t>
            </a:fld>
            <a:endParaRPr lang="bg-BG"/>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C9A60F48-0A9F-4AF2-94A0-68BFB1A61B3B}" type="datetimeFigureOut">
              <a:rPr lang="bg-BG" smtClean="0"/>
              <a:pPr/>
              <a:t>28.10.2014 г.</a:t>
            </a:fld>
            <a:endParaRPr lang="bg-BG"/>
          </a:p>
        </p:txBody>
      </p:sp>
      <p:sp>
        <p:nvSpPr>
          <p:cNvPr id="19" name="Footer Placeholder 18"/>
          <p:cNvSpPr>
            <a:spLocks noGrp="1"/>
          </p:cNvSpPr>
          <p:nvPr>
            <p:ph type="ftr" sz="quarter" idx="11"/>
          </p:nvPr>
        </p:nvSpPr>
        <p:spPr/>
        <p:txBody>
          <a:bodyPr/>
          <a:lstStyle/>
          <a:p>
            <a:endParaRPr lang="bg-BG"/>
          </a:p>
        </p:txBody>
      </p:sp>
      <p:sp>
        <p:nvSpPr>
          <p:cNvPr id="27" name="Slide Number Placeholder 26"/>
          <p:cNvSpPr>
            <a:spLocks noGrp="1"/>
          </p:cNvSpPr>
          <p:nvPr>
            <p:ph type="sldNum" sz="quarter" idx="12"/>
          </p:nvPr>
        </p:nvSpPr>
        <p:spPr/>
        <p:txBody>
          <a:bodyPr/>
          <a:lstStyle/>
          <a:p>
            <a:fld id="{CACBDF0D-8EE1-4BE9-A593-E63B7803DAA6}" type="slidenum">
              <a:rPr lang="bg-BG" smtClean="0"/>
              <a:pPr/>
              <a:t>‹#›</a:t>
            </a:fld>
            <a:endParaRPr lang="bg-BG"/>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C9A60F48-0A9F-4AF2-94A0-68BFB1A61B3B}" type="datetimeFigureOut">
              <a:rPr lang="bg-BG" smtClean="0"/>
              <a:pPr/>
              <a:t>28.10.2014 г.</a:t>
            </a:fld>
            <a:endParaRPr lang="bg-BG"/>
          </a:p>
        </p:txBody>
      </p:sp>
      <p:sp>
        <p:nvSpPr>
          <p:cNvPr id="5" name="Footer Placeholder 4"/>
          <p:cNvSpPr>
            <a:spLocks noGrp="1"/>
          </p:cNvSpPr>
          <p:nvPr>
            <p:ph type="ftr" sz="quarter" idx="11"/>
          </p:nvPr>
        </p:nvSpPr>
        <p:spPr/>
        <p:txBody>
          <a:bodyPr/>
          <a:lstStyle/>
          <a:p>
            <a:endParaRPr lang="bg-BG"/>
          </a:p>
        </p:txBody>
      </p:sp>
      <p:sp>
        <p:nvSpPr>
          <p:cNvPr id="6" name="Slide Number Placeholder 5"/>
          <p:cNvSpPr>
            <a:spLocks noGrp="1"/>
          </p:cNvSpPr>
          <p:nvPr>
            <p:ph type="sldNum" sz="quarter" idx="12"/>
          </p:nvPr>
        </p:nvSpPr>
        <p:spPr/>
        <p:txBody>
          <a:bodyPr/>
          <a:lstStyle/>
          <a:p>
            <a:fld id="{CACBDF0D-8EE1-4BE9-A593-E63B7803DAA6}" type="slidenum">
              <a:rPr lang="bg-BG" smtClean="0"/>
              <a:pPr/>
              <a:t>‹#›</a:t>
            </a:fld>
            <a:endParaRPr lang="bg-BG"/>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C9A60F48-0A9F-4AF2-94A0-68BFB1A61B3B}" type="datetimeFigureOut">
              <a:rPr lang="bg-BG" smtClean="0"/>
              <a:pPr/>
              <a:t>28.10.2014 г.</a:t>
            </a:fld>
            <a:endParaRPr lang="bg-BG"/>
          </a:p>
        </p:txBody>
      </p:sp>
      <p:sp>
        <p:nvSpPr>
          <p:cNvPr id="5" name="Footer Placeholder 4"/>
          <p:cNvSpPr>
            <a:spLocks noGrp="1"/>
          </p:cNvSpPr>
          <p:nvPr>
            <p:ph type="ftr" sz="quarter" idx="11"/>
          </p:nvPr>
        </p:nvSpPr>
        <p:spPr/>
        <p:txBody>
          <a:bodyPr/>
          <a:lstStyle/>
          <a:p>
            <a:endParaRPr lang="bg-BG"/>
          </a:p>
        </p:txBody>
      </p:sp>
      <p:sp>
        <p:nvSpPr>
          <p:cNvPr id="6" name="Slide Number Placeholder 5"/>
          <p:cNvSpPr>
            <a:spLocks noGrp="1"/>
          </p:cNvSpPr>
          <p:nvPr>
            <p:ph type="sldNum" sz="quarter" idx="12"/>
          </p:nvPr>
        </p:nvSpPr>
        <p:spPr/>
        <p:txBody>
          <a:bodyPr/>
          <a:lstStyle/>
          <a:p>
            <a:fld id="{CACBDF0D-8EE1-4BE9-A593-E63B7803DAA6}" type="slidenum">
              <a:rPr lang="bg-BG" smtClean="0"/>
              <a:pPr/>
              <a:t>‹#›</a:t>
            </a:fld>
            <a:endParaRPr lang="bg-BG"/>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en-US" smtClean="0"/>
              <a:t>Click to edit Master title style</a:t>
            </a:r>
            <a:endParaRPr kumimoji="0" lang="en-US"/>
          </a:p>
        </p:txBody>
      </p:sp>
      <p:sp>
        <p:nvSpPr>
          <p:cNvPr id="28" name="Date Placeholder 27"/>
          <p:cNvSpPr>
            <a:spLocks noGrp="1"/>
          </p:cNvSpPr>
          <p:nvPr>
            <p:ph type="dt" sz="half" idx="10"/>
          </p:nvPr>
        </p:nvSpPr>
        <p:spPr/>
        <p:txBody>
          <a:bodyPr/>
          <a:lstStyle/>
          <a:p>
            <a:fld id="{C9A60F48-0A9F-4AF2-94A0-68BFB1A61B3B}" type="datetimeFigureOut">
              <a:rPr lang="bg-BG" smtClean="0"/>
              <a:pPr/>
              <a:t>28.10.2014 г.</a:t>
            </a:fld>
            <a:endParaRPr lang="bg-BG"/>
          </a:p>
        </p:txBody>
      </p:sp>
      <p:sp>
        <p:nvSpPr>
          <p:cNvPr id="17" name="Footer Placeholder 16"/>
          <p:cNvSpPr>
            <a:spLocks noGrp="1"/>
          </p:cNvSpPr>
          <p:nvPr>
            <p:ph type="ftr" sz="quarter" idx="11"/>
          </p:nvPr>
        </p:nvSpPr>
        <p:spPr/>
        <p:txBody>
          <a:bodyPr/>
          <a:lstStyle/>
          <a:p>
            <a:endParaRPr lang="bg-BG"/>
          </a:p>
        </p:txBody>
      </p:sp>
      <p:sp>
        <p:nvSpPr>
          <p:cNvPr id="29" name="Slide Number Placeholder 28"/>
          <p:cNvSpPr>
            <a:spLocks noGrp="1"/>
          </p:cNvSpPr>
          <p:nvPr>
            <p:ph type="sldNum" sz="quarter" idx="12"/>
          </p:nvPr>
        </p:nvSpPr>
        <p:spPr/>
        <p:txBody>
          <a:bodyPr/>
          <a:lstStyle/>
          <a:p>
            <a:fld id="{CACBDF0D-8EE1-4BE9-A593-E63B7803DAA6}" type="slidenum">
              <a:rPr lang="bg-BG" smtClean="0"/>
              <a:pPr/>
              <a:t>‹#›</a:t>
            </a:fld>
            <a:endParaRPr lang="bg-BG"/>
          </a:p>
        </p:txBody>
      </p:sp>
      <p:sp>
        <p:nvSpPr>
          <p:cNvPr id="9" name="Subtitle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C9A60F48-0A9F-4AF2-94A0-68BFB1A61B3B}" type="datetimeFigureOut">
              <a:rPr lang="bg-BG" smtClean="0"/>
              <a:pPr/>
              <a:t>28.10.2014 г.</a:t>
            </a:fld>
            <a:endParaRPr lang="bg-BG"/>
          </a:p>
        </p:txBody>
      </p:sp>
      <p:sp>
        <p:nvSpPr>
          <p:cNvPr id="5" name="Footer Placeholder 4"/>
          <p:cNvSpPr>
            <a:spLocks noGrp="1"/>
          </p:cNvSpPr>
          <p:nvPr>
            <p:ph type="ftr" sz="quarter" idx="11"/>
          </p:nvPr>
        </p:nvSpPr>
        <p:spPr/>
        <p:txBody>
          <a:bodyPr/>
          <a:lstStyle/>
          <a:p>
            <a:endParaRPr lang="bg-BG"/>
          </a:p>
        </p:txBody>
      </p:sp>
      <p:sp>
        <p:nvSpPr>
          <p:cNvPr id="6" name="Slide Number Placeholder 5"/>
          <p:cNvSpPr>
            <a:spLocks noGrp="1"/>
          </p:cNvSpPr>
          <p:nvPr>
            <p:ph type="sldNum" sz="quarter" idx="12"/>
          </p:nvPr>
        </p:nvSpPr>
        <p:spPr/>
        <p:txBody>
          <a:bodyPr/>
          <a:lstStyle/>
          <a:p>
            <a:fld id="{CACBDF0D-8EE1-4BE9-A593-E63B7803DAA6}" type="slidenum">
              <a:rPr lang="bg-BG" smtClean="0"/>
              <a:pPr/>
              <a:t>‹#›</a:t>
            </a:fld>
            <a:endParaRPr lang="bg-BG"/>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3">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C9A60F48-0A9F-4AF2-94A0-68BFB1A61B3B}" type="datetimeFigureOut">
              <a:rPr lang="bg-BG" smtClean="0"/>
              <a:pPr/>
              <a:t>28.10.2014 г.</a:t>
            </a:fld>
            <a:endParaRPr lang="bg-BG"/>
          </a:p>
        </p:txBody>
      </p:sp>
      <p:sp>
        <p:nvSpPr>
          <p:cNvPr id="5" name="Footer Placeholder 4"/>
          <p:cNvSpPr>
            <a:spLocks noGrp="1"/>
          </p:cNvSpPr>
          <p:nvPr>
            <p:ph type="ftr" sz="quarter" idx="11"/>
          </p:nvPr>
        </p:nvSpPr>
        <p:spPr/>
        <p:txBody>
          <a:bodyPr/>
          <a:lstStyle/>
          <a:p>
            <a:endParaRPr lang="bg-BG"/>
          </a:p>
        </p:txBody>
      </p:sp>
      <p:sp>
        <p:nvSpPr>
          <p:cNvPr id="6" name="Slide Number Placeholder 5"/>
          <p:cNvSpPr>
            <a:spLocks noGrp="1"/>
          </p:cNvSpPr>
          <p:nvPr>
            <p:ph type="sldNum" sz="quarter" idx="12"/>
          </p:nvPr>
        </p:nvSpPr>
        <p:spPr>
          <a:xfrm>
            <a:off x="7924800" y="6416675"/>
            <a:ext cx="762000" cy="365125"/>
          </a:xfrm>
        </p:spPr>
        <p:txBody>
          <a:bodyPr/>
          <a:lstStyle/>
          <a:p>
            <a:fld id="{CACBDF0D-8EE1-4BE9-A593-E63B7803DAA6}" type="slidenum">
              <a:rPr lang="bg-BG" smtClean="0"/>
              <a:pPr/>
              <a:t>‹#›</a:t>
            </a:fld>
            <a:endParaRPr lang="bg-BG"/>
          </a:p>
        </p:txBody>
      </p:sp>
    </p:spTree>
  </p:cSld>
  <p:clrMapOvr>
    <a:overrideClrMapping bg1="dk1" tx1="lt1" bg2="dk2" tx2="lt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C9A60F48-0A9F-4AF2-94A0-68BFB1A61B3B}" type="datetimeFigureOut">
              <a:rPr lang="bg-BG" smtClean="0"/>
              <a:pPr/>
              <a:t>28.10.2014 г.</a:t>
            </a:fld>
            <a:endParaRPr lang="bg-BG"/>
          </a:p>
        </p:txBody>
      </p:sp>
      <p:sp>
        <p:nvSpPr>
          <p:cNvPr id="6" name="Footer Placeholder 5"/>
          <p:cNvSpPr>
            <a:spLocks noGrp="1"/>
          </p:cNvSpPr>
          <p:nvPr>
            <p:ph type="ftr" sz="quarter" idx="11"/>
          </p:nvPr>
        </p:nvSpPr>
        <p:spPr/>
        <p:txBody>
          <a:bodyPr/>
          <a:lstStyle/>
          <a:p>
            <a:endParaRPr lang="bg-BG"/>
          </a:p>
        </p:txBody>
      </p:sp>
      <p:sp>
        <p:nvSpPr>
          <p:cNvPr id="7" name="Slide Number Placeholder 6"/>
          <p:cNvSpPr>
            <a:spLocks noGrp="1"/>
          </p:cNvSpPr>
          <p:nvPr>
            <p:ph type="sldNum" sz="quarter" idx="12"/>
          </p:nvPr>
        </p:nvSpPr>
        <p:spPr/>
        <p:txBody>
          <a:bodyPr/>
          <a:lstStyle/>
          <a:p>
            <a:fld id="{CACBDF0D-8EE1-4BE9-A593-E63B7803DAA6}" type="slidenum">
              <a:rPr lang="bg-BG" smtClean="0"/>
              <a:pPr/>
              <a:t>‹#›</a:t>
            </a:fld>
            <a:endParaRPr lang="bg-BG"/>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C9A60F48-0A9F-4AF2-94A0-68BFB1A61B3B}" type="datetimeFigureOut">
              <a:rPr lang="bg-BG" smtClean="0"/>
              <a:pPr/>
              <a:t>28.10.2014 г.</a:t>
            </a:fld>
            <a:endParaRPr lang="bg-BG"/>
          </a:p>
        </p:txBody>
      </p:sp>
      <p:sp>
        <p:nvSpPr>
          <p:cNvPr id="8" name="Footer Placeholder 7"/>
          <p:cNvSpPr>
            <a:spLocks noGrp="1"/>
          </p:cNvSpPr>
          <p:nvPr>
            <p:ph type="ftr" sz="quarter" idx="11"/>
          </p:nvPr>
        </p:nvSpPr>
        <p:spPr/>
        <p:txBody>
          <a:bodyPr/>
          <a:lstStyle/>
          <a:p>
            <a:endParaRPr lang="bg-BG"/>
          </a:p>
        </p:txBody>
      </p:sp>
      <p:sp>
        <p:nvSpPr>
          <p:cNvPr id="9" name="Slide Number Placeholder 8"/>
          <p:cNvSpPr>
            <a:spLocks noGrp="1"/>
          </p:cNvSpPr>
          <p:nvPr>
            <p:ph type="sldNum" sz="quarter" idx="12"/>
          </p:nvPr>
        </p:nvSpPr>
        <p:spPr/>
        <p:txBody>
          <a:bodyPr/>
          <a:lstStyle/>
          <a:p>
            <a:fld id="{CACBDF0D-8EE1-4BE9-A593-E63B7803DAA6}" type="slidenum">
              <a:rPr lang="bg-BG" smtClean="0"/>
              <a:pPr/>
              <a:t>‹#›</a:t>
            </a:fld>
            <a:endParaRPr lang="bg-BG"/>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C9A60F48-0A9F-4AF2-94A0-68BFB1A61B3B}" type="datetimeFigureOut">
              <a:rPr lang="bg-BG" smtClean="0"/>
              <a:pPr/>
              <a:t>28.10.2014 г.</a:t>
            </a:fld>
            <a:endParaRPr lang="bg-BG"/>
          </a:p>
        </p:txBody>
      </p:sp>
      <p:sp>
        <p:nvSpPr>
          <p:cNvPr id="4" name="Footer Placeholder 3"/>
          <p:cNvSpPr>
            <a:spLocks noGrp="1"/>
          </p:cNvSpPr>
          <p:nvPr>
            <p:ph type="ftr" sz="quarter" idx="11"/>
          </p:nvPr>
        </p:nvSpPr>
        <p:spPr/>
        <p:txBody>
          <a:bodyPr/>
          <a:lstStyle/>
          <a:p>
            <a:endParaRPr lang="bg-BG"/>
          </a:p>
        </p:txBody>
      </p:sp>
      <p:sp>
        <p:nvSpPr>
          <p:cNvPr id="5" name="Slide Number Placeholder 4"/>
          <p:cNvSpPr>
            <a:spLocks noGrp="1"/>
          </p:cNvSpPr>
          <p:nvPr>
            <p:ph type="sldNum" sz="quarter" idx="12"/>
          </p:nvPr>
        </p:nvSpPr>
        <p:spPr/>
        <p:txBody>
          <a:bodyPr/>
          <a:lstStyle/>
          <a:p>
            <a:fld id="{CACBDF0D-8EE1-4BE9-A593-E63B7803DAA6}" type="slidenum">
              <a:rPr lang="bg-BG" smtClean="0"/>
              <a:pPr/>
              <a:t>‹#›</a:t>
            </a:fld>
            <a:endParaRPr lang="bg-BG"/>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9A60F48-0A9F-4AF2-94A0-68BFB1A61B3B}" type="datetimeFigureOut">
              <a:rPr lang="bg-BG" smtClean="0"/>
              <a:pPr/>
              <a:t>28.10.2014 г.</a:t>
            </a:fld>
            <a:endParaRPr lang="bg-BG"/>
          </a:p>
        </p:txBody>
      </p:sp>
      <p:sp>
        <p:nvSpPr>
          <p:cNvPr id="3" name="Footer Placeholder 2"/>
          <p:cNvSpPr>
            <a:spLocks noGrp="1"/>
          </p:cNvSpPr>
          <p:nvPr>
            <p:ph type="ftr" sz="quarter" idx="11"/>
          </p:nvPr>
        </p:nvSpPr>
        <p:spPr/>
        <p:txBody>
          <a:bodyPr/>
          <a:lstStyle/>
          <a:p>
            <a:endParaRPr lang="bg-BG"/>
          </a:p>
        </p:txBody>
      </p:sp>
      <p:sp>
        <p:nvSpPr>
          <p:cNvPr id="4" name="Slide Number Placeholder 3"/>
          <p:cNvSpPr>
            <a:spLocks noGrp="1"/>
          </p:cNvSpPr>
          <p:nvPr>
            <p:ph type="sldNum" sz="quarter" idx="12"/>
          </p:nvPr>
        </p:nvSpPr>
        <p:spPr/>
        <p:txBody>
          <a:bodyPr/>
          <a:lstStyle/>
          <a:p>
            <a:fld id="{CACBDF0D-8EE1-4BE9-A593-E63B7803DAA6}" type="slidenum">
              <a:rPr lang="bg-BG" smtClean="0"/>
              <a:pPr/>
              <a:t>‹#›</a:t>
            </a:fld>
            <a:endParaRPr lang="bg-BG"/>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C9A60F48-0A9F-4AF2-94A0-68BFB1A61B3B}" type="datetimeFigureOut">
              <a:rPr lang="bg-BG" smtClean="0"/>
              <a:pPr/>
              <a:t>28.10.2014 г.</a:t>
            </a:fld>
            <a:endParaRPr lang="bg-BG"/>
          </a:p>
        </p:txBody>
      </p:sp>
      <p:sp>
        <p:nvSpPr>
          <p:cNvPr id="6" name="Footer Placeholder 5"/>
          <p:cNvSpPr>
            <a:spLocks noGrp="1"/>
          </p:cNvSpPr>
          <p:nvPr>
            <p:ph type="ftr" sz="quarter" idx="11"/>
          </p:nvPr>
        </p:nvSpPr>
        <p:spPr/>
        <p:txBody>
          <a:bodyPr/>
          <a:lstStyle/>
          <a:p>
            <a:endParaRPr lang="bg-BG"/>
          </a:p>
        </p:txBody>
      </p:sp>
      <p:sp>
        <p:nvSpPr>
          <p:cNvPr id="7" name="Slide Number Placeholder 6"/>
          <p:cNvSpPr>
            <a:spLocks noGrp="1"/>
          </p:cNvSpPr>
          <p:nvPr>
            <p:ph type="sldNum" sz="quarter" idx="12"/>
          </p:nvPr>
        </p:nvSpPr>
        <p:spPr/>
        <p:txBody>
          <a:bodyPr/>
          <a:lstStyle/>
          <a:p>
            <a:fld id="{CACBDF0D-8EE1-4BE9-A593-E63B7803DAA6}" type="slidenum">
              <a:rPr lang="bg-BG" smtClean="0"/>
              <a:pPr/>
              <a:t>‹#›</a:t>
            </a:fld>
            <a:endParaRPr lang="bg-BG"/>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C9A60F48-0A9F-4AF2-94A0-68BFB1A61B3B}" type="datetimeFigureOut">
              <a:rPr lang="bg-BG" smtClean="0"/>
              <a:pPr/>
              <a:t>28.10.2014 г.</a:t>
            </a:fld>
            <a:endParaRPr lang="bg-BG"/>
          </a:p>
        </p:txBody>
      </p:sp>
      <p:sp>
        <p:nvSpPr>
          <p:cNvPr id="5" name="Footer Placeholder 4"/>
          <p:cNvSpPr>
            <a:spLocks noGrp="1"/>
          </p:cNvSpPr>
          <p:nvPr>
            <p:ph type="ftr" sz="quarter" idx="11"/>
          </p:nvPr>
        </p:nvSpPr>
        <p:spPr/>
        <p:txBody>
          <a:bodyPr/>
          <a:lstStyle/>
          <a:p>
            <a:endParaRPr lang="bg-BG"/>
          </a:p>
        </p:txBody>
      </p:sp>
      <p:sp>
        <p:nvSpPr>
          <p:cNvPr id="6" name="Slide Number Placeholder 5"/>
          <p:cNvSpPr>
            <a:spLocks noGrp="1"/>
          </p:cNvSpPr>
          <p:nvPr>
            <p:ph type="sldNum" sz="quarter" idx="12"/>
          </p:nvPr>
        </p:nvSpPr>
        <p:spPr/>
        <p:txBody>
          <a:bodyPr/>
          <a:lstStyle/>
          <a:p>
            <a:fld id="{CACBDF0D-8EE1-4BE9-A593-E63B7803DAA6}" type="slidenum">
              <a:rPr lang="bg-BG" smtClean="0"/>
              <a:pPr/>
              <a:t>‹#›</a:t>
            </a:fld>
            <a:endParaRPr lang="bg-BG"/>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en-US" dirty="0" smtClean="0">
                <a:solidFill>
                  <a:schemeClr val="lt1"/>
                </a:solidFill>
                <a:latin typeface="+mn-lt"/>
                <a:ea typeface="+mn-ea"/>
                <a:cs typeface="+mn-cs"/>
              </a:rPr>
              <a:t>Click icon to add picture</a:t>
            </a:r>
            <a:endParaRPr kumimoji="0" lang="en-US" dirty="0">
              <a:solidFill>
                <a:schemeClr val="lt1"/>
              </a:solidFill>
              <a:latin typeface="+mn-lt"/>
              <a:ea typeface="+mn-ea"/>
              <a:cs typeface="+mn-cs"/>
            </a:endParaRPr>
          </a:p>
        </p:txBody>
      </p:sp>
      <p:sp>
        <p:nvSpPr>
          <p:cNvPr id="4" name="Text Placeholder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C9A60F48-0A9F-4AF2-94A0-68BFB1A61B3B}" type="datetimeFigureOut">
              <a:rPr lang="bg-BG" smtClean="0"/>
              <a:pPr/>
              <a:t>28.10.2014 г.</a:t>
            </a:fld>
            <a:endParaRPr lang="bg-BG"/>
          </a:p>
        </p:txBody>
      </p:sp>
      <p:sp>
        <p:nvSpPr>
          <p:cNvPr id="6" name="Footer Placeholder 5"/>
          <p:cNvSpPr>
            <a:spLocks noGrp="1"/>
          </p:cNvSpPr>
          <p:nvPr>
            <p:ph type="ftr" sz="quarter" idx="11"/>
          </p:nvPr>
        </p:nvSpPr>
        <p:spPr/>
        <p:txBody>
          <a:bodyPr/>
          <a:lstStyle/>
          <a:p>
            <a:endParaRPr lang="bg-BG"/>
          </a:p>
        </p:txBody>
      </p:sp>
      <p:sp>
        <p:nvSpPr>
          <p:cNvPr id="7" name="Slide Number Placeholder 6"/>
          <p:cNvSpPr>
            <a:spLocks noGrp="1"/>
          </p:cNvSpPr>
          <p:nvPr>
            <p:ph type="sldNum" sz="quarter" idx="12"/>
          </p:nvPr>
        </p:nvSpPr>
        <p:spPr/>
        <p:txBody>
          <a:bodyPr/>
          <a:lstStyle/>
          <a:p>
            <a:fld id="{CACBDF0D-8EE1-4BE9-A593-E63B7803DAA6}" type="slidenum">
              <a:rPr lang="bg-BG" smtClean="0"/>
              <a:pPr/>
              <a:t>‹#›</a:t>
            </a:fld>
            <a:endParaRPr lang="bg-BG"/>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C9A60F48-0A9F-4AF2-94A0-68BFB1A61B3B}" type="datetimeFigureOut">
              <a:rPr lang="bg-BG" smtClean="0"/>
              <a:pPr/>
              <a:t>28.10.2014 г.</a:t>
            </a:fld>
            <a:endParaRPr lang="bg-BG"/>
          </a:p>
        </p:txBody>
      </p:sp>
      <p:sp>
        <p:nvSpPr>
          <p:cNvPr id="5" name="Footer Placeholder 4"/>
          <p:cNvSpPr>
            <a:spLocks noGrp="1"/>
          </p:cNvSpPr>
          <p:nvPr>
            <p:ph type="ftr" sz="quarter" idx="11"/>
          </p:nvPr>
        </p:nvSpPr>
        <p:spPr/>
        <p:txBody>
          <a:bodyPr/>
          <a:lstStyle/>
          <a:p>
            <a:endParaRPr lang="bg-BG"/>
          </a:p>
        </p:txBody>
      </p:sp>
      <p:sp>
        <p:nvSpPr>
          <p:cNvPr id="6" name="Slide Number Placeholder 5"/>
          <p:cNvSpPr>
            <a:spLocks noGrp="1"/>
          </p:cNvSpPr>
          <p:nvPr>
            <p:ph type="sldNum" sz="quarter" idx="12"/>
          </p:nvPr>
        </p:nvSpPr>
        <p:spPr/>
        <p:txBody>
          <a:bodyPr/>
          <a:lstStyle/>
          <a:p>
            <a:fld id="{CACBDF0D-8EE1-4BE9-A593-E63B7803DAA6}" type="slidenum">
              <a:rPr lang="bg-BG" smtClean="0"/>
              <a:pPr/>
              <a:t>‹#›</a:t>
            </a:fld>
            <a:endParaRPr lang="bg-BG"/>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C9A60F48-0A9F-4AF2-94A0-68BFB1A61B3B}" type="datetimeFigureOut">
              <a:rPr lang="bg-BG" smtClean="0"/>
              <a:pPr/>
              <a:t>28.10.2014 г.</a:t>
            </a:fld>
            <a:endParaRPr lang="bg-BG"/>
          </a:p>
        </p:txBody>
      </p:sp>
      <p:sp>
        <p:nvSpPr>
          <p:cNvPr id="5" name="Footer Placeholder 4"/>
          <p:cNvSpPr>
            <a:spLocks noGrp="1"/>
          </p:cNvSpPr>
          <p:nvPr>
            <p:ph type="ftr" sz="quarter" idx="11"/>
          </p:nvPr>
        </p:nvSpPr>
        <p:spPr/>
        <p:txBody>
          <a:bodyPr/>
          <a:lstStyle/>
          <a:p>
            <a:endParaRPr lang="bg-BG"/>
          </a:p>
        </p:txBody>
      </p:sp>
      <p:sp>
        <p:nvSpPr>
          <p:cNvPr id="6" name="Slide Number Placeholder 5"/>
          <p:cNvSpPr>
            <a:spLocks noGrp="1"/>
          </p:cNvSpPr>
          <p:nvPr>
            <p:ph type="sldNum" sz="quarter" idx="12"/>
          </p:nvPr>
        </p:nvSpPr>
        <p:spPr/>
        <p:txBody>
          <a:bodyPr/>
          <a:lstStyle/>
          <a:p>
            <a:fld id="{CACBDF0D-8EE1-4BE9-A593-E63B7803DAA6}" type="slidenum">
              <a:rPr lang="bg-BG" smtClean="0"/>
              <a:pPr/>
              <a:t>‹#›</a:t>
            </a:fld>
            <a:endParaRPr lang="bg-BG"/>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C9A60F48-0A9F-4AF2-94A0-68BFB1A61B3B}" type="datetimeFigureOut">
              <a:rPr lang="bg-BG" smtClean="0"/>
              <a:pPr/>
              <a:t>28.10.2014 г.</a:t>
            </a:fld>
            <a:endParaRPr lang="bg-BG"/>
          </a:p>
        </p:txBody>
      </p:sp>
      <p:sp>
        <p:nvSpPr>
          <p:cNvPr id="19" name="Footer Placeholder 18"/>
          <p:cNvSpPr>
            <a:spLocks noGrp="1"/>
          </p:cNvSpPr>
          <p:nvPr>
            <p:ph type="ftr" sz="quarter" idx="11"/>
          </p:nvPr>
        </p:nvSpPr>
        <p:spPr/>
        <p:txBody>
          <a:bodyPr/>
          <a:lstStyle/>
          <a:p>
            <a:endParaRPr lang="bg-BG"/>
          </a:p>
        </p:txBody>
      </p:sp>
      <p:sp>
        <p:nvSpPr>
          <p:cNvPr id="27" name="Slide Number Placeholder 26"/>
          <p:cNvSpPr>
            <a:spLocks noGrp="1"/>
          </p:cNvSpPr>
          <p:nvPr>
            <p:ph type="sldNum" sz="quarter" idx="12"/>
          </p:nvPr>
        </p:nvSpPr>
        <p:spPr/>
        <p:txBody>
          <a:bodyPr/>
          <a:lstStyle/>
          <a:p>
            <a:fld id="{CACBDF0D-8EE1-4BE9-A593-E63B7803DAA6}" type="slidenum">
              <a:rPr lang="bg-BG" smtClean="0"/>
              <a:pPr/>
              <a:t>‹#›</a:t>
            </a:fld>
            <a:endParaRPr lang="bg-BG"/>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C9A60F48-0A9F-4AF2-94A0-68BFB1A61B3B}" type="datetimeFigureOut">
              <a:rPr lang="bg-BG" smtClean="0"/>
              <a:pPr/>
              <a:t>28.10.2014 г.</a:t>
            </a:fld>
            <a:endParaRPr lang="bg-BG"/>
          </a:p>
        </p:txBody>
      </p:sp>
      <p:sp>
        <p:nvSpPr>
          <p:cNvPr id="5" name="Footer Placeholder 4"/>
          <p:cNvSpPr>
            <a:spLocks noGrp="1"/>
          </p:cNvSpPr>
          <p:nvPr>
            <p:ph type="ftr" sz="quarter" idx="11"/>
          </p:nvPr>
        </p:nvSpPr>
        <p:spPr/>
        <p:txBody>
          <a:bodyPr/>
          <a:lstStyle/>
          <a:p>
            <a:endParaRPr lang="bg-BG"/>
          </a:p>
        </p:txBody>
      </p:sp>
      <p:sp>
        <p:nvSpPr>
          <p:cNvPr id="6" name="Slide Number Placeholder 5"/>
          <p:cNvSpPr>
            <a:spLocks noGrp="1"/>
          </p:cNvSpPr>
          <p:nvPr>
            <p:ph type="sldNum" sz="quarter" idx="12"/>
          </p:nvPr>
        </p:nvSpPr>
        <p:spPr/>
        <p:txBody>
          <a:bodyPr/>
          <a:lstStyle/>
          <a:p>
            <a:fld id="{CACBDF0D-8EE1-4BE9-A593-E63B7803DAA6}" type="slidenum">
              <a:rPr lang="bg-BG" smtClean="0"/>
              <a:pPr/>
              <a:t>‹#›</a:t>
            </a:fld>
            <a:endParaRPr lang="bg-BG"/>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C9A60F48-0A9F-4AF2-94A0-68BFB1A61B3B}" type="datetimeFigureOut">
              <a:rPr lang="bg-BG" smtClean="0"/>
              <a:pPr/>
              <a:t>28.10.2014 г.</a:t>
            </a:fld>
            <a:endParaRPr lang="bg-BG"/>
          </a:p>
        </p:txBody>
      </p:sp>
      <p:sp>
        <p:nvSpPr>
          <p:cNvPr id="5" name="Footer Placeholder 4"/>
          <p:cNvSpPr>
            <a:spLocks noGrp="1"/>
          </p:cNvSpPr>
          <p:nvPr>
            <p:ph type="ftr" sz="quarter" idx="11"/>
          </p:nvPr>
        </p:nvSpPr>
        <p:spPr/>
        <p:txBody>
          <a:bodyPr/>
          <a:lstStyle/>
          <a:p>
            <a:endParaRPr lang="bg-BG"/>
          </a:p>
        </p:txBody>
      </p:sp>
      <p:sp>
        <p:nvSpPr>
          <p:cNvPr id="6" name="Slide Number Placeholder 5"/>
          <p:cNvSpPr>
            <a:spLocks noGrp="1"/>
          </p:cNvSpPr>
          <p:nvPr>
            <p:ph type="sldNum" sz="quarter" idx="12"/>
          </p:nvPr>
        </p:nvSpPr>
        <p:spPr/>
        <p:txBody>
          <a:bodyPr/>
          <a:lstStyle/>
          <a:p>
            <a:fld id="{CACBDF0D-8EE1-4BE9-A593-E63B7803DAA6}" type="slidenum">
              <a:rPr lang="bg-BG" smtClean="0"/>
              <a:pPr/>
              <a:t>‹#›</a:t>
            </a:fld>
            <a:endParaRPr lang="bg-BG"/>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C9A60F48-0A9F-4AF2-94A0-68BFB1A61B3B}" type="datetimeFigureOut">
              <a:rPr lang="bg-BG" smtClean="0"/>
              <a:pPr/>
              <a:t>28.10.2014 г.</a:t>
            </a:fld>
            <a:endParaRPr lang="bg-BG"/>
          </a:p>
        </p:txBody>
      </p:sp>
      <p:sp>
        <p:nvSpPr>
          <p:cNvPr id="6" name="Footer Placeholder 5"/>
          <p:cNvSpPr>
            <a:spLocks noGrp="1"/>
          </p:cNvSpPr>
          <p:nvPr>
            <p:ph type="ftr" sz="quarter" idx="11"/>
          </p:nvPr>
        </p:nvSpPr>
        <p:spPr/>
        <p:txBody>
          <a:bodyPr/>
          <a:lstStyle/>
          <a:p>
            <a:endParaRPr lang="bg-BG"/>
          </a:p>
        </p:txBody>
      </p:sp>
      <p:sp>
        <p:nvSpPr>
          <p:cNvPr id="7" name="Slide Number Placeholder 6"/>
          <p:cNvSpPr>
            <a:spLocks noGrp="1"/>
          </p:cNvSpPr>
          <p:nvPr>
            <p:ph type="sldNum" sz="quarter" idx="12"/>
          </p:nvPr>
        </p:nvSpPr>
        <p:spPr/>
        <p:txBody>
          <a:bodyPr/>
          <a:lstStyle/>
          <a:p>
            <a:fld id="{CACBDF0D-8EE1-4BE9-A593-E63B7803DAA6}" type="slidenum">
              <a:rPr lang="bg-BG" smtClean="0"/>
              <a:pPr/>
              <a:t>‹#›</a:t>
            </a:fld>
            <a:endParaRPr lang="bg-BG"/>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C9A60F48-0A9F-4AF2-94A0-68BFB1A61B3B}" type="datetimeFigureOut">
              <a:rPr lang="bg-BG" smtClean="0"/>
              <a:pPr/>
              <a:t>28.10.2014 г.</a:t>
            </a:fld>
            <a:endParaRPr lang="bg-BG"/>
          </a:p>
        </p:txBody>
      </p:sp>
      <p:sp>
        <p:nvSpPr>
          <p:cNvPr id="8" name="Footer Placeholder 7"/>
          <p:cNvSpPr>
            <a:spLocks noGrp="1"/>
          </p:cNvSpPr>
          <p:nvPr>
            <p:ph type="ftr" sz="quarter" idx="11"/>
          </p:nvPr>
        </p:nvSpPr>
        <p:spPr/>
        <p:txBody>
          <a:bodyPr/>
          <a:lstStyle/>
          <a:p>
            <a:endParaRPr lang="bg-BG"/>
          </a:p>
        </p:txBody>
      </p:sp>
      <p:sp>
        <p:nvSpPr>
          <p:cNvPr id="9" name="Slide Number Placeholder 8"/>
          <p:cNvSpPr>
            <a:spLocks noGrp="1"/>
          </p:cNvSpPr>
          <p:nvPr>
            <p:ph type="sldNum" sz="quarter" idx="12"/>
          </p:nvPr>
        </p:nvSpPr>
        <p:spPr/>
        <p:txBody>
          <a:bodyPr/>
          <a:lstStyle/>
          <a:p>
            <a:fld id="{CACBDF0D-8EE1-4BE9-A593-E63B7803DAA6}" type="slidenum">
              <a:rPr lang="bg-BG" smtClean="0"/>
              <a:pPr/>
              <a:t>‹#›</a:t>
            </a:fld>
            <a:endParaRPr lang="bg-BG"/>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C9A60F48-0A9F-4AF2-94A0-68BFB1A61B3B}" type="datetimeFigureOut">
              <a:rPr lang="bg-BG" smtClean="0"/>
              <a:pPr/>
              <a:t>28.10.2014 г.</a:t>
            </a:fld>
            <a:endParaRPr lang="bg-BG"/>
          </a:p>
        </p:txBody>
      </p:sp>
      <p:sp>
        <p:nvSpPr>
          <p:cNvPr id="4" name="Footer Placeholder 3"/>
          <p:cNvSpPr>
            <a:spLocks noGrp="1"/>
          </p:cNvSpPr>
          <p:nvPr>
            <p:ph type="ftr" sz="quarter" idx="11"/>
          </p:nvPr>
        </p:nvSpPr>
        <p:spPr/>
        <p:txBody>
          <a:bodyPr/>
          <a:lstStyle/>
          <a:p>
            <a:endParaRPr lang="bg-BG"/>
          </a:p>
        </p:txBody>
      </p:sp>
      <p:sp>
        <p:nvSpPr>
          <p:cNvPr id="5" name="Slide Number Placeholder 4"/>
          <p:cNvSpPr>
            <a:spLocks noGrp="1"/>
          </p:cNvSpPr>
          <p:nvPr>
            <p:ph type="sldNum" sz="quarter" idx="12"/>
          </p:nvPr>
        </p:nvSpPr>
        <p:spPr/>
        <p:txBody>
          <a:bodyPr/>
          <a:lstStyle/>
          <a:p>
            <a:fld id="{CACBDF0D-8EE1-4BE9-A593-E63B7803DAA6}" type="slidenum">
              <a:rPr lang="bg-BG" smtClean="0"/>
              <a:pPr/>
              <a:t>‹#›</a:t>
            </a:fld>
            <a:endParaRPr lang="bg-BG"/>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9A60F48-0A9F-4AF2-94A0-68BFB1A61B3B}" type="datetimeFigureOut">
              <a:rPr lang="bg-BG" smtClean="0"/>
              <a:pPr/>
              <a:t>28.10.2014 г.</a:t>
            </a:fld>
            <a:endParaRPr lang="bg-BG"/>
          </a:p>
        </p:txBody>
      </p:sp>
      <p:sp>
        <p:nvSpPr>
          <p:cNvPr id="3" name="Footer Placeholder 2"/>
          <p:cNvSpPr>
            <a:spLocks noGrp="1"/>
          </p:cNvSpPr>
          <p:nvPr>
            <p:ph type="ftr" sz="quarter" idx="11"/>
          </p:nvPr>
        </p:nvSpPr>
        <p:spPr/>
        <p:txBody>
          <a:bodyPr/>
          <a:lstStyle/>
          <a:p>
            <a:endParaRPr lang="bg-BG"/>
          </a:p>
        </p:txBody>
      </p:sp>
      <p:sp>
        <p:nvSpPr>
          <p:cNvPr id="4" name="Slide Number Placeholder 3"/>
          <p:cNvSpPr>
            <a:spLocks noGrp="1"/>
          </p:cNvSpPr>
          <p:nvPr>
            <p:ph type="sldNum" sz="quarter" idx="12"/>
          </p:nvPr>
        </p:nvSpPr>
        <p:spPr/>
        <p:txBody>
          <a:bodyPr/>
          <a:lstStyle/>
          <a:p>
            <a:fld id="{CACBDF0D-8EE1-4BE9-A593-E63B7803DAA6}" type="slidenum">
              <a:rPr lang="bg-BG" smtClean="0"/>
              <a:pPr/>
              <a:t>‹#›</a:t>
            </a:fld>
            <a:endParaRPr lang="bg-BG"/>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C9A60F48-0A9F-4AF2-94A0-68BFB1A61B3B}" type="datetimeFigureOut">
              <a:rPr lang="bg-BG" smtClean="0"/>
              <a:pPr/>
              <a:t>28.10.2014 г.</a:t>
            </a:fld>
            <a:endParaRPr lang="bg-BG"/>
          </a:p>
        </p:txBody>
      </p:sp>
      <p:sp>
        <p:nvSpPr>
          <p:cNvPr id="5" name="Footer Placeholder 4"/>
          <p:cNvSpPr>
            <a:spLocks noGrp="1"/>
          </p:cNvSpPr>
          <p:nvPr>
            <p:ph type="ftr" sz="quarter" idx="11"/>
          </p:nvPr>
        </p:nvSpPr>
        <p:spPr/>
        <p:txBody>
          <a:bodyPr/>
          <a:lstStyle/>
          <a:p>
            <a:endParaRPr lang="bg-BG"/>
          </a:p>
        </p:txBody>
      </p:sp>
      <p:sp>
        <p:nvSpPr>
          <p:cNvPr id="6" name="Slide Number Placeholder 5"/>
          <p:cNvSpPr>
            <a:spLocks noGrp="1"/>
          </p:cNvSpPr>
          <p:nvPr>
            <p:ph type="sldNum" sz="quarter" idx="12"/>
          </p:nvPr>
        </p:nvSpPr>
        <p:spPr/>
        <p:txBody>
          <a:bodyPr/>
          <a:lstStyle/>
          <a:p>
            <a:fld id="{CACBDF0D-8EE1-4BE9-A593-E63B7803DAA6}" type="slidenum">
              <a:rPr lang="bg-BG" smtClean="0"/>
              <a:pPr/>
              <a:t>‹#›</a:t>
            </a:fld>
            <a:endParaRPr lang="bg-BG"/>
          </a:p>
        </p:txBody>
      </p:sp>
    </p:spTree>
  </p:cSld>
  <p:clrMapOvr>
    <a:overrideClrMapping bg1="dk1" tx1="lt1" bg2="dk2" tx2="lt2" accent1="accent1" accent2="accent2" accent3="accent3" accent4="accent4" accent5="accent5" accent6="accent6" hlink="hlink" folHlink="folHlink"/>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C9A60F48-0A9F-4AF2-94A0-68BFB1A61B3B}" type="datetimeFigureOut">
              <a:rPr lang="bg-BG" smtClean="0"/>
              <a:pPr/>
              <a:t>28.10.2014 г.</a:t>
            </a:fld>
            <a:endParaRPr lang="bg-BG"/>
          </a:p>
        </p:txBody>
      </p:sp>
      <p:sp>
        <p:nvSpPr>
          <p:cNvPr id="6" name="Footer Placeholder 5"/>
          <p:cNvSpPr>
            <a:spLocks noGrp="1"/>
          </p:cNvSpPr>
          <p:nvPr>
            <p:ph type="ftr" sz="quarter" idx="11"/>
          </p:nvPr>
        </p:nvSpPr>
        <p:spPr/>
        <p:txBody>
          <a:bodyPr/>
          <a:lstStyle/>
          <a:p>
            <a:endParaRPr lang="bg-BG"/>
          </a:p>
        </p:txBody>
      </p:sp>
      <p:sp>
        <p:nvSpPr>
          <p:cNvPr id="7" name="Slide Number Placeholder 6"/>
          <p:cNvSpPr>
            <a:spLocks noGrp="1"/>
          </p:cNvSpPr>
          <p:nvPr>
            <p:ph type="sldNum" sz="quarter" idx="12"/>
          </p:nvPr>
        </p:nvSpPr>
        <p:spPr/>
        <p:txBody>
          <a:bodyPr/>
          <a:lstStyle/>
          <a:p>
            <a:fld id="{CACBDF0D-8EE1-4BE9-A593-E63B7803DAA6}" type="slidenum">
              <a:rPr lang="bg-BG" smtClean="0"/>
              <a:pPr/>
              <a:t>‹#›</a:t>
            </a:fld>
            <a:endParaRPr lang="bg-BG"/>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C9A60F48-0A9F-4AF2-94A0-68BFB1A61B3B}" type="datetimeFigureOut">
              <a:rPr lang="bg-BG" smtClean="0"/>
              <a:pPr/>
              <a:t>28.10.2014 г.</a:t>
            </a:fld>
            <a:endParaRPr lang="bg-BG"/>
          </a:p>
        </p:txBody>
      </p:sp>
      <p:sp>
        <p:nvSpPr>
          <p:cNvPr id="6" name="Footer Placeholder 5"/>
          <p:cNvSpPr>
            <a:spLocks noGrp="1"/>
          </p:cNvSpPr>
          <p:nvPr>
            <p:ph type="ftr" sz="quarter" idx="11"/>
          </p:nvPr>
        </p:nvSpPr>
        <p:spPr/>
        <p:txBody>
          <a:bodyPr/>
          <a:lstStyle/>
          <a:p>
            <a:endParaRPr lang="bg-BG"/>
          </a:p>
        </p:txBody>
      </p:sp>
      <p:sp>
        <p:nvSpPr>
          <p:cNvPr id="7" name="Slide Number Placeholder 6"/>
          <p:cNvSpPr>
            <a:spLocks noGrp="1"/>
          </p:cNvSpPr>
          <p:nvPr>
            <p:ph type="sldNum" sz="quarter" idx="12"/>
          </p:nvPr>
        </p:nvSpPr>
        <p:spPr>
          <a:xfrm>
            <a:off x="8077200" y="6356350"/>
            <a:ext cx="609600" cy="365125"/>
          </a:xfrm>
        </p:spPr>
        <p:txBody>
          <a:bodyPr/>
          <a:lstStyle/>
          <a:p>
            <a:fld id="{CACBDF0D-8EE1-4BE9-A593-E63B7803DAA6}" type="slidenum">
              <a:rPr lang="bg-BG" smtClean="0"/>
              <a:pPr/>
              <a:t>‹#›</a:t>
            </a:fld>
            <a:endParaRPr lang="bg-BG"/>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dirty="0"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C9A60F48-0A9F-4AF2-94A0-68BFB1A61B3B}" type="datetimeFigureOut">
              <a:rPr lang="bg-BG" smtClean="0"/>
              <a:pPr/>
              <a:t>28.10.2014 г.</a:t>
            </a:fld>
            <a:endParaRPr lang="bg-BG"/>
          </a:p>
        </p:txBody>
      </p:sp>
      <p:sp>
        <p:nvSpPr>
          <p:cNvPr id="5" name="Footer Placeholder 4"/>
          <p:cNvSpPr>
            <a:spLocks noGrp="1"/>
          </p:cNvSpPr>
          <p:nvPr>
            <p:ph type="ftr" sz="quarter" idx="11"/>
          </p:nvPr>
        </p:nvSpPr>
        <p:spPr/>
        <p:txBody>
          <a:bodyPr/>
          <a:lstStyle/>
          <a:p>
            <a:endParaRPr lang="bg-BG"/>
          </a:p>
        </p:txBody>
      </p:sp>
      <p:sp>
        <p:nvSpPr>
          <p:cNvPr id="6" name="Slide Number Placeholder 5"/>
          <p:cNvSpPr>
            <a:spLocks noGrp="1"/>
          </p:cNvSpPr>
          <p:nvPr>
            <p:ph type="sldNum" sz="quarter" idx="12"/>
          </p:nvPr>
        </p:nvSpPr>
        <p:spPr/>
        <p:txBody>
          <a:bodyPr/>
          <a:lstStyle/>
          <a:p>
            <a:fld id="{CACBDF0D-8EE1-4BE9-A593-E63B7803DAA6}" type="slidenum">
              <a:rPr lang="bg-BG" smtClean="0"/>
              <a:pPr/>
              <a:t>‹#›</a:t>
            </a:fld>
            <a:endParaRPr lang="bg-BG"/>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C9A60F48-0A9F-4AF2-94A0-68BFB1A61B3B}" type="datetimeFigureOut">
              <a:rPr lang="bg-BG" smtClean="0"/>
              <a:pPr/>
              <a:t>28.10.2014 г.</a:t>
            </a:fld>
            <a:endParaRPr lang="bg-BG"/>
          </a:p>
        </p:txBody>
      </p:sp>
      <p:sp>
        <p:nvSpPr>
          <p:cNvPr id="5" name="Footer Placeholder 4"/>
          <p:cNvSpPr>
            <a:spLocks noGrp="1"/>
          </p:cNvSpPr>
          <p:nvPr>
            <p:ph type="ftr" sz="quarter" idx="11"/>
          </p:nvPr>
        </p:nvSpPr>
        <p:spPr/>
        <p:txBody>
          <a:bodyPr/>
          <a:lstStyle/>
          <a:p>
            <a:endParaRPr lang="bg-BG"/>
          </a:p>
        </p:txBody>
      </p:sp>
      <p:sp>
        <p:nvSpPr>
          <p:cNvPr id="6" name="Slide Number Placeholder 5"/>
          <p:cNvSpPr>
            <a:spLocks noGrp="1"/>
          </p:cNvSpPr>
          <p:nvPr>
            <p:ph type="sldNum" sz="quarter" idx="12"/>
          </p:nvPr>
        </p:nvSpPr>
        <p:spPr/>
        <p:txBody>
          <a:bodyPr/>
          <a:lstStyle/>
          <a:p>
            <a:fld id="{CACBDF0D-8EE1-4BE9-A593-E63B7803DAA6}" type="slidenum">
              <a:rPr lang="bg-BG" smtClean="0"/>
              <a:pPr/>
              <a:t>‹#›</a:t>
            </a:fld>
            <a:endParaRPr lang="bg-BG"/>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C9A60F48-0A9F-4AF2-94A0-68BFB1A61B3B}" type="datetimeFigureOut">
              <a:rPr lang="bg-BG" smtClean="0"/>
              <a:pPr/>
              <a:t>28.10.2014 г.</a:t>
            </a:fld>
            <a:endParaRPr lang="bg-BG"/>
          </a:p>
        </p:txBody>
      </p:sp>
      <p:sp>
        <p:nvSpPr>
          <p:cNvPr id="6" name="Footer Placeholder 5"/>
          <p:cNvSpPr>
            <a:spLocks noGrp="1"/>
          </p:cNvSpPr>
          <p:nvPr>
            <p:ph type="ftr" sz="quarter" idx="11"/>
          </p:nvPr>
        </p:nvSpPr>
        <p:spPr/>
        <p:txBody>
          <a:bodyPr/>
          <a:lstStyle/>
          <a:p>
            <a:endParaRPr lang="bg-BG"/>
          </a:p>
        </p:txBody>
      </p:sp>
      <p:sp>
        <p:nvSpPr>
          <p:cNvPr id="7" name="Slide Number Placeholder 6"/>
          <p:cNvSpPr>
            <a:spLocks noGrp="1"/>
          </p:cNvSpPr>
          <p:nvPr>
            <p:ph type="sldNum" sz="quarter" idx="12"/>
          </p:nvPr>
        </p:nvSpPr>
        <p:spPr/>
        <p:txBody>
          <a:bodyPr/>
          <a:lstStyle/>
          <a:p>
            <a:fld id="{CACBDF0D-8EE1-4BE9-A593-E63B7803DAA6}" type="slidenum">
              <a:rPr lang="bg-BG" smtClean="0"/>
              <a:pPr/>
              <a:t>‹#›</a:t>
            </a:fld>
            <a:endParaRPr lang="bg-BG"/>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C9A60F48-0A9F-4AF2-94A0-68BFB1A61B3B}" type="datetimeFigureOut">
              <a:rPr lang="bg-BG" smtClean="0"/>
              <a:pPr/>
              <a:t>28.10.2014 г.</a:t>
            </a:fld>
            <a:endParaRPr lang="bg-BG"/>
          </a:p>
        </p:txBody>
      </p:sp>
      <p:sp>
        <p:nvSpPr>
          <p:cNvPr id="8" name="Footer Placeholder 7"/>
          <p:cNvSpPr>
            <a:spLocks noGrp="1"/>
          </p:cNvSpPr>
          <p:nvPr>
            <p:ph type="ftr" sz="quarter" idx="11"/>
          </p:nvPr>
        </p:nvSpPr>
        <p:spPr/>
        <p:txBody>
          <a:bodyPr/>
          <a:lstStyle/>
          <a:p>
            <a:endParaRPr lang="bg-BG"/>
          </a:p>
        </p:txBody>
      </p:sp>
      <p:sp>
        <p:nvSpPr>
          <p:cNvPr id="9" name="Slide Number Placeholder 8"/>
          <p:cNvSpPr>
            <a:spLocks noGrp="1"/>
          </p:cNvSpPr>
          <p:nvPr>
            <p:ph type="sldNum" sz="quarter" idx="12"/>
          </p:nvPr>
        </p:nvSpPr>
        <p:spPr/>
        <p:txBody>
          <a:bodyPr/>
          <a:lstStyle/>
          <a:p>
            <a:fld id="{CACBDF0D-8EE1-4BE9-A593-E63B7803DAA6}" type="slidenum">
              <a:rPr lang="bg-BG" smtClean="0"/>
              <a:pPr/>
              <a:t>‹#›</a:t>
            </a:fld>
            <a:endParaRPr lang="bg-BG"/>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C9A60F48-0A9F-4AF2-94A0-68BFB1A61B3B}" type="datetimeFigureOut">
              <a:rPr lang="bg-BG" smtClean="0"/>
              <a:pPr/>
              <a:t>28.10.2014 г.</a:t>
            </a:fld>
            <a:endParaRPr lang="bg-BG"/>
          </a:p>
        </p:txBody>
      </p:sp>
      <p:sp>
        <p:nvSpPr>
          <p:cNvPr id="4" name="Footer Placeholder 3"/>
          <p:cNvSpPr>
            <a:spLocks noGrp="1"/>
          </p:cNvSpPr>
          <p:nvPr>
            <p:ph type="ftr" sz="quarter" idx="11"/>
          </p:nvPr>
        </p:nvSpPr>
        <p:spPr/>
        <p:txBody>
          <a:bodyPr/>
          <a:lstStyle/>
          <a:p>
            <a:endParaRPr lang="bg-BG"/>
          </a:p>
        </p:txBody>
      </p:sp>
      <p:sp>
        <p:nvSpPr>
          <p:cNvPr id="5" name="Slide Number Placeholder 4"/>
          <p:cNvSpPr>
            <a:spLocks noGrp="1"/>
          </p:cNvSpPr>
          <p:nvPr>
            <p:ph type="sldNum" sz="quarter" idx="12"/>
          </p:nvPr>
        </p:nvSpPr>
        <p:spPr/>
        <p:txBody>
          <a:bodyPr/>
          <a:lstStyle/>
          <a:p>
            <a:fld id="{CACBDF0D-8EE1-4BE9-A593-E63B7803DAA6}" type="slidenum">
              <a:rPr lang="bg-BG" smtClean="0"/>
              <a:pPr/>
              <a:t>‹#›</a:t>
            </a:fld>
            <a:endParaRPr lang="bg-BG"/>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9A60F48-0A9F-4AF2-94A0-68BFB1A61B3B}" type="datetimeFigureOut">
              <a:rPr lang="bg-BG" smtClean="0"/>
              <a:pPr/>
              <a:t>28.10.2014 г.</a:t>
            </a:fld>
            <a:endParaRPr lang="bg-BG"/>
          </a:p>
        </p:txBody>
      </p:sp>
      <p:sp>
        <p:nvSpPr>
          <p:cNvPr id="3" name="Footer Placeholder 2"/>
          <p:cNvSpPr>
            <a:spLocks noGrp="1"/>
          </p:cNvSpPr>
          <p:nvPr>
            <p:ph type="ftr" sz="quarter" idx="11"/>
          </p:nvPr>
        </p:nvSpPr>
        <p:spPr/>
        <p:txBody>
          <a:bodyPr/>
          <a:lstStyle/>
          <a:p>
            <a:endParaRPr lang="bg-BG"/>
          </a:p>
        </p:txBody>
      </p:sp>
      <p:sp>
        <p:nvSpPr>
          <p:cNvPr id="4" name="Slide Number Placeholder 3"/>
          <p:cNvSpPr>
            <a:spLocks noGrp="1"/>
          </p:cNvSpPr>
          <p:nvPr>
            <p:ph type="sldNum" sz="quarter" idx="12"/>
          </p:nvPr>
        </p:nvSpPr>
        <p:spPr/>
        <p:txBody>
          <a:bodyPr/>
          <a:lstStyle/>
          <a:p>
            <a:fld id="{CACBDF0D-8EE1-4BE9-A593-E63B7803DAA6}" type="slidenum">
              <a:rPr lang="bg-BG" smtClean="0"/>
              <a:pPr/>
              <a:t>‹#›</a:t>
            </a:fld>
            <a:endParaRPr lang="bg-BG"/>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C9A60F48-0A9F-4AF2-94A0-68BFB1A61B3B}" type="datetimeFigureOut">
              <a:rPr lang="bg-BG" smtClean="0"/>
              <a:pPr/>
              <a:t>28.10.2014 г.</a:t>
            </a:fld>
            <a:endParaRPr lang="bg-BG"/>
          </a:p>
        </p:txBody>
      </p:sp>
      <p:sp>
        <p:nvSpPr>
          <p:cNvPr id="6" name="Footer Placeholder 5"/>
          <p:cNvSpPr>
            <a:spLocks noGrp="1"/>
          </p:cNvSpPr>
          <p:nvPr>
            <p:ph type="ftr" sz="quarter" idx="11"/>
          </p:nvPr>
        </p:nvSpPr>
        <p:spPr/>
        <p:txBody>
          <a:bodyPr/>
          <a:lstStyle/>
          <a:p>
            <a:endParaRPr lang="bg-BG"/>
          </a:p>
        </p:txBody>
      </p:sp>
      <p:sp>
        <p:nvSpPr>
          <p:cNvPr id="7" name="Slide Number Placeholder 6"/>
          <p:cNvSpPr>
            <a:spLocks noGrp="1"/>
          </p:cNvSpPr>
          <p:nvPr>
            <p:ph type="sldNum" sz="quarter" idx="12"/>
          </p:nvPr>
        </p:nvSpPr>
        <p:spPr/>
        <p:txBody>
          <a:bodyPr/>
          <a:lstStyle/>
          <a:p>
            <a:fld id="{CACBDF0D-8EE1-4BE9-A593-E63B7803DAA6}" type="slidenum">
              <a:rPr lang="bg-BG" smtClean="0"/>
              <a:pPr/>
              <a:t>‹#›</a:t>
            </a:fld>
            <a:endParaRPr lang="bg-BG"/>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C9A60F48-0A9F-4AF2-94A0-68BFB1A61B3B}" type="datetimeFigureOut">
              <a:rPr lang="bg-BG" smtClean="0"/>
              <a:pPr/>
              <a:t>28.10.2014 г.</a:t>
            </a:fld>
            <a:endParaRPr lang="bg-BG"/>
          </a:p>
        </p:txBody>
      </p:sp>
      <p:sp>
        <p:nvSpPr>
          <p:cNvPr id="6" name="Footer Placeholder 5"/>
          <p:cNvSpPr>
            <a:spLocks noGrp="1"/>
          </p:cNvSpPr>
          <p:nvPr>
            <p:ph type="ftr" sz="quarter" idx="11"/>
          </p:nvPr>
        </p:nvSpPr>
        <p:spPr/>
        <p:txBody>
          <a:bodyPr/>
          <a:lstStyle/>
          <a:p>
            <a:endParaRPr lang="bg-BG"/>
          </a:p>
        </p:txBody>
      </p:sp>
      <p:sp>
        <p:nvSpPr>
          <p:cNvPr id="7" name="Slide Number Placeholder 6"/>
          <p:cNvSpPr>
            <a:spLocks noGrp="1"/>
          </p:cNvSpPr>
          <p:nvPr>
            <p:ph type="sldNum" sz="quarter" idx="12"/>
          </p:nvPr>
        </p:nvSpPr>
        <p:spPr>
          <a:xfrm>
            <a:off x="8077200" y="6356350"/>
            <a:ext cx="609600" cy="365125"/>
          </a:xfrm>
        </p:spPr>
        <p:txBody>
          <a:bodyPr/>
          <a:lstStyle/>
          <a:p>
            <a:fld id="{CACBDF0D-8EE1-4BE9-A593-E63B7803DAA6}" type="slidenum">
              <a:rPr lang="bg-BG" smtClean="0"/>
              <a:pPr/>
              <a:t>‹#›</a:t>
            </a:fld>
            <a:endParaRPr lang="bg-BG"/>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dirty="0"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C9A60F48-0A9F-4AF2-94A0-68BFB1A61B3B}" type="datetimeFigureOut">
              <a:rPr lang="bg-BG" smtClean="0"/>
              <a:pPr/>
              <a:t>28.10.2014 г.</a:t>
            </a:fld>
            <a:endParaRPr lang="bg-BG"/>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bg-BG"/>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CACBDF0D-8EE1-4BE9-A593-E63B7803DAA6}" type="slidenum">
              <a:rPr lang="bg-BG" smtClean="0"/>
              <a:pPr/>
              <a:t>‹#›</a:t>
            </a:fld>
            <a:endParaRPr lang="bg-BG"/>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gr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C9A60F48-0A9F-4AF2-94A0-68BFB1A61B3B}" type="datetimeFigureOut">
              <a:rPr lang="bg-BG" smtClean="0"/>
              <a:pPr/>
              <a:t>28.10.2014 г.</a:t>
            </a:fld>
            <a:endParaRPr lang="bg-BG"/>
          </a:p>
        </p:txBody>
      </p:sp>
      <p:sp>
        <p:nvSpPr>
          <p:cNvPr id="3" name="Footer Placeholder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bg-BG"/>
          </a:p>
        </p:txBody>
      </p:sp>
      <p:sp>
        <p:nvSpPr>
          <p:cNvPr id="23" name="Slide Number Placeholder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CACBDF0D-8EE1-4BE9-A593-E63B7803DAA6}" type="slidenum">
              <a:rPr lang="bg-BG" smtClean="0"/>
              <a:pPr/>
              <a:t>‹#›</a:t>
            </a:fld>
            <a:endParaRPr lang="bg-BG"/>
          </a:p>
        </p:txBody>
      </p:sp>
    </p:spTree>
  </p:cSld>
  <p:clrMap bg1="dk1" tx1="lt1" bg2="dk2" tx2="lt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C9A60F48-0A9F-4AF2-94A0-68BFB1A61B3B}" type="datetimeFigureOut">
              <a:rPr lang="bg-BG" smtClean="0"/>
              <a:pPr/>
              <a:t>28.10.2014 г.</a:t>
            </a:fld>
            <a:endParaRPr lang="bg-BG"/>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bg-BG"/>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CACBDF0D-8EE1-4BE9-A593-E63B7803DAA6}" type="slidenum">
              <a:rPr lang="bg-BG" smtClean="0"/>
              <a:pPr/>
              <a:t>‹#›</a:t>
            </a:fld>
            <a:endParaRPr lang="bg-BG"/>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grpSp>
    </p:spTree>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gif"/><Relationship Id="rId2" Type="http://schemas.openxmlformats.org/officeDocument/2006/relationships/image" Target="../media/image12.jpeg"/><Relationship Id="rId1" Type="http://schemas.openxmlformats.org/officeDocument/2006/relationships/slideLayout" Target="../slideLayouts/slideLayout26.xml"/></Relationships>
</file>

<file path=ppt/slides/_rels/slide1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31.xml"/></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6.xml"/></Relationships>
</file>

<file path=ppt/slides/_rels/slide13.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4.xml"/></Relationships>
</file>

<file path=ppt/slides/_rels/slide1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30.xml"/></Relationships>
</file>

<file path=ppt/slides/_rels/slide17.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6.xml"/></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gif"/><Relationship Id="rId1" Type="http://schemas.openxmlformats.org/officeDocument/2006/relationships/slideLayout" Target="../slideLayouts/slideLayout2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19.xml"/><Relationship Id="rId4" Type="http://schemas.openxmlformats.org/officeDocument/2006/relationships/image" Target="../media/image26.jpeg"/></Relationships>
</file>

<file path=ppt/slides/_rels/slide21.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9.xml"/></Relationships>
</file>

<file path=ppt/slides/_rels/slide22.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9.xml"/></Relationships>
</file>

<file path=ppt/slides/_rels/slide23.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9.xml"/></Relationships>
</file>

<file path=ppt/slides/_rels/slide24.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19.xml"/></Relationships>
</file>

<file path=ppt/slides/_rels/slide25.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19.xml"/><Relationship Id="rId6" Type="http://schemas.openxmlformats.org/officeDocument/2006/relationships/image" Target="../media/image36.jpeg"/><Relationship Id="rId5" Type="http://schemas.openxmlformats.org/officeDocument/2006/relationships/image" Target="../media/image35.jpeg"/><Relationship Id="rId4" Type="http://schemas.openxmlformats.org/officeDocument/2006/relationships/image" Target="../media/image34.jpeg"/></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30.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30.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0.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30.xm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bg-BG" dirty="0"/>
          </a:p>
        </p:txBody>
      </p:sp>
      <p:sp>
        <p:nvSpPr>
          <p:cNvPr id="3" name="Subtitle 2"/>
          <p:cNvSpPr>
            <a:spLocks noGrp="1"/>
          </p:cNvSpPr>
          <p:nvPr>
            <p:ph type="subTitle" idx="1"/>
          </p:nvPr>
        </p:nvSpPr>
        <p:spPr>
          <a:xfrm>
            <a:off x="539552" y="3356992"/>
            <a:ext cx="7848544" cy="1752600"/>
          </a:xfrm>
        </p:spPr>
        <p:txBody>
          <a:bodyPr/>
          <a:lstStyle/>
          <a:p>
            <a:r>
              <a:rPr lang="bg-BG" dirty="0" smtClean="0"/>
              <a:t>ИИгф</a:t>
            </a:r>
            <a:endParaRPr lang="bg-BG" dirty="0"/>
          </a:p>
        </p:txBody>
      </p:sp>
      <p:pic>
        <p:nvPicPr>
          <p:cNvPr id="4" name="Picture 3" descr="800px-Flag_of_Australia.svg.png"/>
          <p:cNvPicPr>
            <a:picLocks noChangeAspect="1"/>
          </p:cNvPicPr>
          <p:nvPr/>
        </p:nvPicPr>
        <p:blipFill>
          <a:blip r:embed="rId2" cstate="print"/>
          <a:stretch>
            <a:fillRect/>
          </a:stretch>
        </p:blipFill>
        <p:spPr>
          <a:xfrm>
            <a:off x="0" y="0"/>
            <a:ext cx="9144000" cy="3810000"/>
          </a:xfrm>
          <a:prstGeom prst="rect">
            <a:avLst/>
          </a:prstGeom>
        </p:spPr>
      </p:pic>
      <p:sp>
        <p:nvSpPr>
          <p:cNvPr id="6" name="TextBox 5"/>
          <p:cNvSpPr txBox="1"/>
          <p:nvPr/>
        </p:nvSpPr>
        <p:spPr>
          <a:xfrm>
            <a:off x="4644008" y="3789040"/>
            <a:ext cx="4499992" cy="369332"/>
          </a:xfrm>
          <a:prstGeom prst="rect">
            <a:avLst/>
          </a:prstGeom>
          <a:noFill/>
        </p:spPr>
        <p:txBody>
          <a:bodyPr wrap="square" rtlCol="0">
            <a:spAutoFit/>
          </a:bodyPr>
          <a:lstStyle/>
          <a:p>
            <a:endParaRPr lang="bg-BG" b="1" dirty="0">
              <a:solidFill>
                <a:schemeClr val="tx2">
                  <a:lumMod val="10000"/>
                </a:schemeClr>
              </a:solidFill>
            </a:endParaRPr>
          </a:p>
        </p:txBody>
      </p:sp>
      <p:sp>
        <p:nvSpPr>
          <p:cNvPr id="7" name="TextBox 6"/>
          <p:cNvSpPr txBox="1"/>
          <p:nvPr/>
        </p:nvSpPr>
        <p:spPr>
          <a:xfrm>
            <a:off x="4572000" y="1268760"/>
            <a:ext cx="4320480" cy="1446550"/>
          </a:xfrm>
          <a:prstGeom prst="rect">
            <a:avLst/>
          </a:prstGeom>
          <a:noFill/>
        </p:spPr>
        <p:txBody>
          <a:bodyPr wrap="square" rtlCol="0">
            <a:spAutoFit/>
          </a:bodyPr>
          <a:lstStyle/>
          <a:p>
            <a:pPr algn="ctr"/>
            <a:r>
              <a:rPr lang="bg-BG" sz="4400" b="1" dirty="0" smtClean="0">
                <a:solidFill>
                  <a:srgbClr val="C00000"/>
                </a:solidFill>
              </a:rPr>
              <a:t>Австралийски съюз</a:t>
            </a:r>
            <a:endParaRPr lang="bg-BG" sz="4400" b="1" dirty="0">
              <a:solidFill>
                <a:srgbClr val="C00000"/>
              </a:solidFill>
            </a:endParaRPr>
          </a:p>
        </p:txBody>
      </p:sp>
      <p:sp>
        <p:nvSpPr>
          <p:cNvPr id="8" name="Rectangle 7"/>
          <p:cNvSpPr/>
          <p:nvPr/>
        </p:nvSpPr>
        <p:spPr>
          <a:xfrm rot="10800000" flipV="1">
            <a:off x="5076056" y="4167663"/>
            <a:ext cx="4067944" cy="369332"/>
          </a:xfrm>
          <a:prstGeom prst="rect">
            <a:avLst/>
          </a:prstGeom>
        </p:spPr>
        <p:txBody>
          <a:bodyPr wrap="square">
            <a:spAutoFit/>
          </a:bodyPr>
          <a:lstStyle/>
          <a:p>
            <a:endParaRPr lang="bg-BG" b="1" dirty="0">
              <a:solidFill>
                <a:schemeClr val="tx2">
                  <a:lumMod val="10000"/>
                </a:schemeClr>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404664"/>
            <a:ext cx="8686800" cy="1442424"/>
          </a:xfrm>
        </p:spPr>
        <p:txBody>
          <a:bodyPr>
            <a:noAutofit/>
          </a:bodyPr>
          <a:lstStyle/>
          <a:p>
            <a:r>
              <a:rPr lang="bg-BG" sz="1800" dirty="0" smtClean="0">
                <a:solidFill>
                  <a:srgbClr val="002060"/>
                </a:solidFill>
              </a:rPr>
              <a:t>Австралия</a:t>
            </a:r>
            <a:r>
              <a:rPr lang="bg-BG" sz="1800" baseline="0" dirty="0" smtClean="0">
                <a:solidFill>
                  <a:srgbClr val="002060"/>
                </a:solidFill>
              </a:rPr>
              <a:t> е сравнително бедна на водни ресурси, най-мощната речна система е тази на Мъри – Дарлинг. Река мъри е дълга 2570м.</a:t>
            </a:r>
            <a:r>
              <a:rPr lang="en-US" sz="1800" baseline="0" dirty="0" smtClean="0">
                <a:solidFill>
                  <a:srgbClr val="002060"/>
                </a:solidFill>
              </a:rPr>
              <a:t>,</a:t>
            </a:r>
            <a:r>
              <a:rPr lang="bg-BG" sz="1800" baseline="0" dirty="0" smtClean="0">
                <a:solidFill>
                  <a:srgbClr val="002060"/>
                </a:solidFill>
              </a:rPr>
              <a:t> нейния най-голям приток е р. Мъръмбиджи – 1690м. Река Дарлинг е 2830м. При пълноводие по Мъри е разрешено корабоплаването, докато  Дарлинг през сухите периоди пресъхва. </a:t>
            </a:r>
            <a:r>
              <a:rPr lang="ru-RU" sz="1800" dirty="0" smtClean="0">
                <a:solidFill>
                  <a:srgbClr val="002060"/>
                </a:solidFill>
              </a:rPr>
              <a:t>В централна Австралия се намира и езерото Еър, което е разположено в депресия, достигаща до 12 - 16m под морското равнище.</a:t>
            </a:r>
            <a:endParaRPr lang="bg-BG" sz="1800" dirty="0">
              <a:solidFill>
                <a:srgbClr val="002060"/>
              </a:solidFill>
            </a:endParaRPr>
          </a:p>
        </p:txBody>
      </p:sp>
      <p:pic>
        <p:nvPicPr>
          <p:cNvPr id="5" name="Content Placeholder 4" descr="work.7015164.1.flat,550x550,075,f.cliffs-river-backwater-the-river-murray-south-australia.jpg"/>
          <p:cNvPicPr>
            <a:picLocks noGrp="1" noChangeAspect="1"/>
          </p:cNvPicPr>
          <p:nvPr>
            <p:ph sz="half" idx="1"/>
          </p:nvPr>
        </p:nvPicPr>
        <p:blipFill>
          <a:blip r:embed="rId2" cstate="print"/>
          <a:stretch>
            <a:fillRect/>
          </a:stretch>
        </p:blipFill>
        <p:spPr>
          <a:xfrm>
            <a:off x="0" y="2204864"/>
            <a:ext cx="4248472" cy="4032448"/>
          </a:xfrm>
        </p:spPr>
      </p:pic>
      <p:pic>
        <p:nvPicPr>
          <p:cNvPr id="6" name="Content Placeholder 5" descr="Murray_darling_murrumbidgee_map.gif"/>
          <p:cNvPicPr>
            <a:picLocks noGrp="1" noChangeAspect="1"/>
          </p:cNvPicPr>
          <p:nvPr>
            <p:ph sz="half" idx="2"/>
          </p:nvPr>
        </p:nvPicPr>
        <p:blipFill>
          <a:blip r:embed="rId3" cstate="print"/>
          <a:stretch>
            <a:fillRect/>
          </a:stretch>
        </p:blipFill>
        <p:spPr>
          <a:xfrm>
            <a:off x="4860032" y="2204864"/>
            <a:ext cx="4038600" cy="4032448"/>
          </a:xfr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3203848" cy="2780928"/>
          </a:xfrm>
        </p:spPr>
        <p:txBody>
          <a:bodyPr>
            <a:noAutofit/>
          </a:bodyPr>
          <a:lstStyle/>
          <a:p>
            <a:pPr algn="ctr"/>
            <a:r>
              <a:rPr lang="ru-RU" sz="1800" dirty="0" smtClean="0"/>
              <a:t>Растителността и животинският свят са отделени в особена Австралийска зоогеографска и флористична област, </a:t>
            </a:r>
            <a:r>
              <a:rPr lang="bg-BG" sz="1800" dirty="0" smtClean="0"/>
              <a:t>извънредно разнообразна и богата , отличава се с голям брой ендемити</a:t>
            </a:r>
            <a:r>
              <a:rPr lang="bg-BG" sz="1400" dirty="0" smtClean="0"/>
              <a:t/>
            </a:r>
            <a:br>
              <a:rPr lang="bg-BG" sz="1400" dirty="0" smtClean="0"/>
            </a:br>
            <a:endParaRPr lang="bg-BG" sz="1400" dirty="0"/>
          </a:p>
        </p:txBody>
      </p:sp>
      <p:sp>
        <p:nvSpPr>
          <p:cNvPr id="3" name="Text Placeholder 2"/>
          <p:cNvSpPr>
            <a:spLocks noGrp="1"/>
          </p:cNvSpPr>
          <p:nvPr>
            <p:ph type="body" sz="half" idx="2"/>
          </p:nvPr>
        </p:nvSpPr>
        <p:spPr>
          <a:xfrm>
            <a:off x="0" y="2708920"/>
            <a:ext cx="2915816" cy="4149080"/>
          </a:xfrm>
          <a:ln>
            <a:solidFill>
              <a:srgbClr val="002060"/>
            </a:solidFill>
          </a:ln>
        </p:spPr>
        <p:txBody>
          <a:bodyPr>
            <a:noAutofit/>
          </a:bodyPr>
          <a:lstStyle/>
          <a:p>
            <a:pPr>
              <a:buFont typeface="Wingdings" pitchFamily="2" charset="2"/>
              <a:buChar char="§"/>
            </a:pPr>
            <a:r>
              <a:rPr lang="ru-RU" sz="1600" dirty="0" smtClean="0"/>
              <a:t>В пустинните области</a:t>
            </a:r>
            <a:r>
              <a:rPr lang="bg-BG" sz="1600" dirty="0" smtClean="0"/>
              <a:t> </a:t>
            </a:r>
            <a:r>
              <a:rPr lang="ru-RU" sz="1600" dirty="0" smtClean="0"/>
              <a:t>вирее сухоустойчива растителност, като например таралежова трева и др.</a:t>
            </a:r>
            <a:endParaRPr lang="ru-RU" sz="1600" b="0" dirty="0" smtClean="0"/>
          </a:p>
          <a:p>
            <a:pPr>
              <a:buFont typeface="Wingdings" pitchFamily="2" charset="2"/>
              <a:buChar char="§"/>
            </a:pPr>
            <a:r>
              <a:rPr lang="ru-RU" sz="1600" b="0" dirty="0" smtClean="0"/>
              <a:t> </a:t>
            </a:r>
            <a:r>
              <a:rPr lang="bg-BG" sz="1600" b="0" i="1" dirty="0" smtClean="0"/>
              <a:t>Бутилковото дърво – в т. н. Скруб</a:t>
            </a:r>
          </a:p>
          <a:p>
            <a:pPr marL="0" marR="0" indent="0" defTabSz="914400" rtl="0" eaLnBrk="1" fontAlgn="auto" latinLnBrk="0" hangingPunct="1">
              <a:lnSpc>
                <a:spcPct val="100000"/>
              </a:lnSpc>
              <a:spcBef>
                <a:spcPts val="250"/>
              </a:spcBef>
              <a:spcAft>
                <a:spcPts val="0"/>
              </a:spcAft>
              <a:buClr>
                <a:schemeClr val="accent3"/>
              </a:buClr>
              <a:buSzPct val="95000"/>
              <a:buFont typeface="Wingdings" pitchFamily="2" charset="2"/>
              <a:buChar char="§"/>
              <a:tabLst/>
              <a:defRPr/>
            </a:pPr>
            <a:r>
              <a:rPr lang="bg-BG" sz="1600" b="0" dirty="0" smtClean="0"/>
              <a:t>В горите с умерен климат има </a:t>
            </a:r>
            <a:r>
              <a:rPr lang="bg-BG" sz="1600" b="0" i="1" dirty="0" smtClean="0"/>
              <a:t>Сребърна акация</a:t>
            </a:r>
            <a:r>
              <a:rPr lang="bg-BG" sz="1600" b="0" i="0" dirty="0" smtClean="0"/>
              <a:t>.</a:t>
            </a:r>
          </a:p>
          <a:p>
            <a:pPr>
              <a:buFont typeface="Wingdings" pitchFamily="2" charset="2"/>
              <a:buChar char="§"/>
            </a:pPr>
            <a:r>
              <a:rPr lang="bg-BG" sz="1600" b="0" dirty="0" smtClean="0"/>
              <a:t>В</a:t>
            </a:r>
            <a:r>
              <a:rPr lang="bg-BG" sz="1600" b="0" baseline="0" dirty="0" smtClean="0"/>
              <a:t> т</a:t>
            </a:r>
            <a:r>
              <a:rPr lang="bg-BG" sz="1600" b="0" dirty="0" smtClean="0"/>
              <a:t>ропически влажни гори расте </a:t>
            </a:r>
            <a:r>
              <a:rPr lang="ru-RU" sz="1600" i="1" dirty="0" smtClean="0"/>
              <a:t>растението тигър то</a:t>
            </a:r>
            <a:r>
              <a:rPr lang="ru-RU" sz="1600" dirty="0" smtClean="0"/>
              <a:t> има розови цветове, които привличат пчелите.</a:t>
            </a:r>
            <a:endParaRPr lang="bg-BG" sz="1600" b="0" dirty="0" smtClean="0"/>
          </a:p>
          <a:p>
            <a:pPr>
              <a:buFont typeface="Wingdings" pitchFamily="2" charset="2"/>
              <a:buChar char="§"/>
              <a:defRPr/>
            </a:pPr>
            <a:r>
              <a:rPr lang="ru-RU" sz="1600" dirty="0" smtClean="0"/>
              <a:t>В екаваториалните вечнозелени влажни гори</a:t>
            </a:r>
            <a:r>
              <a:rPr lang="ru-RU" sz="1600" baseline="0" dirty="0" smtClean="0"/>
              <a:t> </a:t>
            </a:r>
            <a:r>
              <a:rPr lang="ru-RU" sz="1600" dirty="0" smtClean="0"/>
              <a:t>разпространени са</a:t>
            </a:r>
            <a:r>
              <a:rPr lang="bg-BG" sz="1600" dirty="0" smtClean="0"/>
              <a:t> </a:t>
            </a:r>
            <a:r>
              <a:rPr lang="ru-RU" sz="1600" dirty="0" smtClean="0"/>
              <a:t>палми, бамбукът, а по бреговете мангрови гори.</a:t>
            </a:r>
            <a:endParaRPr lang="bg-BG" sz="1600" b="0" dirty="0" smtClean="0"/>
          </a:p>
        </p:txBody>
      </p:sp>
      <p:pic>
        <p:nvPicPr>
          <p:cNvPr id="5" name="Picture Placeholder 4" descr="images.jpg"/>
          <p:cNvPicPr>
            <a:picLocks noGrp="1" noChangeAspect="1"/>
          </p:cNvPicPr>
          <p:nvPr>
            <p:ph type="pic" idx="1"/>
          </p:nvPr>
        </p:nvPicPr>
        <p:blipFill>
          <a:blip r:embed="rId2" cstate="print"/>
          <a:srcRect l="5999" r="5999"/>
          <a:stretch>
            <a:fillRect/>
          </a:stretch>
        </p:blipFill>
        <p:spPr>
          <a:xfrm>
            <a:off x="3203848" y="1268760"/>
            <a:ext cx="5199058" cy="4426921"/>
          </a:xfr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bg-BG" sz="2800" dirty="0" smtClean="0"/>
              <a:t>мимоза </a:t>
            </a:r>
            <a:r>
              <a:rPr lang="bg-BG" dirty="0" smtClean="0"/>
              <a:t>                        </a:t>
            </a:r>
            <a:r>
              <a:rPr lang="bg-BG" sz="2800" dirty="0" smtClean="0"/>
              <a:t>палма</a:t>
            </a:r>
            <a:endParaRPr lang="bg-BG" sz="2800" dirty="0"/>
          </a:p>
        </p:txBody>
      </p:sp>
      <p:pic>
        <p:nvPicPr>
          <p:cNvPr id="5" name="Content Placeholder 4" descr="220px-Acacia_dealbata-1.jpg"/>
          <p:cNvPicPr>
            <a:picLocks noGrp="1" noChangeAspect="1"/>
          </p:cNvPicPr>
          <p:nvPr>
            <p:ph sz="half" idx="1"/>
          </p:nvPr>
        </p:nvPicPr>
        <p:blipFill>
          <a:blip r:embed="rId2" cstate="print"/>
          <a:stretch>
            <a:fillRect/>
          </a:stretch>
        </p:blipFill>
        <p:spPr>
          <a:xfrm>
            <a:off x="1043608" y="2348880"/>
            <a:ext cx="2988444" cy="3721100"/>
          </a:xfrm>
        </p:spPr>
      </p:pic>
      <p:pic>
        <p:nvPicPr>
          <p:cNvPr id="6" name="Content Placeholder 5" descr="palm-tree-with-coconuts.jpg"/>
          <p:cNvPicPr>
            <a:picLocks noGrp="1" noChangeAspect="1"/>
          </p:cNvPicPr>
          <p:nvPr>
            <p:ph sz="half" idx="2"/>
          </p:nvPr>
        </p:nvPicPr>
        <p:blipFill>
          <a:blip r:embed="rId3" cstate="print"/>
          <a:stretch>
            <a:fillRect/>
          </a:stretch>
        </p:blipFill>
        <p:spPr>
          <a:xfrm>
            <a:off x="4648200" y="2438071"/>
            <a:ext cx="4038600" cy="3399495"/>
          </a:xfr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endParaRPr lang="bg-BG" dirty="0"/>
          </a:p>
        </p:txBody>
      </p:sp>
      <p:pic>
        <p:nvPicPr>
          <p:cNvPr id="7" name="Content Placeholder 6" descr="australia002.jpg"/>
          <p:cNvPicPr>
            <a:picLocks noGrp="1" noChangeAspect="1"/>
          </p:cNvPicPr>
          <p:nvPr>
            <p:ph idx="1"/>
          </p:nvPr>
        </p:nvPicPr>
        <p:blipFill>
          <a:blip r:embed="rId2" cstate="print"/>
          <a:stretch>
            <a:fillRect/>
          </a:stretch>
        </p:blipFill>
        <p:spPr>
          <a:xfrm>
            <a:off x="0" y="-243408"/>
            <a:ext cx="9144000" cy="6858000"/>
          </a:xfrm>
        </p:spPr>
      </p:pic>
      <p:sp>
        <p:nvSpPr>
          <p:cNvPr id="8" name="TextBox 7"/>
          <p:cNvSpPr txBox="1"/>
          <p:nvPr/>
        </p:nvSpPr>
        <p:spPr>
          <a:xfrm>
            <a:off x="1907704" y="188640"/>
            <a:ext cx="4824536" cy="4801314"/>
          </a:xfrm>
          <a:prstGeom prst="rect">
            <a:avLst/>
          </a:prstGeom>
          <a:noFill/>
        </p:spPr>
        <p:txBody>
          <a:bodyPr wrap="square" rtlCol="0">
            <a:spAutoFit/>
          </a:bodyPr>
          <a:lstStyle/>
          <a:p>
            <a:pPr algn="ctr"/>
            <a:r>
              <a:rPr lang="bg-BG" dirty="0" smtClean="0"/>
              <a:t>Животински свят в Австралия и остров Тасмания подобно на растителността е твърде разнообразен и образува особена Австралийска зоогеографска област. </a:t>
            </a:r>
            <a:r>
              <a:rPr lang="ru-RU" dirty="0" smtClean="0"/>
              <a:t>Най-характерни са еднопроходните -</a:t>
            </a:r>
            <a:r>
              <a:rPr lang="bg-BG" dirty="0" smtClean="0"/>
              <a:t>птицечовка</a:t>
            </a:r>
            <a:r>
              <a:rPr lang="ru-RU" dirty="0" smtClean="0"/>
              <a:t>  и двуутробните.</a:t>
            </a:r>
            <a:r>
              <a:rPr lang="bg-BG" dirty="0" smtClean="0"/>
              <a:t> Най-голям интерес представлява тревопосното кенгуру и мечката коала. Разпространени са и двуутробите хишници, като двуутробния вълк, двуутробната лисица. В Австралия има още двуутробни къртици, двуутробни лалугери и други. Птичия свят е представен от щраус ему, птицата лира, райската птица, черният лебед .Голямо разпространение из горите имат пъстроцветните папагали и колибри.</a:t>
            </a:r>
          </a:p>
          <a:p>
            <a:pPr algn="ctr"/>
            <a:endParaRPr lang="bg-BG"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bg-BG"/>
          </a:p>
        </p:txBody>
      </p:sp>
      <p:pic>
        <p:nvPicPr>
          <p:cNvPr id="4" name="Content Placeholder 3" descr="1251828715_World_Australia_Koala___Australia_008976_.jpg"/>
          <p:cNvPicPr>
            <a:picLocks noGrp="1" noChangeAspect="1"/>
          </p:cNvPicPr>
          <p:nvPr>
            <p:ph idx="1"/>
          </p:nvPr>
        </p:nvPicPr>
        <p:blipFill>
          <a:blip r:embed="rId2" cstate="print"/>
          <a:stretch>
            <a:fillRect/>
          </a:stretch>
        </p:blipFill>
        <p:spPr>
          <a:xfrm>
            <a:off x="323528" y="764704"/>
            <a:ext cx="8280920" cy="5760640"/>
          </a:xfrm>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bg-BG"/>
          </a:p>
        </p:txBody>
      </p:sp>
      <p:pic>
        <p:nvPicPr>
          <p:cNvPr id="6" name="Content Placeholder 5" descr="kenguru.jpg"/>
          <p:cNvPicPr>
            <a:picLocks noGrp="1" noChangeAspect="1"/>
          </p:cNvPicPr>
          <p:nvPr>
            <p:ph idx="1"/>
          </p:nvPr>
        </p:nvPicPr>
        <p:blipFill>
          <a:blip r:embed="rId2" cstate="print"/>
          <a:stretch>
            <a:fillRect/>
          </a:stretch>
        </p:blipFill>
        <p:spPr>
          <a:xfrm>
            <a:off x="539552" y="980728"/>
            <a:ext cx="7920880" cy="5472608"/>
          </a:xfr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0" y="0"/>
            <a:ext cx="3707904" cy="1556792"/>
          </a:xfrm>
        </p:spPr>
        <p:txBody>
          <a:bodyPr>
            <a:normAutofit/>
          </a:bodyPr>
          <a:lstStyle/>
          <a:p>
            <a:pPr algn="ctr"/>
            <a:r>
              <a:rPr lang="bg-BG" sz="2800" dirty="0" smtClean="0"/>
              <a:t>Геодемографска характеристика</a:t>
            </a:r>
            <a:endParaRPr lang="bg-BG" sz="2800" dirty="0"/>
          </a:p>
        </p:txBody>
      </p:sp>
      <p:sp>
        <p:nvSpPr>
          <p:cNvPr id="7" name="Text Placeholder 6"/>
          <p:cNvSpPr>
            <a:spLocks noGrp="1"/>
          </p:cNvSpPr>
          <p:nvPr>
            <p:ph type="body" idx="2"/>
          </p:nvPr>
        </p:nvSpPr>
        <p:spPr>
          <a:xfrm>
            <a:off x="0" y="1556792"/>
            <a:ext cx="3419872" cy="5040560"/>
          </a:xfrm>
        </p:spPr>
        <p:txBody>
          <a:bodyPr>
            <a:noAutofit/>
          </a:bodyPr>
          <a:lstStyle/>
          <a:p>
            <a:pPr>
              <a:buFont typeface="Wingdings" pitchFamily="2" charset="2"/>
              <a:buChar char="§"/>
            </a:pPr>
            <a:r>
              <a:rPr lang="bg-BG" sz="1600" dirty="0" smtClean="0"/>
              <a:t>Населението е почти 22млн. жители. </a:t>
            </a:r>
          </a:p>
          <a:p>
            <a:pPr>
              <a:buFont typeface="Wingdings" pitchFamily="2" charset="2"/>
              <a:buChar char="§"/>
            </a:pPr>
            <a:r>
              <a:rPr lang="bg-BG" sz="1600" dirty="0" smtClean="0"/>
              <a:t>Гъстота - 2.5 жит. на кв. км. Естествен прираст 8. </a:t>
            </a:r>
          </a:p>
          <a:p>
            <a:pPr>
              <a:buFont typeface="Wingdings" pitchFamily="2" charset="2"/>
              <a:buChar char="§"/>
            </a:pPr>
            <a:r>
              <a:rPr lang="bg-BG" sz="1600" dirty="0" smtClean="0"/>
              <a:t>Средна продължителност на живота - мъже - 77 г, жени - 83 г. </a:t>
            </a:r>
          </a:p>
          <a:p>
            <a:pPr>
              <a:buFont typeface="Wingdings" pitchFamily="2" charset="2"/>
              <a:buChar char="§"/>
            </a:pPr>
            <a:r>
              <a:rPr lang="ru-RU" sz="1600" dirty="0" smtClean="0"/>
              <a:t>Поколения наред основният поток от имигранти е съставен от англичани и ирландци.</a:t>
            </a:r>
          </a:p>
          <a:p>
            <a:pPr>
              <a:buFont typeface="Wingdings" pitchFamily="2" charset="2"/>
              <a:buChar char="§"/>
            </a:pPr>
            <a:r>
              <a:rPr lang="ru-RU" sz="1600" dirty="0" smtClean="0"/>
              <a:t>Преброяването от 2006 г. показва, че 37,13% от запитаните определят себе си като австралийци, 31,65% посочват английски произход, следвани от 9,08% с ирландски корени и 7,56% с шотландци</a:t>
            </a:r>
          </a:p>
        </p:txBody>
      </p:sp>
      <p:pic>
        <p:nvPicPr>
          <p:cNvPr id="8" name="Content Placeholder 7" descr="Pyramide_Australie.PNG"/>
          <p:cNvPicPr>
            <a:picLocks noGrp="1" noChangeAspect="1"/>
          </p:cNvPicPr>
          <p:nvPr>
            <p:ph sz="half" idx="1"/>
          </p:nvPr>
        </p:nvPicPr>
        <p:blipFill>
          <a:blip r:embed="rId2" cstate="print"/>
          <a:stretch>
            <a:fillRect/>
          </a:stretch>
        </p:blipFill>
        <p:spPr>
          <a:xfrm>
            <a:off x="3575050" y="1412776"/>
            <a:ext cx="5317430" cy="4608512"/>
          </a:xfr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bg-BG" sz="2800" dirty="0" smtClean="0"/>
              <a:t>Държавнополитическо и административно устройство на Австралия</a:t>
            </a:r>
            <a:endParaRPr lang="bg-BG" dirty="0"/>
          </a:p>
        </p:txBody>
      </p:sp>
      <p:pic>
        <p:nvPicPr>
          <p:cNvPr id="5" name="Content Placeholder 4" descr="indexф.jpg"/>
          <p:cNvPicPr>
            <a:picLocks noGrp="1" noChangeAspect="1"/>
          </p:cNvPicPr>
          <p:nvPr>
            <p:ph sz="half" idx="1"/>
          </p:nvPr>
        </p:nvPicPr>
        <p:blipFill>
          <a:blip r:embed="rId2" cstate="print"/>
          <a:stretch>
            <a:fillRect/>
          </a:stretch>
        </p:blipFill>
        <p:spPr>
          <a:xfrm>
            <a:off x="1187624" y="2420888"/>
            <a:ext cx="2713642" cy="2520280"/>
          </a:xfrm>
        </p:spPr>
      </p:pic>
      <p:sp>
        <p:nvSpPr>
          <p:cNvPr id="3" name="Text Placeholder 2"/>
          <p:cNvSpPr>
            <a:spLocks noGrp="1"/>
          </p:cNvSpPr>
          <p:nvPr>
            <p:ph sz="half" idx="2"/>
          </p:nvPr>
        </p:nvSpPr>
        <p:spPr>
          <a:xfrm>
            <a:off x="4648200" y="1920084"/>
            <a:ext cx="4038600" cy="4937915"/>
          </a:xfrm>
        </p:spPr>
        <p:txBody>
          <a:bodyPr>
            <a:noAutofit/>
          </a:bodyPr>
          <a:lstStyle/>
          <a:p>
            <a:r>
              <a:rPr lang="bg-BG" sz="1600" dirty="0" smtClean="0"/>
              <a:t>Австралия е парламентарна монархия - федерална държава в състава на Съдружество, възглавявано от Великобритания.</a:t>
            </a:r>
          </a:p>
          <a:p>
            <a:r>
              <a:rPr lang="bg-BG" sz="1600" dirty="0" smtClean="0"/>
              <a:t>Глава на държавата е Кралицата на Великобритания, представена от генерал-губернатор. </a:t>
            </a:r>
          </a:p>
          <a:p>
            <a:r>
              <a:rPr lang="bg-BG" sz="1600" dirty="0" smtClean="0"/>
              <a:t>Висш законодателен орган - федерален парламент, състоящ се от Сенат (горна палата) от 76 сенатора, избирани за 6 години и Палата на представителите от 148 депутата, избирани за 3 години.</a:t>
            </a:r>
          </a:p>
          <a:p>
            <a:r>
              <a:rPr lang="bg-BG" sz="1600" dirty="0" smtClean="0"/>
              <a:t>Изпълнителната власт - правителство и премиер-министър.</a:t>
            </a:r>
          </a:p>
          <a:p>
            <a:r>
              <a:rPr lang="bg-BG" sz="1600" dirty="0" smtClean="0"/>
              <a:t> </a:t>
            </a:r>
            <a:r>
              <a:rPr lang="ru-RU" sz="1600" dirty="0" smtClean="0"/>
              <a:t>Парична единица е австралийски долар ($ A) = 100 цента .</a:t>
            </a:r>
            <a:r>
              <a:rPr lang="bg-BG" sz="1600" dirty="0" smtClean="0"/>
              <a:t/>
            </a:r>
            <a:br>
              <a:rPr lang="bg-BG" sz="1600" dirty="0" smtClean="0"/>
            </a:br>
            <a:endParaRPr lang="bg-BG" sz="16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3563888" cy="1196752"/>
          </a:xfrm>
        </p:spPr>
        <p:txBody>
          <a:bodyPr>
            <a:normAutofit/>
          </a:bodyPr>
          <a:lstStyle/>
          <a:p>
            <a:r>
              <a:rPr lang="ru-RU" sz="2400" dirty="0" smtClean="0"/>
              <a:t>История на създаването на териториалните единици в Австралия                                                                     </a:t>
            </a:r>
            <a:endParaRPr lang="bg-BG" sz="2400" dirty="0"/>
          </a:p>
        </p:txBody>
      </p:sp>
      <p:pic>
        <p:nvPicPr>
          <p:cNvPr id="5" name="Content Placeholder 4" descr="Australia_history.gif"/>
          <p:cNvPicPr>
            <a:picLocks noGrp="1" noChangeAspect="1"/>
          </p:cNvPicPr>
          <p:nvPr>
            <p:ph sz="half" idx="1"/>
          </p:nvPr>
        </p:nvPicPr>
        <p:blipFill>
          <a:blip r:embed="rId2" cstate="print"/>
          <a:stretch>
            <a:fillRect/>
          </a:stretch>
        </p:blipFill>
        <p:spPr>
          <a:xfrm>
            <a:off x="0" y="1340768"/>
            <a:ext cx="4680520" cy="4896544"/>
          </a:xfrm>
        </p:spPr>
      </p:pic>
      <p:pic>
        <p:nvPicPr>
          <p:cNvPr id="6" name="Content Placeholder 5" descr="AustraliaStatesTerritoriesNumb.png"/>
          <p:cNvPicPr>
            <a:picLocks noGrp="1" noChangeAspect="1"/>
          </p:cNvPicPr>
          <p:nvPr>
            <p:ph sz="half" idx="2"/>
          </p:nvPr>
        </p:nvPicPr>
        <p:blipFill>
          <a:blip r:embed="rId3" cstate="print"/>
          <a:stretch>
            <a:fillRect/>
          </a:stretch>
        </p:blipFill>
        <p:spPr>
          <a:xfrm>
            <a:off x="4716016" y="2204864"/>
            <a:ext cx="4427984" cy="4021148"/>
          </a:xfrm>
        </p:spPr>
      </p:pic>
      <p:sp>
        <p:nvSpPr>
          <p:cNvPr id="7" name="Rectangle 6"/>
          <p:cNvSpPr/>
          <p:nvPr/>
        </p:nvSpPr>
        <p:spPr>
          <a:xfrm>
            <a:off x="4716016" y="0"/>
            <a:ext cx="4427984" cy="2031325"/>
          </a:xfrm>
          <a:prstGeom prst="rect">
            <a:avLst/>
          </a:prstGeom>
        </p:spPr>
        <p:txBody>
          <a:bodyPr wrap="square">
            <a:spAutoFit/>
          </a:bodyPr>
          <a:lstStyle/>
          <a:p>
            <a:r>
              <a:rPr lang="ru-RU" dirty="0" smtClean="0">
                <a:solidFill>
                  <a:schemeClr val="tx2"/>
                </a:solidFill>
              </a:rPr>
              <a:t>Административно деление - 6 щата - Нови Южен Уелс, Виктория, Куинслънд, Южна Австралия, Западна Австралия, Тасмания и 3 територии - Северна територия, Територия на федералната столица и Територия на залива Джервис</a:t>
            </a:r>
            <a:r>
              <a:rPr lang="ru-RU" dirty="0" smtClean="0"/>
              <a:t>.</a:t>
            </a:r>
            <a:endParaRPr lang="bg-BG"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a:xfrm>
            <a:off x="533400" y="764704"/>
            <a:ext cx="7851648" cy="792088"/>
          </a:xfrm>
        </p:spPr>
        <p:txBody>
          <a:bodyPr>
            <a:normAutofit fontScale="90000"/>
          </a:bodyPr>
          <a:lstStyle/>
          <a:p>
            <a:pPr algn="ctr"/>
            <a:r>
              <a:rPr lang="bg-BG" sz="3200" dirty="0" smtClean="0"/>
              <a:t>Социално- икономическото развитие</a:t>
            </a:r>
            <a:r>
              <a:rPr lang="bg-BG" sz="6000" dirty="0" smtClean="0"/>
              <a:t>.</a:t>
            </a:r>
            <a:endParaRPr lang="bg-BG" dirty="0"/>
          </a:p>
        </p:txBody>
      </p:sp>
      <p:sp>
        <p:nvSpPr>
          <p:cNvPr id="6" name="Subtitle 5"/>
          <p:cNvSpPr>
            <a:spLocks noGrp="1"/>
          </p:cNvSpPr>
          <p:nvPr>
            <p:ph type="subTitle" idx="1"/>
          </p:nvPr>
        </p:nvSpPr>
        <p:spPr>
          <a:xfrm>
            <a:off x="467544" y="1844824"/>
            <a:ext cx="8136904" cy="4824536"/>
          </a:xfrm>
        </p:spPr>
        <p:txBody>
          <a:bodyPr>
            <a:noAutofit/>
          </a:bodyPr>
          <a:lstStyle/>
          <a:p>
            <a:pPr algn="ctr"/>
            <a:r>
              <a:rPr lang="ru-RU" sz="2000" dirty="0" smtClean="0"/>
              <a:t>Шестте колонии станали щати и през 1901 г. се федерирали в Австралийски съюз с конституция, която обединява Британските парламентарни и Американските федеративни традиции.</a:t>
            </a:r>
            <a:endParaRPr lang="bg-BG" sz="2000" dirty="0" smtClean="0"/>
          </a:p>
          <a:p>
            <a:pPr algn="ctr"/>
            <a:r>
              <a:rPr lang="ru-RU" sz="2000" dirty="0" smtClean="0"/>
              <a:t>Австралия воювала заедно с Великобритания през Първата световна война като част от Австралийския и новозеландски армейски корпус (ANZAC). Чрез участието на Австралия във Втората световна война, тя се доближава повече към Америка. Парламентарната сила през втората половина на 20 век се сменя между три партии: Австралийската работническа, Либералната и Националната партии. Австралия омекотява закона за селективната имиграция през 1960 г. и 1970 г., което било в интерес на северните европейци. Оттогава насам около 40% от емигрантите идват от Азия, разнообразявайки населението, което било предимно от Англия и Ирландия</a:t>
            </a:r>
            <a:r>
              <a:rPr lang="ru-RU" sz="1600" dirty="0" smtClean="0"/>
              <a:t>.</a:t>
            </a:r>
            <a:endParaRPr lang="bg-BG" sz="16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5173184"/>
          </a:xfrm>
        </p:spPr>
        <p:txBody>
          <a:bodyPr>
            <a:normAutofit/>
          </a:bodyPr>
          <a:lstStyle/>
          <a:p>
            <a:pPr algn="ctr"/>
            <a:r>
              <a:rPr lang="bg-BG" dirty="0" smtClean="0"/>
              <a:t>Съдържание</a:t>
            </a:r>
            <a:br>
              <a:rPr lang="bg-BG" dirty="0" smtClean="0"/>
            </a:br>
            <a:r>
              <a:rPr lang="bg-BG" sz="5400" dirty="0" smtClean="0"/>
              <a:t> </a:t>
            </a:r>
            <a:r>
              <a:rPr lang="bg-BG" sz="2400" dirty="0" smtClean="0"/>
              <a:t>Географско положение</a:t>
            </a:r>
            <a:br>
              <a:rPr lang="bg-BG" sz="2400" dirty="0" smtClean="0"/>
            </a:br>
            <a:r>
              <a:rPr lang="bg-BG" sz="2400" dirty="0" smtClean="0"/>
              <a:t> Формиране на политическите граници </a:t>
            </a:r>
            <a:br>
              <a:rPr lang="bg-BG" sz="2400" dirty="0" smtClean="0"/>
            </a:br>
            <a:r>
              <a:rPr lang="bg-BG" sz="2400" smtClean="0"/>
              <a:t>Природоресурсен потенциал </a:t>
            </a:r>
            <a:r>
              <a:rPr lang="bg-BG" sz="2400" dirty="0" smtClean="0"/>
              <a:t/>
            </a:r>
            <a:br>
              <a:rPr lang="bg-BG" sz="2400" dirty="0" smtClean="0"/>
            </a:br>
            <a:r>
              <a:rPr lang="bg-BG" sz="2400" dirty="0" smtClean="0"/>
              <a:t> Геодемографска характеристика</a:t>
            </a:r>
            <a:br>
              <a:rPr lang="bg-BG" sz="2400" dirty="0" smtClean="0"/>
            </a:br>
            <a:r>
              <a:rPr lang="bg-BG" sz="2400" dirty="0" smtClean="0"/>
              <a:t> Държавнополитическо и административно устройство</a:t>
            </a:r>
            <a:br>
              <a:rPr lang="bg-BG" sz="2400" dirty="0" smtClean="0"/>
            </a:br>
            <a:r>
              <a:rPr lang="bg-BG" sz="2400" smtClean="0"/>
              <a:t> Социално - </a:t>
            </a:r>
            <a:r>
              <a:rPr lang="bg-BG" sz="2400" dirty="0" smtClean="0"/>
              <a:t>икономическото развитие</a:t>
            </a:r>
            <a:br>
              <a:rPr lang="bg-BG" sz="2400" dirty="0" smtClean="0"/>
            </a:br>
            <a:r>
              <a:rPr lang="bg-BG" sz="2400" dirty="0" smtClean="0"/>
              <a:t> Отраслова и териториална структура на стопанството</a:t>
            </a:r>
            <a:br>
              <a:rPr lang="bg-BG" sz="2400" dirty="0" smtClean="0"/>
            </a:br>
            <a:r>
              <a:rPr lang="bg-BG" sz="2400" dirty="0" smtClean="0"/>
              <a:t> Външно икономически и политически връзки</a:t>
            </a:r>
            <a:br>
              <a:rPr lang="bg-BG" sz="2400" dirty="0" smtClean="0"/>
            </a:br>
            <a:r>
              <a:rPr lang="bg-BG" sz="2400" dirty="0" smtClean="0"/>
              <a:t> Географски регоини и главни градове</a:t>
            </a:r>
            <a:endParaRPr lang="bg-BG" sz="2400"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4932040" cy="1412776"/>
          </a:xfrm>
        </p:spPr>
        <p:txBody>
          <a:bodyPr>
            <a:normAutofit/>
          </a:bodyPr>
          <a:lstStyle/>
          <a:p>
            <a:pPr algn="ctr"/>
            <a:r>
              <a:rPr lang="bg-BG" sz="2400" dirty="0" smtClean="0">
                <a:solidFill>
                  <a:schemeClr val="bg1">
                    <a:lumMod val="85000"/>
                    <a:lumOff val="15000"/>
                  </a:schemeClr>
                </a:solidFill>
              </a:rPr>
              <a:t>Отраслова и териториална структура на стопанството</a:t>
            </a:r>
            <a:endParaRPr lang="bg-BG" dirty="0"/>
          </a:p>
        </p:txBody>
      </p:sp>
      <p:sp>
        <p:nvSpPr>
          <p:cNvPr id="3" name="Text Placeholder 2"/>
          <p:cNvSpPr>
            <a:spLocks noGrp="1"/>
          </p:cNvSpPr>
          <p:nvPr>
            <p:ph type="body" idx="2"/>
          </p:nvPr>
        </p:nvSpPr>
        <p:spPr>
          <a:xfrm>
            <a:off x="0" y="1524000"/>
            <a:ext cx="4644008" cy="5334000"/>
          </a:xfrm>
        </p:spPr>
        <p:txBody>
          <a:bodyPr>
            <a:normAutofit lnSpcReduction="10000"/>
          </a:bodyPr>
          <a:lstStyle/>
          <a:p>
            <a:r>
              <a:rPr lang="bg-BG" sz="1800" dirty="0" smtClean="0">
                <a:latin typeface="Cambria Math" pitchFamily="18" charset="0"/>
                <a:ea typeface="Cambria Math" pitchFamily="18" charset="0"/>
              </a:rPr>
              <a:t>Високо развита индустриално-аграрна страна. Важна роля в икономиката играе добивната промишленост и селското стопанство.  Австралия има значителни запаси от енергетични и минерални суровини (желязна, уранова, манганова руда, въглища, нефт, газ, </a:t>
            </a:r>
            <a:r>
              <a:rPr lang="bg-BG" sz="1800" dirty="0" smtClean="0">
                <a:latin typeface="Constantia" pitchFamily="18" charset="0"/>
                <a:ea typeface="Cambria Math" pitchFamily="18" charset="0"/>
              </a:rPr>
              <a:t>боксити</a:t>
            </a:r>
            <a:r>
              <a:rPr lang="bg-BG" sz="1800" dirty="0" smtClean="0">
                <a:latin typeface="Cambria Math" pitchFamily="18" charset="0"/>
                <a:ea typeface="Cambria Math" pitchFamily="18" charset="0"/>
              </a:rPr>
              <a:t> и др.). Силно развита е химическата, електротехническата, металургичната промишленост, автомобилостроенето, електрониката, текстилната и хранително-вкусовата промишленост. Водещо място във високо развитото селско стопанство принадлежи на животновъдството. Страната е най-големият производител и износител на вълна в света и един от големите износители на месо, пшеница , млечни продукти и др.</a:t>
            </a:r>
            <a:r>
              <a:rPr lang="ru-RU" sz="1800" dirty="0" smtClean="0">
                <a:latin typeface="Cambria Math" pitchFamily="18" charset="0"/>
                <a:ea typeface="Cambria Math" pitchFamily="18" charset="0"/>
              </a:rPr>
              <a:t> Туризмът е един от най-важните отрасли на Австралия и има огромно влияние върху развитието</a:t>
            </a:r>
            <a:r>
              <a:rPr lang="bg-BG" sz="1800" dirty="0" smtClean="0">
                <a:latin typeface="Cambria Math" pitchFamily="18" charset="0"/>
                <a:ea typeface="Cambria Math" pitchFamily="18" charset="0"/>
              </a:rPr>
              <a:t>.</a:t>
            </a:r>
          </a:p>
          <a:p>
            <a:endParaRPr lang="bg-BG" sz="1800" dirty="0"/>
          </a:p>
        </p:txBody>
      </p:sp>
      <p:sp>
        <p:nvSpPr>
          <p:cNvPr id="4" name="Content Placeholder 3"/>
          <p:cNvSpPr>
            <a:spLocks noGrp="1"/>
          </p:cNvSpPr>
          <p:nvPr>
            <p:ph sz="half" idx="1"/>
          </p:nvPr>
        </p:nvSpPr>
        <p:spPr/>
        <p:txBody>
          <a:bodyPr/>
          <a:lstStyle/>
          <a:p>
            <a:pPr>
              <a:buNone/>
            </a:pPr>
            <a:endParaRPr lang="bg-BG" dirty="0"/>
          </a:p>
        </p:txBody>
      </p:sp>
      <p:pic>
        <p:nvPicPr>
          <p:cNvPr id="5" name="Picture 4" descr="imageбs.jpg"/>
          <p:cNvPicPr>
            <a:picLocks noChangeAspect="1"/>
          </p:cNvPicPr>
          <p:nvPr/>
        </p:nvPicPr>
        <p:blipFill>
          <a:blip r:embed="rId2" cstate="print"/>
          <a:stretch>
            <a:fillRect/>
          </a:stretch>
        </p:blipFill>
        <p:spPr>
          <a:xfrm>
            <a:off x="5076056" y="2420888"/>
            <a:ext cx="4392487" cy="2420888"/>
          </a:xfrm>
          <a:prstGeom prst="rect">
            <a:avLst/>
          </a:prstGeom>
        </p:spPr>
      </p:pic>
      <p:pic>
        <p:nvPicPr>
          <p:cNvPr id="6" name="Picture 5" descr="index.кjpg.jpg"/>
          <p:cNvPicPr>
            <a:picLocks noChangeAspect="1"/>
          </p:cNvPicPr>
          <p:nvPr/>
        </p:nvPicPr>
        <p:blipFill>
          <a:blip r:embed="rId3" cstate="print"/>
          <a:stretch>
            <a:fillRect/>
          </a:stretch>
        </p:blipFill>
        <p:spPr>
          <a:xfrm>
            <a:off x="5076056" y="4841776"/>
            <a:ext cx="4392488" cy="2016224"/>
          </a:xfrm>
          <a:prstGeom prst="rect">
            <a:avLst/>
          </a:prstGeom>
        </p:spPr>
      </p:pic>
      <p:pic>
        <p:nvPicPr>
          <p:cNvPr id="7" name="Picture 6" descr="mine10(1).jpg"/>
          <p:cNvPicPr>
            <a:picLocks noChangeAspect="1"/>
          </p:cNvPicPr>
          <p:nvPr/>
        </p:nvPicPr>
        <p:blipFill>
          <a:blip r:embed="rId4" cstate="print"/>
          <a:stretch>
            <a:fillRect/>
          </a:stretch>
        </p:blipFill>
        <p:spPr>
          <a:xfrm>
            <a:off x="5076056" y="-387424"/>
            <a:ext cx="4320480" cy="2808312"/>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075240" cy="980728"/>
          </a:xfrm>
        </p:spPr>
        <p:txBody>
          <a:bodyPr>
            <a:normAutofit/>
          </a:bodyPr>
          <a:lstStyle/>
          <a:p>
            <a:pPr algn="ctr"/>
            <a:r>
              <a:rPr lang="bg-BG" sz="2800" dirty="0" smtClean="0">
                <a:solidFill>
                  <a:schemeClr val="bg1">
                    <a:lumMod val="85000"/>
                    <a:lumOff val="15000"/>
                  </a:schemeClr>
                </a:solidFill>
              </a:rPr>
              <a:t>Външно икономически и политически връзки</a:t>
            </a:r>
            <a:endParaRPr lang="bg-BG" sz="2800" dirty="0">
              <a:solidFill>
                <a:schemeClr val="bg1">
                  <a:lumMod val="85000"/>
                  <a:lumOff val="15000"/>
                </a:schemeClr>
              </a:solidFill>
            </a:endParaRPr>
          </a:p>
        </p:txBody>
      </p:sp>
      <p:sp>
        <p:nvSpPr>
          <p:cNvPr id="3" name="Text Placeholder 2"/>
          <p:cNvSpPr>
            <a:spLocks noGrp="1"/>
          </p:cNvSpPr>
          <p:nvPr>
            <p:ph type="body" idx="2"/>
          </p:nvPr>
        </p:nvSpPr>
        <p:spPr>
          <a:xfrm>
            <a:off x="179512" y="1196752"/>
            <a:ext cx="3286001" cy="4929411"/>
          </a:xfrm>
        </p:spPr>
        <p:txBody>
          <a:bodyPr>
            <a:normAutofit/>
          </a:bodyPr>
          <a:lstStyle/>
          <a:p>
            <a:pPr algn="ctr"/>
            <a:r>
              <a:rPr lang="ru-RU" sz="1800" dirty="0" smtClean="0">
                <a:latin typeface="Constantia" pitchFamily="18" charset="0"/>
              </a:rPr>
              <a:t>Най-големите търговски партньори на Австралия са САЩ, Япония, Англия. Страната развива както пасивен, така и активен туризъм с многобройните си природни и исторически забележителности.</a:t>
            </a:r>
            <a:endParaRPr lang="bg-BG" sz="1800" dirty="0" smtClean="0">
              <a:latin typeface="Constantia" pitchFamily="18" charset="0"/>
            </a:endParaRPr>
          </a:p>
          <a:p>
            <a:pPr algn="ctr"/>
            <a:r>
              <a:rPr lang="ru-RU" sz="1800" dirty="0" smtClean="0">
                <a:latin typeface="Constantia" pitchFamily="18" charset="0"/>
              </a:rPr>
              <a:t>Отдалечеността на стопанските центрове налага развитието на транспорта, като с най-голямо значение за земеделието са тръбопроводният, морският и железопътният</a:t>
            </a:r>
            <a:r>
              <a:rPr lang="ru-RU" sz="1800" dirty="0" smtClean="0"/>
              <a:t>.</a:t>
            </a:r>
            <a:endParaRPr lang="bg-BG" sz="1800" dirty="0"/>
          </a:p>
        </p:txBody>
      </p:sp>
      <p:pic>
        <p:nvPicPr>
          <p:cNvPr id="5" name="Content Placeholder 4" descr="Australia.jpg"/>
          <p:cNvPicPr>
            <a:picLocks noGrp="1" noChangeAspect="1"/>
          </p:cNvPicPr>
          <p:nvPr>
            <p:ph sz="half" idx="1"/>
          </p:nvPr>
        </p:nvPicPr>
        <p:blipFill>
          <a:blip r:embed="rId2" cstate="print"/>
          <a:stretch>
            <a:fillRect/>
          </a:stretch>
        </p:blipFill>
        <p:spPr>
          <a:xfrm>
            <a:off x="3575050" y="1124744"/>
            <a:ext cx="5317430" cy="5112568"/>
          </a:xfr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71600" y="0"/>
            <a:ext cx="7056784" cy="1196752"/>
          </a:xfrm>
        </p:spPr>
        <p:txBody>
          <a:bodyPr>
            <a:normAutofit/>
          </a:bodyPr>
          <a:lstStyle/>
          <a:p>
            <a:pPr algn="ctr"/>
            <a:r>
              <a:rPr lang="bg-BG" sz="3100" dirty="0" smtClean="0">
                <a:solidFill>
                  <a:schemeClr val="bg1">
                    <a:lumMod val="85000"/>
                    <a:lumOff val="15000"/>
                  </a:schemeClr>
                </a:solidFill>
              </a:rPr>
              <a:t>Географски регоини и главни градове</a:t>
            </a:r>
            <a:r>
              <a:rPr lang="bg-BG" sz="2400" dirty="0" smtClean="0"/>
              <a:t>.</a:t>
            </a:r>
            <a:endParaRPr lang="bg-BG" dirty="0"/>
          </a:p>
        </p:txBody>
      </p:sp>
      <p:sp>
        <p:nvSpPr>
          <p:cNvPr id="3" name="Text Placeholder 2"/>
          <p:cNvSpPr>
            <a:spLocks noGrp="1"/>
          </p:cNvSpPr>
          <p:nvPr>
            <p:ph type="body" idx="2"/>
          </p:nvPr>
        </p:nvSpPr>
        <p:spPr>
          <a:xfrm>
            <a:off x="0" y="1524000"/>
            <a:ext cx="3465513" cy="5334000"/>
          </a:xfrm>
        </p:spPr>
        <p:txBody>
          <a:bodyPr>
            <a:normAutofit/>
          </a:bodyPr>
          <a:lstStyle/>
          <a:p>
            <a:r>
              <a:rPr lang="ru-RU" sz="1600" dirty="0" smtClean="0"/>
              <a:t>Столица - Канбера (331 хил. ж.). По-големи градове - Сидней (3 600 хил. ж.), Мелбърн (3 100 хил. ж.), Брисбейн (1 380 хил. ж.), Пърт (1 200 хил. ж.), Аделаида (1 070 хил. ж.), Хобърт (300 хил. ж.).</a:t>
            </a:r>
            <a:r>
              <a:rPr lang="ru-RU" dirty="0" smtClean="0"/>
              <a:t/>
            </a:r>
            <a:br>
              <a:rPr lang="ru-RU" dirty="0" smtClean="0"/>
            </a:br>
            <a:endParaRPr lang="ru-RU" dirty="0" smtClean="0"/>
          </a:p>
          <a:p>
            <a:pPr algn="ctr"/>
            <a:r>
              <a:rPr lang="ru-RU" sz="2000" dirty="0" smtClean="0">
                <a:latin typeface="Constantia" pitchFamily="18" charset="0"/>
              </a:rPr>
              <a:t>Камбера е град-парк с 4 милиона дървета от различни части на света-канадски бор, сибирска листвица, тропични палми. В града няма промишлени предприятия. Преобладават едноетажните сгради с големи дворове.Чист и тих град</a:t>
            </a:r>
            <a:r>
              <a:rPr lang="ru-RU" dirty="0" smtClean="0"/>
              <a:t>.</a:t>
            </a:r>
            <a:endParaRPr lang="bg-BG" dirty="0"/>
          </a:p>
        </p:txBody>
      </p:sp>
      <p:pic>
        <p:nvPicPr>
          <p:cNvPr id="5" name="Content Placeholder 4" descr="Аустралија.-Канбера-р758.jpg"/>
          <p:cNvPicPr>
            <a:picLocks noGrp="1" noChangeAspect="1"/>
          </p:cNvPicPr>
          <p:nvPr>
            <p:ph sz="half" idx="1"/>
          </p:nvPr>
        </p:nvPicPr>
        <p:blipFill>
          <a:blip r:embed="rId2" cstate="print"/>
          <a:stretch>
            <a:fillRect/>
          </a:stretch>
        </p:blipFill>
        <p:spPr>
          <a:xfrm>
            <a:off x="3635896" y="1340768"/>
            <a:ext cx="5327774" cy="5112568"/>
          </a:xfr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106688" cy="1283742"/>
          </a:xfrm>
          <a:solidFill>
            <a:schemeClr val="accent1"/>
          </a:solidFill>
        </p:spPr>
        <p:txBody>
          <a:bodyPr/>
          <a:lstStyle/>
          <a:p>
            <a:endParaRPr lang="bg-BG" dirty="0"/>
          </a:p>
        </p:txBody>
      </p:sp>
      <p:sp>
        <p:nvSpPr>
          <p:cNvPr id="3" name="Text Placeholder 2"/>
          <p:cNvSpPr>
            <a:spLocks noGrp="1"/>
          </p:cNvSpPr>
          <p:nvPr>
            <p:ph type="body" idx="2"/>
          </p:nvPr>
        </p:nvSpPr>
        <p:spPr>
          <a:xfrm>
            <a:off x="0" y="260648"/>
            <a:ext cx="3707904" cy="5865515"/>
          </a:xfrm>
          <a:solidFill>
            <a:schemeClr val="accent1"/>
          </a:solidFill>
        </p:spPr>
        <p:txBody>
          <a:bodyPr>
            <a:noAutofit/>
          </a:bodyPr>
          <a:lstStyle/>
          <a:p>
            <a:pPr algn="ctr"/>
            <a:r>
              <a:rPr lang="ru-RU" sz="1800" dirty="0" smtClean="0">
                <a:latin typeface="Constantia" pitchFamily="18" charset="0"/>
              </a:rPr>
              <a:t>Сидни-най-големият и най-старият град в Австралия.</a:t>
            </a:r>
            <a:r>
              <a:rPr lang="bg-BG" sz="1800" dirty="0" smtClean="0">
                <a:latin typeface="Constantia" pitchFamily="18" charset="0"/>
              </a:rPr>
              <a:t> </a:t>
            </a:r>
            <a:r>
              <a:rPr lang="ru-RU" sz="1800" dirty="0" smtClean="0">
                <a:latin typeface="Constantia" pitchFamily="18" charset="0"/>
              </a:rPr>
              <a:t>Има голям зоопарк и аквариум със сини,сиви и тигрови акули. Културен и просветен център, тук се намира опера със супер модерна сграда наречен“бял салон“-емблема на града. Операта е построена през 1974г. И струва 102 млн.долара.</a:t>
            </a:r>
            <a:br>
              <a:rPr lang="ru-RU" sz="1800" dirty="0" smtClean="0">
                <a:latin typeface="Constantia" pitchFamily="18" charset="0"/>
              </a:rPr>
            </a:br>
            <a:r>
              <a:rPr lang="ru-RU" sz="1800" dirty="0" smtClean="0">
                <a:latin typeface="Constantia" pitchFamily="18" charset="0"/>
              </a:rPr>
              <a:t>Сидни е истински архитектурен коктейл,обидинил елементи от Манхатън и Сан Франциско.Има колоритни италиански,гръцки,немски ,китайски и сръбски квартали.</a:t>
            </a:r>
            <a:endParaRPr lang="bg-BG" sz="1800" dirty="0">
              <a:latin typeface="Constantia" pitchFamily="18" charset="0"/>
            </a:endParaRPr>
          </a:p>
        </p:txBody>
      </p:sp>
      <p:pic>
        <p:nvPicPr>
          <p:cNvPr id="9" name="Content Placeholder 8" descr="fhe.JPG"/>
          <p:cNvPicPr>
            <a:picLocks noGrp="1" noChangeAspect="1"/>
          </p:cNvPicPr>
          <p:nvPr>
            <p:ph sz="half" idx="1"/>
          </p:nvPr>
        </p:nvPicPr>
        <p:blipFill>
          <a:blip r:embed="rId2" cstate="print"/>
          <a:stretch>
            <a:fillRect/>
          </a:stretch>
        </p:blipFill>
        <p:spPr>
          <a:xfrm>
            <a:off x="3779912" y="908720"/>
            <a:ext cx="5111750" cy="4824535"/>
          </a:xfr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35696" y="273050"/>
            <a:ext cx="1629817" cy="275630"/>
          </a:xfrm>
        </p:spPr>
        <p:txBody>
          <a:bodyPr>
            <a:normAutofit fontScale="90000"/>
          </a:bodyPr>
          <a:lstStyle/>
          <a:p>
            <a:endParaRPr lang="bg-BG" dirty="0"/>
          </a:p>
        </p:txBody>
      </p:sp>
      <p:sp>
        <p:nvSpPr>
          <p:cNvPr id="3" name="Text Placeholder 2"/>
          <p:cNvSpPr>
            <a:spLocks noGrp="1"/>
          </p:cNvSpPr>
          <p:nvPr>
            <p:ph type="body" idx="2"/>
          </p:nvPr>
        </p:nvSpPr>
        <p:spPr>
          <a:xfrm>
            <a:off x="179512" y="980728"/>
            <a:ext cx="3286001" cy="5688632"/>
          </a:xfrm>
        </p:spPr>
        <p:txBody>
          <a:bodyPr>
            <a:normAutofit/>
          </a:bodyPr>
          <a:lstStyle/>
          <a:p>
            <a:pPr algn="ctr">
              <a:buFont typeface="Wingdings" pitchFamily="2" charset="2"/>
              <a:buChar char="§"/>
            </a:pPr>
            <a:r>
              <a:rPr lang="ru-RU" sz="2000" dirty="0" smtClean="0">
                <a:latin typeface="Constantia" pitchFamily="18" charset="0"/>
              </a:rPr>
              <a:t>Мелбърн-бивша столица на Австралийския сьюз.</a:t>
            </a:r>
            <a:r>
              <a:rPr lang="bg-BG" sz="2000" dirty="0" smtClean="0">
                <a:latin typeface="Constantia" pitchFamily="18" charset="0"/>
              </a:rPr>
              <a:t> </a:t>
            </a:r>
            <a:r>
              <a:rPr lang="ru-RU" sz="2000" dirty="0" smtClean="0">
                <a:latin typeface="Constantia" pitchFamily="18" charset="0"/>
              </a:rPr>
              <a:t>Има богата ботаническа градина. Това е чист и тих град, в който трамваите има </a:t>
            </a:r>
            <a:r>
              <a:rPr lang="ru-RU" sz="2000" smtClean="0">
                <a:latin typeface="Constantia" pitchFamily="18" charset="0"/>
              </a:rPr>
              <a:t>гумени шини. </a:t>
            </a:r>
            <a:r>
              <a:rPr lang="ru-RU" sz="2000" dirty="0" smtClean="0">
                <a:latin typeface="Constantia" pitchFamily="18" charset="0"/>
              </a:rPr>
              <a:t>Пристанището на Мелбърн е второ по товарооборот след Сидни.</a:t>
            </a:r>
            <a:endParaRPr lang="en-US" sz="2000" dirty="0" smtClean="0">
              <a:latin typeface="Constantia" pitchFamily="18" charset="0"/>
            </a:endParaRPr>
          </a:p>
          <a:p>
            <a:pPr algn="ctr">
              <a:buFont typeface="Wingdings" pitchFamily="2" charset="2"/>
              <a:buChar char="§"/>
            </a:pPr>
            <a:r>
              <a:rPr lang="ru-RU" sz="2000" dirty="0" smtClean="0">
                <a:latin typeface="Constantia" pitchFamily="18" charset="0"/>
              </a:rPr>
              <a:t>Пърт</a:t>
            </a:r>
            <a:r>
              <a:rPr lang="en-US" sz="2000" dirty="0" smtClean="0">
                <a:latin typeface="Constantia" pitchFamily="18" charset="0"/>
              </a:rPr>
              <a:t> </a:t>
            </a:r>
            <a:r>
              <a:rPr lang="ru-RU" sz="2000" dirty="0" smtClean="0">
                <a:latin typeface="Constantia" pitchFamily="18" charset="0"/>
              </a:rPr>
              <a:t>е най</a:t>
            </a:r>
            <a:r>
              <a:rPr lang="en-US" sz="2000" dirty="0" smtClean="0">
                <a:latin typeface="Constantia" pitchFamily="18" charset="0"/>
              </a:rPr>
              <a:t> -</a:t>
            </a:r>
            <a:r>
              <a:rPr lang="ru-RU" sz="2000" dirty="0" smtClean="0">
                <a:latin typeface="Constantia" pitchFamily="18" charset="0"/>
              </a:rPr>
              <a:t>голям град в Западна Австралия процъвтява, когато в тази част на Австралия се открива злато.</a:t>
            </a:r>
            <a:r>
              <a:rPr lang="en-US" sz="2000" dirty="0" smtClean="0">
                <a:latin typeface="Constantia" pitchFamily="18" charset="0"/>
              </a:rPr>
              <a:t> </a:t>
            </a:r>
            <a:endParaRPr lang="bg-BG" sz="2000" dirty="0"/>
          </a:p>
        </p:txBody>
      </p:sp>
      <p:pic>
        <p:nvPicPr>
          <p:cNvPr id="5" name="Content Placeholder 4" descr="мелбърн.jpg"/>
          <p:cNvPicPr>
            <a:picLocks noGrp="1" noChangeAspect="1"/>
          </p:cNvPicPr>
          <p:nvPr>
            <p:ph sz="half" idx="1"/>
          </p:nvPr>
        </p:nvPicPr>
        <p:blipFill>
          <a:blip r:embed="rId2" cstate="print"/>
          <a:stretch>
            <a:fillRect/>
          </a:stretch>
        </p:blipFill>
        <p:spPr>
          <a:xfrm>
            <a:off x="3923928" y="0"/>
            <a:ext cx="4680520" cy="3456384"/>
          </a:xfrm>
        </p:spPr>
      </p:pic>
      <p:pic>
        <p:nvPicPr>
          <p:cNvPr id="6" name="Picture 5" descr="пърт.jpg"/>
          <p:cNvPicPr>
            <a:picLocks noChangeAspect="1"/>
          </p:cNvPicPr>
          <p:nvPr/>
        </p:nvPicPr>
        <p:blipFill>
          <a:blip r:embed="rId3" cstate="print"/>
          <a:stretch>
            <a:fillRect/>
          </a:stretch>
        </p:blipFill>
        <p:spPr>
          <a:xfrm>
            <a:off x="3923928" y="3501008"/>
            <a:ext cx="4752528" cy="3121063"/>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bg-BG"/>
          </a:p>
        </p:txBody>
      </p:sp>
      <p:sp>
        <p:nvSpPr>
          <p:cNvPr id="3" name="Text Placeholder 2"/>
          <p:cNvSpPr>
            <a:spLocks noGrp="1"/>
          </p:cNvSpPr>
          <p:nvPr>
            <p:ph type="body" idx="2"/>
          </p:nvPr>
        </p:nvSpPr>
        <p:spPr>
          <a:xfrm>
            <a:off x="457200" y="476672"/>
            <a:ext cx="4762872" cy="2592289"/>
          </a:xfrm>
        </p:spPr>
        <p:txBody>
          <a:bodyPr>
            <a:normAutofit/>
          </a:bodyPr>
          <a:lstStyle/>
          <a:p>
            <a:pPr algn="ctr"/>
            <a:endParaRPr lang="bg-BG" sz="2400" dirty="0"/>
          </a:p>
        </p:txBody>
      </p:sp>
      <p:pic>
        <p:nvPicPr>
          <p:cNvPr id="7" name="Content Placeholder 6" descr="83476.jpg"/>
          <p:cNvPicPr>
            <a:picLocks noGrp="1" noChangeAspect="1"/>
          </p:cNvPicPr>
          <p:nvPr>
            <p:ph sz="half" idx="1"/>
          </p:nvPr>
        </p:nvPicPr>
        <p:blipFill>
          <a:blip r:embed="rId2" cstate="print"/>
          <a:stretch>
            <a:fillRect/>
          </a:stretch>
        </p:blipFill>
        <p:spPr>
          <a:xfrm>
            <a:off x="4355976" y="2420888"/>
            <a:ext cx="4788024" cy="1911896"/>
          </a:xfrm>
        </p:spPr>
      </p:pic>
      <p:pic>
        <p:nvPicPr>
          <p:cNvPr id="8" name="Picture 7" descr="imхниages.jpg"/>
          <p:cNvPicPr>
            <a:picLocks noChangeAspect="1"/>
          </p:cNvPicPr>
          <p:nvPr/>
        </p:nvPicPr>
        <p:blipFill>
          <a:blip r:embed="rId3" cstate="print"/>
          <a:stretch>
            <a:fillRect/>
          </a:stretch>
        </p:blipFill>
        <p:spPr>
          <a:xfrm>
            <a:off x="0" y="2492896"/>
            <a:ext cx="4355976" cy="1927101"/>
          </a:xfrm>
          <a:prstGeom prst="rect">
            <a:avLst/>
          </a:prstGeom>
        </p:spPr>
      </p:pic>
      <p:pic>
        <p:nvPicPr>
          <p:cNvPr id="9" name="Picture 8" descr="inййлdex.jpg"/>
          <p:cNvPicPr>
            <a:picLocks noChangeAspect="1"/>
          </p:cNvPicPr>
          <p:nvPr/>
        </p:nvPicPr>
        <p:blipFill>
          <a:blip r:embed="rId4" cstate="print"/>
          <a:stretch>
            <a:fillRect/>
          </a:stretch>
        </p:blipFill>
        <p:spPr>
          <a:xfrm>
            <a:off x="0" y="0"/>
            <a:ext cx="4320479" cy="2492896"/>
          </a:xfrm>
          <a:prstGeom prst="rect">
            <a:avLst/>
          </a:prstGeom>
        </p:spPr>
      </p:pic>
      <p:pic>
        <p:nvPicPr>
          <p:cNvPr id="10" name="Picture 9" descr="sydney1.jpg"/>
          <p:cNvPicPr>
            <a:picLocks noChangeAspect="1"/>
          </p:cNvPicPr>
          <p:nvPr/>
        </p:nvPicPr>
        <p:blipFill>
          <a:blip r:embed="rId5" cstate="print"/>
          <a:stretch>
            <a:fillRect/>
          </a:stretch>
        </p:blipFill>
        <p:spPr>
          <a:xfrm>
            <a:off x="1" y="4365104"/>
            <a:ext cx="9144000" cy="2492896"/>
          </a:xfrm>
          <a:prstGeom prst="rect">
            <a:avLst/>
          </a:prstGeom>
        </p:spPr>
      </p:pic>
      <p:pic>
        <p:nvPicPr>
          <p:cNvPr id="11" name="Picture 10" descr="uluru1.jpg"/>
          <p:cNvPicPr>
            <a:picLocks noChangeAspect="1"/>
          </p:cNvPicPr>
          <p:nvPr/>
        </p:nvPicPr>
        <p:blipFill>
          <a:blip r:embed="rId6" cstate="print"/>
          <a:stretch>
            <a:fillRect/>
          </a:stretch>
        </p:blipFill>
        <p:spPr>
          <a:xfrm>
            <a:off x="4355976" y="0"/>
            <a:ext cx="4788024" cy="2541762"/>
          </a:xfrm>
          <a:prstGeom prst="rect">
            <a:avLst/>
          </a:prstGeom>
        </p:spPr>
      </p:pic>
      <p:sp>
        <p:nvSpPr>
          <p:cNvPr id="13" name="TextBox 12"/>
          <p:cNvSpPr txBox="1"/>
          <p:nvPr/>
        </p:nvSpPr>
        <p:spPr>
          <a:xfrm>
            <a:off x="1907704" y="1988840"/>
            <a:ext cx="4392488" cy="1200329"/>
          </a:xfrm>
          <a:prstGeom prst="rect">
            <a:avLst/>
          </a:prstGeom>
          <a:noFill/>
        </p:spPr>
        <p:txBody>
          <a:bodyPr wrap="square" rtlCol="0">
            <a:spAutoFit/>
          </a:bodyPr>
          <a:lstStyle/>
          <a:p>
            <a:pPr algn="ctr"/>
            <a:r>
              <a:rPr lang="bg-BG" sz="3600" b="1" dirty="0" smtClean="0">
                <a:solidFill>
                  <a:schemeClr val="bg1">
                    <a:lumMod val="95000"/>
                    <a:lumOff val="5000"/>
                  </a:schemeClr>
                </a:solidFill>
              </a:rPr>
              <a:t>Благодаря ви </a:t>
            </a:r>
          </a:p>
          <a:p>
            <a:pPr algn="ctr"/>
            <a:r>
              <a:rPr lang="bg-BG" sz="3600" b="1" dirty="0" smtClean="0">
                <a:solidFill>
                  <a:schemeClr val="bg1">
                    <a:lumMod val="95000"/>
                    <a:lumOff val="5000"/>
                  </a:schemeClr>
                </a:solidFill>
              </a:rPr>
              <a:t>за вниманието </a:t>
            </a:r>
            <a:r>
              <a:rPr lang="bg-BG" sz="2000" b="1" dirty="0" smtClean="0">
                <a:solidFill>
                  <a:schemeClr val="bg1">
                    <a:lumMod val="95000"/>
                    <a:lumOff val="5000"/>
                  </a:schemeClr>
                </a:solidFill>
                <a:sym typeface="Wingdings" pitchFamily="2" charset="2"/>
              </a:rPr>
              <a:t></a:t>
            </a:r>
            <a:endParaRPr lang="bg-BG" sz="2000" b="1" dirty="0">
              <a:solidFill>
                <a:schemeClr val="bg1">
                  <a:lumMod val="95000"/>
                  <a:lumOff val="5000"/>
                </a:schemeClr>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bg-BG" sz="4400" b="0" dirty="0" smtClean="0">
                <a:solidFill>
                  <a:srgbClr val="00B0F0"/>
                </a:solidFill>
              </a:rPr>
              <a:t>Географско положение</a:t>
            </a:r>
            <a:r>
              <a:rPr lang="bg-BG" dirty="0" smtClean="0"/>
              <a:t/>
            </a:r>
            <a:br>
              <a:rPr lang="bg-BG" dirty="0" smtClean="0"/>
            </a:br>
            <a:endParaRPr lang="bg-BG" dirty="0"/>
          </a:p>
        </p:txBody>
      </p:sp>
      <p:sp>
        <p:nvSpPr>
          <p:cNvPr id="4" name="Content Placeholder 3"/>
          <p:cNvSpPr>
            <a:spLocks noGrp="1"/>
          </p:cNvSpPr>
          <p:nvPr>
            <p:ph sz="half" idx="1"/>
          </p:nvPr>
        </p:nvSpPr>
        <p:spPr/>
        <p:txBody>
          <a:bodyPr/>
          <a:lstStyle/>
          <a:p>
            <a:r>
              <a:rPr lang="ru-RU" dirty="0" smtClean="0">
                <a:solidFill>
                  <a:srgbClr val="002060"/>
                </a:solidFill>
              </a:rPr>
              <a:t>Разположен е изцяло в южното и източно полукълбо</a:t>
            </a:r>
            <a:r>
              <a:rPr lang="bg-BG" dirty="0" smtClean="0">
                <a:solidFill>
                  <a:srgbClr val="002060"/>
                </a:solidFill>
              </a:rPr>
              <a:t> и з</a:t>
            </a:r>
            <a:r>
              <a:rPr lang="ru-RU" dirty="0" smtClean="0">
                <a:solidFill>
                  <a:srgbClr val="002060"/>
                </a:solidFill>
              </a:rPr>
              <a:t>аема цялата територия на континента Австралия с пло</a:t>
            </a:r>
            <a:r>
              <a:rPr lang="bg-BG" dirty="0" smtClean="0">
                <a:solidFill>
                  <a:srgbClr val="002060"/>
                </a:solidFill>
              </a:rPr>
              <a:t>щ </a:t>
            </a:r>
            <a:r>
              <a:rPr lang="en-US" dirty="0" smtClean="0">
                <a:solidFill>
                  <a:srgbClr val="002060"/>
                </a:solidFill>
              </a:rPr>
              <a:t>7 741 220 km²</a:t>
            </a:r>
            <a:r>
              <a:rPr lang="bg-BG" dirty="0" smtClean="0">
                <a:solidFill>
                  <a:srgbClr val="002060"/>
                </a:solidFill>
              </a:rPr>
              <a:t>.</a:t>
            </a:r>
            <a:br>
              <a:rPr lang="bg-BG" dirty="0" smtClean="0">
                <a:solidFill>
                  <a:srgbClr val="002060"/>
                </a:solidFill>
              </a:rPr>
            </a:br>
            <a:r>
              <a:rPr lang="ru-RU" dirty="0" smtClean="0">
                <a:solidFill>
                  <a:srgbClr val="002060"/>
                </a:solidFill>
              </a:rPr>
              <a:t>Пресича се от Южната тропична окръжност.</a:t>
            </a:r>
            <a:endParaRPr lang="bg-BG" dirty="0">
              <a:solidFill>
                <a:srgbClr val="002060"/>
              </a:solidFill>
            </a:endParaRPr>
          </a:p>
        </p:txBody>
      </p:sp>
      <p:pic>
        <p:nvPicPr>
          <p:cNvPr id="6" name="Content Placeholder 5" descr="AustraliaMap.jpg"/>
          <p:cNvPicPr>
            <a:picLocks noGrp="1" noChangeAspect="1"/>
          </p:cNvPicPr>
          <p:nvPr>
            <p:ph sz="half" idx="2"/>
          </p:nvPr>
        </p:nvPicPr>
        <p:blipFill>
          <a:blip r:embed="rId2" cstate="print"/>
          <a:stretch>
            <a:fillRect/>
          </a:stretch>
        </p:blipFill>
        <p:spPr>
          <a:xfrm>
            <a:off x="4355976" y="1196752"/>
            <a:ext cx="4464496" cy="5184576"/>
          </a:xfr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395536" y="1052736"/>
            <a:ext cx="8229600" cy="2794322"/>
          </a:xfrm>
        </p:spPr>
        <p:txBody>
          <a:bodyPr>
            <a:normAutofit/>
          </a:bodyPr>
          <a:lstStyle/>
          <a:p>
            <a:endParaRPr lang="bg-BG" sz="1600" dirty="0">
              <a:solidFill>
                <a:srgbClr val="002060"/>
              </a:solidFill>
            </a:endParaRPr>
          </a:p>
        </p:txBody>
      </p:sp>
      <p:pic>
        <p:nvPicPr>
          <p:cNvPr id="7" name="Content Placeholder 6" descr="BIG_IMG_1291892927181.png.jpg"/>
          <p:cNvPicPr>
            <a:picLocks noGrp="1" noChangeAspect="1"/>
          </p:cNvPicPr>
          <p:nvPr>
            <p:ph idx="1"/>
          </p:nvPr>
        </p:nvPicPr>
        <p:blipFill>
          <a:blip r:embed="rId2" cstate="print"/>
          <a:stretch>
            <a:fillRect/>
          </a:stretch>
        </p:blipFill>
        <p:spPr>
          <a:xfrm>
            <a:off x="179512" y="0"/>
            <a:ext cx="8784976" cy="7029400"/>
          </a:xfrm>
        </p:spPr>
      </p:pic>
      <p:sp>
        <p:nvSpPr>
          <p:cNvPr id="4" name="TextBox 3"/>
          <p:cNvSpPr txBox="1"/>
          <p:nvPr/>
        </p:nvSpPr>
        <p:spPr>
          <a:xfrm>
            <a:off x="755576" y="908720"/>
            <a:ext cx="7560840" cy="2031325"/>
          </a:xfrm>
          <a:prstGeom prst="rect">
            <a:avLst/>
          </a:prstGeom>
          <a:noFill/>
        </p:spPr>
        <p:txBody>
          <a:bodyPr wrap="square" rtlCol="0">
            <a:spAutoFit/>
          </a:bodyPr>
          <a:lstStyle/>
          <a:p>
            <a:pPr algn="ctr"/>
            <a:r>
              <a:rPr lang="ru-RU" dirty="0" smtClean="0">
                <a:solidFill>
                  <a:schemeClr val="bg1">
                    <a:lumMod val="95000"/>
                    <a:lumOff val="5000"/>
                  </a:schemeClr>
                </a:solidFill>
              </a:rPr>
              <a:t>Австралия включва остров Тасмания, както и множество по-малки острови в Индийския и Тихия океан.</a:t>
            </a:r>
            <a:r>
              <a:rPr lang="bg-BG" dirty="0" smtClean="0">
                <a:solidFill>
                  <a:schemeClr val="bg1">
                    <a:lumMod val="95000"/>
                    <a:lumOff val="5000"/>
                  </a:schemeClr>
                </a:solidFill>
              </a:rPr>
              <a:t/>
            </a:r>
            <a:br>
              <a:rPr lang="bg-BG" dirty="0" smtClean="0">
                <a:solidFill>
                  <a:schemeClr val="bg1">
                    <a:lumMod val="95000"/>
                    <a:lumOff val="5000"/>
                  </a:schemeClr>
                </a:solidFill>
              </a:rPr>
            </a:br>
            <a:r>
              <a:rPr lang="bg-BG" dirty="0" smtClean="0">
                <a:solidFill>
                  <a:schemeClr val="bg1">
                    <a:lumMod val="95000"/>
                    <a:lumOff val="5000"/>
                  </a:schemeClr>
                </a:solidFill>
              </a:rPr>
              <a:t> Тя </a:t>
            </a:r>
            <a:r>
              <a:rPr lang="bg-BG" dirty="0" smtClean="0">
                <a:solidFill>
                  <a:schemeClr val="bg1">
                    <a:lumMod val="95000"/>
                    <a:lumOff val="5000"/>
                  </a:schemeClr>
                </a:solidFill>
                <a:cs typeface="Tahoma" pitchFamily="34" charset="0"/>
              </a:rPr>
              <a:t>притежава значителен морски излаз,</a:t>
            </a:r>
            <a:r>
              <a:rPr lang="ru-RU" dirty="0" smtClean="0">
                <a:solidFill>
                  <a:schemeClr val="bg1">
                    <a:lumMod val="95000"/>
                    <a:lumOff val="5000"/>
                  </a:schemeClr>
                </a:solidFill>
              </a:rPr>
              <a:t> дължината на бреговата линия е 36 735 км</a:t>
            </a:r>
            <a:r>
              <a:rPr lang="bg-BG" dirty="0" smtClean="0">
                <a:solidFill>
                  <a:schemeClr val="bg1">
                    <a:lumMod val="95000"/>
                    <a:lumOff val="5000"/>
                  </a:schemeClr>
                </a:solidFill>
                <a:cs typeface="Tahoma" pitchFamily="34" charset="0"/>
              </a:rPr>
              <a:t>. - </a:t>
            </a:r>
            <a:r>
              <a:rPr lang="ru-RU" dirty="0" smtClean="0">
                <a:solidFill>
                  <a:schemeClr val="bg1">
                    <a:lumMod val="95000"/>
                    <a:lumOff val="5000"/>
                  </a:schemeClr>
                </a:solidFill>
              </a:rPr>
              <a:t>на юг и запад континентът граничи с Индийския океан, на север - с Тиморско и Арафурско море, а на изток - с Тихия океан (Тасманово море и Коралово море). </a:t>
            </a:r>
            <a:r>
              <a:rPr lang="bg-BG" dirty="0" smtClean="0">
                <a:solidFill>
                  <a:schemeClr val="bg1">
                    <a:lumMod val="95000"/>
                    <a:lumOff val="5000"/>
                  </a:schemeClr>
                </a:solidFill>
                <a:cs typeface="Tahoma" pitchFamily="34" charset="0"/>
              </a:rPr>
              <a:t> </a:t>
            </a:r>
            <a:r>
              <a:rPr lang="bg-BG" sz="1400" dirty="0" smtClean="0">
                <a:solidFill>
                  <a:srgbClr val="002060"/>
                </a:solidFill>
              </a:rPr>
              <a:t/>
            </a:r>
            <a:br>
              <a:rPr lang="bg-BG" sz="1400" dirty="0" smtClean="0">
                <a:solidFill>
                  <a:srgbClr val="002060"/>
                </a:solidFill>
              </a:rPr>
            </a:br>
            <a:endParaRPr lang="bg-BG"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153344" y="476672"/>
            <a:ext cx="7990656" cy="1162050"/>
          </a:xfrm>
        </p:spPr>
        <p:txBody>
          <a:bodyPr>
            <a:normAutofit/>
          </a:bodyPr>
          <a:lstStyle/>
          <a:p>
            <a:pPr algn="ctr"/>
            <a:r>
              <a:rPr lang="bg-BG" sz="3200" b="1" dirty="0" smtClean="0">
                <a:solidFill>
                  <a:srgbClr val="002060"/>
                </a:solidFill>
              </a:rPr>
              <a:t>Формиране на политическите граници</a:t>
            </a:r>
            <a:endParaRPr lang="bg-BG" sz="3200" b="1" dirty="0">
              <a:solidFill>
                <a:srgbClr val="002060"/>
              </a:solidFill>
            </a:endParaRPr>
          </a:p>
        </p:txBody>
      </p:sp>
      <p:sp>
        <p:nvSpPr>
          <p:cNvPr id="6" name="Text Placeholder 5"/>
          <p:cNvSpPr>
            <a:spLocks noGrp="1"/>
          </p:cNvSpPr>
          <p:nvPr>
            <p:ph type="body" idx="2"/>
          </p:nvPr>
        </p:nvSpPr>
        <p:spPr>
          <a:xfrm>
            <a:off x="0" y="1628800"/>
            <a:ext cx="3491880" cy="5229200"/>
          </a:xfrm>
        </p:spPr>
        <p:txBody>
          <a:bodyPr>
            <a:normAutofit/>
          </a:bodyPr>
          <a:lstStyle/>
          <a:p>
            <a:pPr>
              <a:buFont typeface="Arial" pitchFamily="34" charset="0"/>
              <a:buChar char="•"/>
            </a:pPr>
            <a:r>
              <a:rPr lang="ru-RU" sz="2000" dirty="0" smtClean="0"/>
              <a:t>до край на ХVIII в. - тук живеят около 300 хил. аборигени, непознаващи още желязото, земеделието и животновъдството.</a:t>
            </a:r>
          </a:p>
          <a:p>
            <a:pPr>
              <a:buFont typeface="Arial" pitchFamily="34" charset="0"/>
              <a:buChar char="•"/>
            </a:pPr>
            <a:r>
              <a:rPr lang="ru-RU" sz="2000" dirty="0" smtClean="0"/>
              <a:t>1606 г. - холандският мореплавател Янсзон достига пръв бреговете на Австралия; </a:t>
            </a:r>
            <a:endParaRPr lang="bg-BG" sz="2000" dirty="0" smtClean="0"/>
          </a:p>
          <a:p>
            <a:pPr>
              <a:buFont typeface="Arial" pitchFamily="34" charset="0"/>
              <a:buChar char="•"/>
            </a:pPr>
            <a:r>
              <a:rPr lang="ru-RU" sz="2000" dirty="0" smtClean="0"/>
              <a:t>1770 г. - английският мореплавател капитан Джеймс Кук посещава континента и го обявява за владение на Великобритания</a:t>
            </a:r>
            <a:r>
              <a:rPr lang="bg-BG" sz="2000" dirty="0" smtClean="0"/>
              <a:t>.</a:t>
            </a:r>
            <a:endParaRPr lang="bg-BG" sz="2000" dirty="0"/>
          </a:p>
        </p:txBody>
      </p:sp>
      <p:pic>
        <p:nvPicPr>
          <p:cNvPr id="7" name="Content Placeholder 6" descr="0,,15851727_303,00.jpg"/>
          <p:cNvPicPr>
            <a:picLocks noGrp="1" noChangeAspect="1"/>
          </p:cNvPicPr>
          <p:nvPr>
            <p:ph sz="half" idx="1"/>
          </p:nvPr>
        </p:nvPicPr>
        <p:blipFill>
          <a:blip r:embed="rId2" cstate="print"/>
          <a:stretch>
            <a:fillRect/>
          </a:stretch>
        </p:blipFill>
        <p:spPr>
          <a:xfrm>
            <a:off x="3563888" y="1772816"/>
            <a:ext cx="5173414" cy="4392488"/>
          </a:xfr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bg-BG" dirty="0"/>
          </a:p>
        </p:txBody>
      </p:sp>
      <p:sp>
        <p:nvSpPr>
          <p:cNvPr id="3" name="Text Placeholder 2"/>
          <p:cNvSpPr>
            <a:spLocks noGrp="1"/>
          </p:cNvSpPr>
          <p:nvPr>
            <p:ph type="body" idx="2"/>
          </p:nvPr>
        </p:nvSpPr>
        <p:spPr>
          <a:xfrm>
            <a:off x="0" y="1916832"/>
            <a:ext cx="3786808" cy="4572000"/>
          </a:xfrm>
        </p:spPr>
        <p:txBody>
          <a:bodyPr>
            <a:normAutofit lnSpcReduction="10000"/>
          </a:bodyPr>
          <a:lstStyle/>
          <a:p>
            <a:pPr>
              <a:buFont typeface="Arial" pitchFamily="34" charset="0"/>
              <a:buChar char="•"/>
            </a:pPr>
            <a:r>
              <a:rPr lang="ru-RU" sz="2000" dirty="0" smtClean="0"/>
              <a:t>26 януари 1788 г. - капитан А. Филип, пристигнал тук и Австралия е била използвана за заточване на английски затворници.</a:t>
            </a:r>
          </a:p>
          <a:p>
            <a:pPr>
              <a:buFont typeface="Arial" pitchFamily="34" charset="0"/>
              <a:buChar char="•"/>
            </a:pPr>
            <a:r>
              <a:rPr lang="ru-RU" sz="2000" dirty="0" smtClean="0"/>
              <a:t>През 1851 година в щата Виктория е открито злато и това дава началото на "златната треска",  тя привлякла над 15 000 златотърсачи от всички краища на света.</a:t>
            </a:r>
          </a:p>
          <a:p>
            <a:pPr>
              <a:buFont typeface="Arial" pitchFamily="34" charset="0"/>
              <a:buChar char="•"/>
            </a:pPr>
            <a:r>
              <a:rPr lang="bg-BG" sz="2000" dirty="0" smtClean="0"/>
              <a:t>1 януари 1901 г. - обединяване на шест колонии в Австралийския съюз със статут на британски доминион.</a:t>
            </a:r>
          </a:p>
        </p:txBody>
      </p:sp>
      <p:pic>
        <p:nvPicPr>
          <p:cNvPr id="5" name="Content Placeholder 4" descr="300px-Indig2.jpg"/>
          <p:cNvPicPr>
            <a:picLocks noGrp="1" noChangeAspect="1"/>
          </p:cNvPicPr>
          <p:nvPr>
            <p:ph sz="half" idx="1"/>
          </p:nvPr>
        </p:nvPicPr>
        <p:blipFill>
          <a:blip r:embed="rId2" cstate="print"/>
          <a:stretch>
            <a:fillRect/>
          </a:stretch>
        </p:blipFill>
        <p:spPr>
          <a:xfrm>
            <a:off x="3779912" y="908720"/>
            <a:ext cx="5364088" cy="4032448"/>
          </a:xfr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610392"/>
          </a:xfrm>
        </p:spPr>
        <p:txBody>
          <a:bodyPr/>
          <a:lstStyle/>
          <a:p>
            <a:endParaRPr lang="bg-BG" dirty="0"/>
          </a:p>
        </p:txBody>
      </p:sp>
      <p:sp>
        <p:nvSpPr>
          <p:cNvPr id="3" name="Text Placeholder 2"/>
          <p:cNvSpPr>
            <a:spLocks noGrp="1"/>
          </p:cNvSpPr>
          <p:nvPr>
            <p:ph type="body" idx="2"/>
          </p:nvPr>
        </p:nvSpPr>
        <p:spPr/>
        <p:txBody>
          <a:bodyPr>
            <a:normAutofit fontScale="85000" lnSpcReduction="20000"/>
          </a:bodyPr>
          <a:lstStyle/>
          <a:p>
            <a:pPr>
              <a:buFont typeface="Arial" pitchFamily="34" charset="0"/>
              <a:buChar char="•"/>
            </a:pPr>
            <a:r>
              <a:rPr lang="bg-BG" sz="2200" dirty="0" smtClean="0"/>
              <a:t>1906 г. - Англия присъединява </a:t>
            </a:r>
            <a:r>
              <a:rPr lang="bg-BG" sz="2000" dirty="0" smtClean="0"/>
              <a:t>към Австралия колонията Папуа; </a:t>
            </a:r>
          </a:p>
          <a:p>
            <a:pPr>
              <a:buFont typeface="Arial" pitchFamily="34" charset="0"/>
              <a:buChar char="•"/>
            </a:pPr>
            <a:r>
              <a:rPr lang="bg-BG" sz="2000" dirty="0" smtClean="0"/>
              <a:t>1914-1918 г. - австралийски войски , участва в Първата световна война в Близкия изток и Франция. След войната Австралия получава права над о-в Науру; </a:t>
            </a:r>
          </a:p>
          <a:p>
            <a:pPr>
              <a:buFont typeface="Arial" pitchFamily="34" charset="0"/>
              <a:buChar char="•"/>
            </a:pPr>
            <a:r>
              <a:rPr lang="bg-BG" sz="2000" dirty="0" smtClean="0"/>
              <a:t>1931 г. - Уестминстърски статут - дава пълна самостоятелност на Австралия;</a:t>
            </a:r>
          </a:p>
          <a:p>
            <a:pPr>
              <a:buFont typeface="Arial" pitchFamily="34" charset="0"/>
              <a:buChar char="•"/>
            </a:pPr>
            <a:r>
              <a:rPr lang="bg-BG" sz="2000" dirty="0" smtClean="0"/>
              <a:t> 1939-1945 г. - участие във Втората световна война  на страната на антихитлеристката коалиция.</a:t>
            </a:r>
          </a:p>
          <a:p>
            <a:endParaRPr lang="bg-BG" sz="2000" dirty="0"/>
          </a:p>
        </p:txBody>
      </p:sp>
      <p:pic>
        <p:nvPicPr>
          <p:cNvPr id="5" name="Content Placeholder 4" descr="541px-Australia_(orthographic_projection).svg.png"/>
          <p:cNvPicPr>
            <a:picLocks noGrp="1" noChangeAspect="1"/>
          </p:cNvPicPr>
          <p:nvPr>
            <p:ph sz="half" idx="1"/>
          </p:nvPr>
        </p:nvPicPr>
        <p:blipFill>
          <a:blip r:embed="rId2" cstate="print"/>
          <a:stretch>
            <a:fillRect/>
          </a:stretch>
        </p:blipFill>
        <p:spPr>
          <a:xfrm>
            <a:off x="3844925" y="1676400"/>
            <a:ext cx="4572000" cy="4572000"/>
          </a:xfr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548680"/>
            <a:ext cx="5904656" cy="1152128"/>
          </a:xfrm>
        </p:spPr>
        <p:txBody>
          <a:bodyPr/>
          <a:lstStyle/>
          <a:p>
            <a:pPr algn="ctr"/>
            <a:r>
              <a:rPr lang="bg-BG" sz="3200" b="1" dirty="0" smtClean="0">
                <a:solidFill>
                  <a:srgbClr val="002060"/>
                </a:solidFill>
              </a:rPr>
              <a:t>Природоресурсен потенциал</a:t>
            </a:r>
            <a:endParaRPr lang="bg-BG" sz="3200" b="1" dirty="0">
              <a:solidFill>
                <a:srgbClr val="002060"/>
              </a:solidFill>
            </a:endParaRPr>
          </a:p>
        </p:txBody>
      </p:sp>
      <p:sp>
        <p:nvSpPr>
          <p:cNvPr id="3" name="Text Placeholder 2"/>
          <p:cNvSpPr>
            <a:spLocks noGrp="1"/>
          </p:cNvSpPr>
          <p:nvPr>
            <p:ph type="body" idx="2"/>
          </p:nvPr>
        </p:nvSpPr>
        <p:spPr>
          <a:xfrm>
            <a:off x="0" y="1772816"/>
            <a:ext cx="3429000" cy="4932040"/>
          </a:xfrm>
        </p:spPr>
        <p:txBody>
          <a:bodyPr>
            <a:normAutofit lnSpcReduction="10000"/>
          </a:bodyPr>
          <a:lstStyle/>
          <a:p>
            <a:pPr>
              <a:buFont typeface="Arial" pitchFamily="34" charset="0"/>
              <a:buChar char="•"/>
            </a:pPr>
            <a:r>
              <a:rPr lang="ru-RU" sz="1800" dirty="0" smtClean="0"/>
              <a:t>Западната част на Австралия е платовидна, средната част e равнинна, а източната е планинска. Най-високият и връх е Косцюшко (2228 m), разположен в Австралийските Алпи</a:t>
            </a:r>
            <a:r>
              <a:rPr lang="bg-BG" sz="1800" dirty="0" smtClean="0"/>
              <a:t>.</a:t>
            </a:r>
          </a:p>
          <a:p>
            <a:pPr>
              <a:buFont typeface="Arial" pitchFamily="34" charset="0"/>
              <a:buChar char="•"/>
            </a:pPr>
            <a:r>
              <a:rPr lang="ru-RU" sz="1800" dirty="0" smtClean="0"/>
              <a:t>В Австралия има изключително много пустини — голямата пустиня Виктория, Голямата пясъчна пустиня, пустинята Гибсън, пустинята Симпсън.</a:t>
            </a:r>
            <a:endParaRPr lang="en-US" sz="1800" dirty="0" smtClean="0"/>
          </a:p>
          <a:p>
            <a:pPr>
              <a:buFont typeface="Arial" pitchFamily="34" charset="0"/>
              <a:buChar char="•"/>
            </a:pPr>
            <a:r>
              <a:rPr lang="ru-RU" sz="1800" dirty="0" smtClean="0"/>
              <a:t>Голямата вододелна планина се състои от множество високи плата и ниски планини и се простира до източната част на Австралия</a:t>
            </a:r>
            <a:endParaRPr lang="bg-BG" sz="1800" dirty="0"/>
          </a:p>
        </p:txBody>
      </p:sp>
      <p:pic>
        <p:nvPicPr>
          <p:cNvPr id="5" name="Content Placeholder 4" descr="australia0.jpg"/>
          <p:cNvPicPr>
            <a:picLocks noGrp="1" noChangeAspect="1"/>
          </p:cNvPicPr>
          <p:nvPr>
            <p:ph sz="half" idx="1"/>
          </p:nvPr>
        </p:nvPicPr>
        <p:blipFill>
          <a:blip r:embed="rId2" cstate="print"/>
          <a:stretch>
            <a:fillRect/>
          </a:stretch>
        </p:blipFill>
        <p:spPr>
          <a:xfrm>
            <a:off x="3419872" y="1772816"/>
            <a:ext cx="5472608" cy="4824535"/>
          </a:xfr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Autofit/>
          </a:bodyPr>
          <a:lstStyle/>
          <a:p>
            <a:r>
              <a:rPr lang="ru-RU" sz="2000" dirty="0" smtClean="0">
                <a:solidFill>
                  <a:srgbClr val="002060"/>
                </a:solidFill>
              </a:rPr>
              <a:t>Климатът в северна Австралия е субекваториален, с дъждовен и сух сезон и високи температури през цялата година, </a:t>
            </a:r>
            <a:r>
              <a:rPr lang="bg-BG" sz="2000" dirty="0" smtClean="0">
                <a:solidFill>
                  <a:srgbClr val="002060"/>
                </a:solidFill>
              </a:rPr>
              <a:t>в</a:t>
            </a:r>
            <a:r>
              <a:rPr lang="ru-RU" sz="2000" dirty="0" smtClean="0">
                <a:solidFill>
                  <a:srgbClr val="002060"/>
                </a:solidFill>
              </a:rPr>
              <a:t> централната част  е пустинен, а</a:t>
            </a:r>
            <a:r>
              <a:rPr lang="ru-RU" sz="2000" baseline="0" dirty="0" smtClean="0">
                <a:solidFill>
                  <a:srgbClr val="002060"/>
                </a:solidFill>
              </a:rPr>
              <a:t> в южните части е субтропичен</a:t>
            </a:r>
            <a:r>
              <a:rPr lang="ru-RU" sz="2000" dirty="0" smtClean="0">
                <a:solidFill>
                  <a:srgbClr val="002060"/>
                </a:solidFill>
              </a:rPr>
              <a:t>. По източното крайбрежие е тропичен, морски, горещ, с летен максимум на валежите.  Те намаляват от север на запад от 1500 мм до 300-25 мм</a:t>
            </a:r>
            <a:endParaRPr lang="bg-BG" sz="2000" dirty="0">
              <a:solidFill>
                <a:srgbClr val="002060"/>
              </a:solidFill>
            </a:endParaRPr>
          </a:p>
        </p:txBody>
      </p:sp>
      <p:pic>
        <p:nvPicPr>
          <p:cNvPr id="8" name="Content Placeholder 7" descr="imagesh.jpg"/>
          <p:cNvPicPr>
            <a:picLocks noGrp="1" noChangeAspect="1"/>
          </p:cNvPicPr>
          <p:nvPr>
            <p:ph sz="half" idx="1"/>
          </p:nvPr>
        </p:nvPicPr>
        <p:blipFill>
          <a:blip r:embed="rId2" cstate="print"/>
          <a:stretch>
            <a:fillRect/>
          </a:stretch>
        </p:blipFill>
        <p:spPr>
          <a:xfrm>
            <a:off x="0" y="1988840"/>
            <a:ext cx="4608512" cy="4032448"/>
          </a:xfrm>
        </p:spPr>
      </p:pic>
      <p:pic>
        <p:nvPicPr>
          <p:cNvPr id="9" name="Content Placeholder 8" descr="Климатические пояса Австралии.jpg"/>
          <p:cNvPicPr>
            <a:picLocks noGrp="1" noChangeAspect="1"/>
          </p:cNvPicPr>
          <p:nvPr>
            <p:ph sz="half" idx="2"/>
          </p:nvPr>
        </p:nvPicPr>
        <p:blipFill>
          <a:blip r:embed="rId3" cstate="print"/>
          <a:stretch>
            <a:fillRect/>
          </a:stretch>
        </p:blipFill>
        <p:spPr>
          <a:xfrm>
            <a:off x="4788024" y="1988840"/>
            <a:ext cx="3960440" cy="4032447"/>
          </a:xfrm>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2.jpeg"/></Relationships>
</file>

<file path=ppt/theme/_rels/theme3.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Apex">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ppt/theme/theme3.xml><?xml version="1.0" encoding="utf-8"?>
<a:theme xmlns:a="http://schemas.openxmlformats.org/drawingml/2006/main" name="1_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387</TotalTime>
  <Words>1306</Words>
  <Application>Microsoft Office PowerPoint</Application>
  <PresentationFormat>On-screen Show (4:3)</PresentationFormat>
  <Paragraphs>61</Paragraphs>
  <Slides>25</Slides>
  <Notes>0</Notes>
  <HiddenSlides>0</HiddenSlides>
  <MMClips>0</MMClips>
  <ScaleCrop>false</ScaleCrop>
  <HeadingPairs>
    <vt:vector size="4" baseType="variant">
      <vt:variant>
        <vt:lpstr>Theme</vt:lpstr>
      </vt:variant>
      <vt:variant>
        <vt:i4>3</vt:i4>
      </vt:variant>
      <vt:variant>
        <vt:lpstr>Slide Titles</vt:lpstr>
      </vt:variant>
      <vt:variant>
        <vt:i4>25</vt:i4>
      </vt:variant>
    </vt:vector>
  </HeadingPairs>
  <TitlesOfParts>
    <vt:vector size="28" baseType="lpstr">
      <vt:lpstr>Flow</vt:lpstr>
      <vt:lpstr>Apex</vt:lpstr>
      <vt:lpstr>1_Flow</vt:lpstr>
      <vt:lpstr>Slide 1</vt:lpstr>
      <vt:lpstr>Съдържание  Географско положение  Формиране на политическите граници  Природоресурсен потенциал   Геодемографска характеристика  Държавнополитическо и административно устройство  Социално - икономическото развитие  Отраслова и териториална структура на стопанството  Външно икономически и политически връзки  Географски регоини и главни градове</vt:lpstr>
      <vt:lpstr>Географско положение </vt:lpstr>
      <vt:lpstr>Slide 4</vt:lpstr>
      <vt:lpstr>Формиране на политическите граници</vt:lpstr>
      <vt:lpstr>Slide 6</vt:lpstr>
      <vt:lpstr>Slide 7</vt:lpstr>
      <vt:lpstr>Природоресурсен потенциал</vt:lpstr>
      <vt:lpstr>Климатът в северна Австралия е субекваториален, с дъждовен и сух сезон и високи температури през цялата година, в централната част  е пустинен, а в южните части е субтропичен. По източното крайбрежие е тропичен, морски, горещ, с летен максимум на валежите.  Те намаляват от север на запад от 1500 мм до 300-25 мм</vt:lpstr>
      <vt:lpstr>Австралия е сравнително бедна на водни ресурси, най-мощната речна система е тази на Мъри – Дарлинг. Река мъри е дълга 2570м., нейния най-голям приток е р. Мъръмбиджи – 1690м. Река Дарлинг е 2830м. При пълноводие по Мъри е разрешено корабоплаването, докато  Дарлинг през сухите периоди пресъхва. В централна Австралия се намира и езерото Еър, което е разположено в депресия, достигаща до 12 - 16m под морското равнище.</vt:lpstr>
      <vt:lpstr>Растителността и животинският свят са отделени в особена Австралийска зоогеографска и флористична област, извънредно разнообразна и богата , отличава се с голям брой ендемити </vt:lpstr>
      <vt:lpstr>мимоза                         палма</vt:lpstr>
      <vt:lpstr>Slide 13</vt:lpstr>
      <vt:lpstr>Slide 14</vt:lpstr>
      <vt:lpstr>Slide 15</vt:lpstr>
      <vt:lpstr>Геодемографска характеристика</vt:lpstr>
      <vt:lpstr>Държавнополитическо и административно устройство на Австралия</vt:lpstr>
      <vt:lpstr>История на създаването на териториалните единици в Австралия                                                                     </vt:lpstr>
      <vt:lpstr>Социално- икономическото развитие.</vt:lpstr>
      <vt:lpstr>Отраслова и териториална структура на стопанството</vt:lpstr>
      <vt:lpstr>Външно икономически и политически връзки</vt:lpstr>
      <vt:lpstr>Географски регоини и главни градове.</vt:lpstr>
      <vt:lpstr>Slide 23</vt:lpstr>
      <vt:lpstr>Slide 24</vt:lpstr>
      <vt:lpstr>Slide 25</vt:lpstr>
    </vt:vector>
  </TitlesOfParts>
  <Company>1</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1</dc:creator>
  <cp:lastModifiedBy>asus</cp:lastModifiedBy>
  <cp:revision>98</cp:revision>
  <dcterms:created xsi:type="dcterms:W3CDTF">2014-01-20T15:08:26Z</dcterms:created>
  <dcterms:modified xsi:type="dcterms:W3CDTF">2014-10-28T12:21:36Z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1856242</vt:lpwstr>
  </property>
  <property fmtid="{D5CDD505-2E9C-101B-9397-08002B2CF9AE}" name="NXPowerLiteSettings" pid="3">
    <vt:lpwstr>C700052003A000</vt:lpwstr>
  </property>
  <property fmtid="{D5CDD505-2E9C-101B-9397-08002B2CF9AE}" name="NXPowerLiteVersion" pid="4">
    <vt:lpwstr>D9.0.4</vt:lpwstr>
  </property>
</Properties>
</file>