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3" r:id="rId5"/>
    <p:sldId id="265" r:id="rId6"/>
    <p:sldId id="272" r:id="rId7"/>
    <p:sldId id="273" r:id="rId8"/>
    <p:sldId id="268" r:id="rId9"/>
    <p:sldId id="274" r:id="rId10"/>
    <p:sldId id="275" r:id="rId11"/>
    <p:sldId id="271" r:id="rId12"/>
  </p:sldIdLst>
  <p:sldSz cx="12192000" cy="6858000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0" d="100"/>
          <a:sy n="70" d="100"/>
        </p:scale>
        <p:origin x="-744" y="-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F6B4-E3BE-4A1E-8450-8319C7A4CB16}" type="datetimeFigureOut">
              <a:rPr lang="bg-BG" smtClean="0"/>
              <a:t>21.5.2021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F322E-0BDD-4A78-B29A-078EFC6B0E0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05375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F6B4-E3BE-4A1E-8450-8319C7A4CB16}" type="datetimeFigureOut">
              <a:rPr lang="bg-BG" smtClean="0"/>
              <a:t>21.5.2021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F322E-0BDD-4A78-B29A-078EFC6B0E0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82023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F6B4-E3BE-4A1E-8450-8319C7A4CB16}" type="datetimeFigureOut">
              <a:rPr lang="bg-BG" smtClean="0"/>
              <a:t>21.5.2021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F322E-0BDD-4A78-B29A-078EFC6B0E0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240863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F6B4-E3BE-4A1E-8450-8319C7A4CB16}" type="datetimeFigureOut">
              <a:rPr lang="bg-BG" smtClean="0"/>
              <a:t>21.5.2021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F322E-0BDD-4A78-B29A-078EFC6B0E0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728134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F6B4-E3BE-4A1E-8450-8319C7A4CB16}" type="datetimeFigureOut">
              <a:rPr lang="bg-BG" smtClean="0"/>
              <a:t>21.5.2021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F322E-0BDD-4A78-B29A-078EFC6B0E0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81834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F6B4-E3BE-4A1E-8450-8319C7A4CB16}" type="datetimeFigureOut">
              <a:rPr lang="bg-BG" smtClean="0"/>
              <a:t>21.5.2021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F322E-0BDD-4A78-B29A-078EFC6B0E0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861316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F6B4-E3BE-4A1E-8450-8319C7A4CB16}" type="datetimeFigureOut">
              <a:rPr lang="bg-BG" smtClean="0"/>
              <a:t>21.5.2021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F322E-0BDD-4A78-B29A-078EFC6B0E0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867779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F6B4-E3BE-4A1E-8450-8319C7A4CB16}" type="datetimeFigureOut">
              <a:rPr lang="bg-BG" smtClean="0"/>
              <a:t>21.5.2021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F322E-0BDD-4A78-B29A-078EFC6B0E0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335793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F6B4-E3BE-4A1E-8450-8319C7A4CB16}" type="datetimeFigureOut">
              <a:rPr lang="bg-BG" smtClean="0"/>
              <a:t>21.5.2021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F322E-0BDD-4A78-B29A-078EFC6B0E0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84077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F6B4-E3BE-4A1E-8450-8319C7A4CB16}" type="datetimeFigureOut">
              <a:rPr lang="bg-BG" smtClean="0"/>
              <a:t>21.5.2021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E58F322E-0BDD-4A78-B29A-078EFC6B0E0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169559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F6B4-E3BE-4A1E-8450-8319C7A4CB16}" type="datetimeFigureOut">
              <a:rPr lang="bg-BG" smtClean="0"/>
              <a:t>21.5.2021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F322E-0BDD-4A78-B29A-078EFC6B0E0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14635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F6B4-E3BE-4A1E-8450-8319C7A4CB16}" type="datetimeFigureOut">
              <a:rPr lang="bg-BG" smtClean="0"/>
              <a:t>21.5.2021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F322E-0BDD-4A78-B29A-078EFC6B0E0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56641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F6B4-E3BE-4A1E-8450-8319C7A4CB16}" type="datetimeFigureOut">
              <a:rPr lang="bg-BG" smtClean="0"/>
              <a:t>21.5.2021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F322E-0BDD-4A78-B29A-078EFC6B0E0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54540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F6B4-E3BE-4A1E-8450-8319C7A4CB16}" type="datetimeFigureOut">
              <a:rPr lang="bg-BG" smtClean="0"/>
              <a:t>21.5.2021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F322E-0BDD-4A78-B29A-078EFC6B0E0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48990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F6B4-E3BE-4A1E-8450-8319C7A4CB16}" type="datetimeFigureOut">
              <a:rPr lang="bg-BG" smtClean="0"/>
              <a:t>21.5.2021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F322E-0BDD-4A78-B29A-078EFC6B0E0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66218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F6B4-E3BE-4A1E-8450-8319C7A4CB16}" type="datetimeFigureOut">
              <a:rPr lang="bg-BG" smtClean="0"/>
              <a:t>21.5.2021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F322E-0BDD-4A78-B29A-078EFC6B0E0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76147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F6B4-E3BE-4A1E-8450-8319C7A4CB16}" type="datetimeFigureOut">
              <a:rPr lang="bg-BG" smtClean="0"/>
              <a:t>21.5.2021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F322E-0BDD-4A78-B29A-078EFC6B0E0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73438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CBBF6B4-E3BE-4A1E-8450-8319C7A4CB16}" type="datetimeFigureOut">
              <a:rPr lang="bg-BG" smtClean="0"/>
              <a:t>21.5.2021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58F322E-0BDD-4A78-B29A-078EFC6B0E0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82175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03500" y="1380068"/>
            <a:ext cx="8899523" cy="2616199"/>
          </a:xfrm>
        </p:spPr>
        <p:txBody>
          <a:bodyPr>
            <a:noAutofit/>
          </a:bodyPr>
          <a:lstStyle/>
          <a:p>
            <a:r>
              <a:rPr lang="bg-BG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ФУНКЦИОНАЛНИ ОБЛАСТИ НА ПРИЛОЖЕНИЕ НА ИНФРОМАЦИОННИТЕ СИСТЕМИ</a:t>
            </a:r>
            <a:endParaRPr lang="bg-BG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16521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943707"/>
          </a:xfrm>
        </p:spPr>
        <p:txBody>
          <a:bodyPr>
            <a:normAutofit fontScale="90000"/>
          </a:bodyPr>
          <a:lstStyle/>
          <a:p>
            <a:r>
              <a:rPr lang="bg-BG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ИНТЕГРИРАНИ ОРГАНИЗАЦИОННИ ПРИЛОЖЕНИЯ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ERP-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 -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Enterprise Recourse Planning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Systems</a:t>
            </a:r>
            <a:r>
              <a:rPr lang="bg-BG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Водещи производители на ERP системи са SAP AG, Oracle, PeopleSoft и BAAN.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bg-BG" dirty="0"/>
          </a:p>
        </p:txBody>
      </p:sp>
      <p:pic>
        <p:nvPicPr>
          <p:cNvPr id="5124" name="Picture 4" descr="What is ERP (Enterprise Resource Planning)? - Insight Solutions Glob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760" y="2213095"/>
            <a:ext cx="5154978" cy="3633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2631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952500"/>
          </a:xfrm>
        </p:spPr>
        <p:txBody>
          <a:bodyPr/>
          <a:lstStyle/>
          <a:p>
            <a:r>
              <a:rPr lang="bg-BG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bg-BG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1968501"/>
            <a:ext cx="10018713" cy="347695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Информационните системи непременно са много важна част за правилната и добре функционираща работа на всяка една организация. 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Функционалните информационни системи и интегрираните организационни приложения са гръбнака на всяка една организация и без тях нямаше да могат да се извършват толкова гладко процесите по производството, маркетинга и продажбите, управлението на човешките ресурси, финансите и счетоводството. 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339530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09" y="406401"/>
            <a:ext cx="10018713" cy="1041400"/>
          </a:xfrm>
        </p:spPr>
        <p:txBody>
          <a:bodyPr/>
          <a:lstStyle/>
          <a:p>
            <a:r>
              <a:rPr lang="bg-BG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ВЪВЕДЕНИЕ</a:t>
            </a:r>
            <a:endParaRPr lang="bg-BG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1663701"/>
            <a:ext cx="10018713" cy="4127500"/>
          </a:xfrm>
        </p:spPr>
        <p:txBody>
          <a:bodyPr/>
          <a:lstStyle/>
          <a:p>
            <a:pPr marL="0" indent="0" algn="just">
              <a:buNone/>
            </a:pP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Понятието „система“ означава съвкупоност от елементи, работещи заедно в определена среда за постигане на дадена цел. </a:t>
            </a:r>
          </a:p>
          <a:p>
            <a:pPr marL="0" indent="0" algn="just">
              <a:buNone/>
            </a:pP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Информационната система е съвкупност от информационни технологии и дейностите, които хората извършват за управлението на процеси, взимането на решения и други с помощта на компютърни системи. </a:t>
            </a:r>
          </a:p>
          <a:p>
            <a:pPr marL="0" indent="0" algn="just">
              <a:buNone/>
            </a:pP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Фирмите и органзациите използват набор от информационни технологии, с които разработват интегрирани информационни системи, които могат да обслужват няколко функционални области, за да се подобрят съответните бизнес процеси.</a:t>
            </a: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928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508000"/>
            <a:ext cx="10018713" cy="1155699"/>
          </a:xfrm>
        </p:spPr>
        <p:txBody>
          <a:bodyPr>
            <a:normAutofit fontScale="90000"/>
          </a:bodyPr>
          <a:lstStyle/>
          <a:p>
            <a:r>
              <a:rPr lang="bg-BG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ИНФОРМАЦИОННАТА СИСТЕМА КАТО ЧАСТ ОТ СТОПАНСКАТА ОРГАНИЗАЦИЯ</a:t>
            </a:r>
            <a:endParaRPr lang="bg-BG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1892301"/>
            <a:ext cx="4895055" cy="4481203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bg-BG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Информационната система е важна част от стопанската организация.</a:t>
            </a:r>
          </a:p>
          <a:p>
            <a:pPr algn="just"/>
            <a:r>
              <a:rPr lang="bg-BG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Стопанската организация е система от взаимосвързани компоненти, които функционират заедно за решаването на различни задачи. </a:t>
            </a:r>
          </a:p>
          <a:p>
            <a:pPr algn="just"/>
            <a:r>
              <a:rPr lang="bg-BG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Има 3 компонента: физическа, управленска и инфромационна система. </a:t>
            </a:r>
            <a:endParaRPr lang="en-US" sz="2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Информационната система изпълнява основните информационни дейности, свързани с процесите, които протичат във физичексата и управленската система на съответната организация. </a:t>
            </a:r>
            <a:endParaRPr lang="bg-BG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bg-BG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904" y="2166474"/>
            <a:ext cx="4482505" cy="3510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0934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438638"/>
            <a:ext cx="10018713" cy="990599"/>
          </a:xfrm>
        </p:spPr>
        <p:txBody>
          <a:bodyPr>
            <a:normAutofit fontScale="90000"/>
          </a:bodyPr>
          <a:lstStyle/>
          <a:p>
            <a:r>
              <a:rPr lang="bg-BG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НИВА НА УПРАВЛЕНИЕ В ОРГАНИЗАЦИОННАТА ЙЕРАРХИЯ</a:t>
            </a:r>
            <a:endParaRPr lang="bg-BG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60866" y="1719385"/>
            <a:ext cx="4895055" cy="4786923"/>
          </a:xfrm>
        </p:spPr>
        <p:txBody>
          <a:bodyPr>
            <a:normAutofit lnSpcReduction="10000"/>
          </a:bodyPr>
          <a:lstStyle/>
          <a:p>
            <a:pPr algn="just"/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 за управление на </a:t>
            </a:r>
            <a:r>
              <a:rPr lang="bg-BG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изпълнителното ниво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включват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TPS 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системите  и тези системи, които автоматизират офис дейностите и съвместната работа. Обекти на управление са различни машини, уреди, оръжия на труда, устройства и други.</a:t>
            </a:r>
          </a:p>
          <a:p>
            <a:pPr algn="just"/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Системите за управление на </a:t>
            </a:r>
            <a:r>
              <a:rPr lang="bg-BG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тактическо ниво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включват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MIS 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системите. Те са предназначени за автоматизация на процесите по управление на организациите. Обект на управление са хората и човешките ресурси.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Системите на </a:t>
            </a:r>
            <a:r>
              <a:rPr lang="bg-BG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оперативно ниво </a:t>
            </a: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подпомагат вземането на решения при планирането и управлението в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DSS </a:t>
            </a: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системите. Те са създадени, за да рарешават частни или рядко възникващи проблеми.</a:t>
            </a:r>
          </a:p>
          <a:p>
            <a:pPr algn="just"/>
            <a:endParaRPr lang="bg-BG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5818" y="1672492"/>
            <a:ext cx="4895058" cy="1410677"/>
          </a:xfrm>
        </p:spPr>
        <p:txBody>
          <a:bodyPr>
            <a:noAutofit/>
          </a:bodyPr>
          <a:lstStyle/>
          <a:p>
            <a:pPr algn="just"/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Системите на </a:t>
            </a:r>
            <a:r>
              <a:rPr lang="bg-BG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стратегическо ниво 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подпомагат изпълнителния директор или стратегическото ръководство на организацията (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ESS 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системите). Тези системи се наричат експертни. </a:t>
            </a: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278" y="3510733"/>
            <a:ext cx="5275907" cy="2498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3917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0" y="406400"/>
            <a:ext cx="10018713" cy="1130299"/>
          </a:xfrm>
        </p:spPr>
        <p:txBody>
          <a:bodyPr>
            <a:normAutofit fontScale="90000"/>
          </a:bodyPr>
          <a:lstStyle/>
          <a:p>
            <a:r>
              <a:rPr lang="bg-BG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ФУНКЦИОНАЛНИ ОБАСТИ НА ПРИЛОЖЕНИЕ НА ИФОРМАЦИОННИТЕ СИСТЕМИ</a:t>
            </a:r>
            <a:endParaRPr lang="bg-BG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1866901"/>
            <a:ext cx="10018713" cy="3924300"/>
          </a:xfrm>
        </p:spPr>
        <p:txBody>
          <a:bodyPr/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Основните функии на организацията са производството, маркетинга и продажбите, управлението на човешките ресурси, финансите и счетоводството се поддържат от специално обособени системи.</a:t>
            </a:r>
            <a:endParaRPr lang="bg-B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Тези функционални области се разделят на две групи: функционални информационни системи и интегрирани организационни приложения.</a:t>
            </a: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9658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86508"/>
            <a:ext cx="10018713" cy="873369"/>
          </a:xfrm>
        </p:spPr>
        <p:txBody>
          <a:bodyPr>
            <a:normAutofit fontScale="90000"/>
          </a:bodyPr>
          <a:lstStyle/>
          <a:p>
            <a:r>
              <a:rPr lang="bg-BG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ФУНКЦИОНАЛНИ ИНФОРМАЦИОННИ СИСТЕМИ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7081" y="2268414"/>
            <a:ext cx="4895055" cy="3956540"/>
          </a:xfrm>
        </p:spPr>
        <p:txBody>
          <a:bodyPr>
            <a:normAutofit lnSpcReduction="10000"/>
          </a:bodyPr>
          <a:lstStyle/>
          <a:p>
            <a:pPr algn="just"/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 – Manufacturing and Production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Systems;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Маркетингови системи и системи за продажби – Sales and Marketing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Systems;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/>
          </a:p>
          <a:p>
            <a:endParaRPr lang="bg-BG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8269" y="1642941"/>
            <a:ext cx="3883147" cy="2549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9471" y="4494456"/>
            <a:ext cx="2500741" cy="1994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5546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369278"/>
            <a:ext cx="10018713" cy="955430"/>
          </a:xfrm>
        </p:spPr>
        <p:txBody>
          <a:bodyPr>
            <a:normAutofit fontScale="90000"/>
          </a:bodyPr>
          <a:lstStyle/>
          <a:p>
            <a:r>
              <a:rPr lang="bg-BG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ФУНКЦИОНАЛНИ ИНФОРМАЦИОННИ СИСТЕМИ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180493"/>
            <a:ext cx="4895055" cy="3610708"/>
          </a:xfrm>
        </p:spPr>
        <p:txBody>
          <a:bodyPr/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Финансови и счетоводни системи – Finance and Accounting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Systems; 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400" dirty="0" smtClean="0"/>
          </a:p>
          <a:p>
            <a:pPr algn="just"/>
            <a:endParaRPr lang="en-US" sz="2400" dirty="0" smtClean="0"/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 за управление на човешките ресурси – Human Resource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Systems.</a:t>
            </a:r>
            <a:endParaRPr lang="bg-BG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bg-BG" dirty="0"/>
          </a:p>
        </p:txBody>
      </p:sp>
      <p:pic>
        <p:nvPicPr>
          <p:cNvPr id="3079" name="Picture 7" descr="Human resources - Free business ic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2" y="3974121"/>
            <a:ext cx="2579448" cy="2579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Free Financial Accounting Icon of Glyph style - Available in SVG, PNG, EPS,  AI &amp; Icon fon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2" y="1436077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161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457201"/>
            <a:ext cx="10018713" cy="863600"/>
          </a:xfrm>
        </p:spPr>
        <p:txBody>
          <a:bodyPr>
            <a:normAutofit fontScale="90000"/>
          </a:bodyPr>
          <a:lstStyle/>
          <a:p>
            <a:r>
              <a:rPr lang="bg-BG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ИНТЕГРИРАНИ ОРГАНИЗАЦИОННИ ПРИЛОЖЕНИЯ</a:t>
            </a:r>
            <a:endParaRPr lang="bg-BG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66199" y="1644936"/>
            <a:ext cx="4895055" cy="3418383"/>
          </a:xfrm>
        </p:spPr>
        <p:txBody>
          <a:bodyPr>
            <a:normAutofit/>
          </a:bodyPr>
          <a:lstStyle/>
          <a:p>
            <a:pPr algn="just"/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„Интегрирани </a:t>
            </a:r>
            <a:r>
              <a:rPr lang="bg-B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организационни приложения</a:t>
            </a: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 означават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сиитеми,  които осигуряват цялостно информационно обслужване в няколко функционални области. Тяхната крайна цел е споделянето на информационните ресурси, подобряването на ефективността на отделните бизнес процеси и оформянето на взаимодействията между тях. </a:t>
            </a: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1617640"/>
            <a:ext cx="4895056" cy="4635499"/>
          </a:xfrm>
        </p:spPr>
        <p:txBody>
          <a:bodyPr>
            <a:normAutofit/>
          </a:bodyPr>
          <a:lstStyle/>
          <a:p>
            <a:pPr algn="just"/>
            <a:r>
              <a:rPr lang="bg-B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Примери за такива приложения са: </a:t>
            </a:r>
          </a:p>
          <a:p>
            <a:pPr algn="just"/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 </a:t>
            </a:r>
            <a:r>
              <a:rPr lang="bg-B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управление на взаимоотношенията с </a:t>
            </a: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потребителите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CRM Systems – Customer Relationship Management Systems)</a:t>
            </a: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algn="just"/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 </a:t>
            </a:r>
            <a:r>
              <a:rPr lang="bg-B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управление на веригите за </a:t>
            </a: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доствки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(SCM Systems – Supply Chain Management Systems);</a:t>
            </a:r>
          </a:p>
          <a:p>
            <a:pPr algn="just"/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 </a:t>
            </a:r>
            <a:r>
              <a:rPr lang="bg-B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планиране на ресурсите в </a:t>
            </a: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организацията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ERP Systems – Enterprise Recourse Planning Systems).</a:t>
            </a:r>
          </a:p>
          <a:p>
            <a:endParaRPr lang="en-US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572414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5696" y="193432"/>
            <a:ext cx="10018713" cy="873368"/>
          </a:xfrm>
        </p:spPr>
        <p:txBody>
          <a:bodyPr>
            <a:normAutofit fontScale="90000"/>
          </a:bodyPr>
          <a:lstStyle/>
          <a:p>
            <a:r>
              <a:rPr b="1" dirty="0" lang="bg-BG" u="sng">
                <a:latin charset="0" panose="02020603050405020304" pitchFamily="18" typeface="Times New Roman"/>
                <a:cs charset="0" panose="02020603050405020304" pitchFamily="18" typeface="Times New Roman"/>
              </a:rPr>
              <a:t>ИНТЕГРИРАНИ ОРГАНИЗАЦИОННИ ПРИЛОЖЕНИЯ</a:t>
            </a:r>
            <a:endParaRPr dirty="0"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 sz="half"/>
          </p:nvPr>
        </p:nvSpPr>
        <p:spPr>
          <a:xfrm>
            <a:off x="1238127" y="2051539"/>
            <a:ext cx="4895055" cy="3739662"/>
          </a:xfrm>
        </p:spPr>
        <p:txBody>
          <a:bodyPr>
            <a:normAutofit fontScale="92500" lnSpcReduction="10000"/>
          </a:bodyPr>
          <a:lstStyle/>
          <a:p>
            <a:pPr algn="just"/>
            <a:endParaRPr dirty="0" lang="bg-BG" smtClean="0" sz="2400">
              <a:latin charset="0" panose="02020603050405020304" pitchFamily="18" typeface="Times New Roman"/>
              <a:cs charset="0" panose="02020603050405020304" pitchFamily="18" typeface="Times New Roman"/>
            </a:endParaRPr>
          </a:p>
          <a:p>
            <a:pPr algn="just"/>
            <a:r>
              <a:rPr dirty="0" lang="en-US" smtClean="0" sz="2400">
                <a:latin charset="0" panose="02020603050405020304" pitchFamily="18" typeface="Times New Roman"/>
                <a:cs charset="0" panose="02020603050405020304" pitchFamily="18" typeface="Times New Roman"/>
              </a:rPr>
              <a:t>CRM</a:t>
            </a:r>
            <a:r>
              <a:rPr dirty="0" lang="bg-BG" smtClean="0" sz="2400">
                <a:latin charset="0" panose="02020603050405020304" pitchFamily="18" typeface="Times New Roman"/>
                <a:cs charset="0" panose="02020603050405020304" pitchFamily="18" typeface="Times New Roman"/>
              </a:rPr>
              <a:t> </a:t>
            </a:r>
            <a:r>
              <a:rPr dirty="0" lang="ru-RU" smtClean="0" sz="2400">
                <a:latin charset="0" panose="02020603050405020304" pitchFamily="18" typeface="Times New Roman"/>
                <a:cs charset="0" panose="02020603050405020304" pitchFamily="18" typeface="Times New Roman"/>
              </a:rPr>
              <a:t>системи - </a:t>
            </a:r>
            <a:r>
              <a:rPr dirty="0" lang="en-US" sz="2400">
                <a:latin charset="0" panose="02020603050405020304" pitchFamily="18" typeface="Times New Roman"/>
                <a:cs charset="0" panose="02020603050405020304" pitchFamily="18" typeface="Times New Roman"/>
              </a:rPr>
              <a:t>Customer Relationship Management </a:t>
            </a:r>
            <a:r>
              <a:rPr dirty="0" lang="en-US" smtClean="0" sz="2400">
                <a:latin charset="0" panose="02020603050405020304" pitchFamily="18" typeface="Times New Roman"/>
                <a:cs charset="0" panose="02020603050405020304" pitchFamily="18" typeface="Times New Roman"/>
              </a:rPr>
              <a:t>Systems</a:t>
            </a:r>
            <a:endParaRPr dirty="0" lang="en-US" sz="2400">
              <a:latin charset="0" panose="02020603050405020304" pitchFamily="18" typeface="Times New Roman"/>
              <a:cs charset="0" panose="02020603050405020304" pitchFamily="18" typeface="Times New Roman"/>
            </a:endParaRPr>
          </a:p>
          <a:p>
            <a:pPr algn="just" indent="0" marL="0">
              <a:buNone/>
            </a:pPr>
            <a:r>
              <a:rPr dirty="0" lang="ru-RU" sz="2400">
                <a:latin charset="0" panose="02020603050405020304" pitchFamily="18" typeface="Times New Roman"/>
                <a:cs charset="0" panose="02020603050405020304" pitchFamily="18" typeface="Times New Roman"/>
              </a:rPr>
              <a:t>Примери за такива системи са </a:t>
            </a:r>
            <a:r>
              <a:rPr dirty="0" lang="en-US" sz="2400">
                <a:latin charset="0" panose="02020603050405020304" pitchFamily="18" typeface="Times New Roman"/>
                <a:cs charset="0" panose="02020603050405020304" pitchFamily="18" typeface="Times New Roman"/>
              </a:rPr>
              <a:t>Oracle, SAP, Siebel Systems, BAAN</a:t>
            </a:r>
            <a:r>
              <a:rPr dirty="0" lang="bg-BG" sz="2400">
                <a:latin charset="0" panose="02020603050405020304" pitchFamily="18" typeface="Times New Roman"/>
                <a:cs charset="0" panose="02020603050405020304" pitchFamily="18" typeface="Times New Roman"/>
              </a:rPr>
              <a:t> и други.</a:t>
            </a:r>
            <a:endParaRPr dirty="0" lang="en-US" sz="2400">
              <a:latin charset="0" panose="02020603050405020304" pitchFamily="18" typeface="Times New Roman"/>
              <a:cs charset="0" panose="02020603050405020304" pitchFamily="18" typeface="Times New Roman"/>
            </a:endParaRPr>
          </a:p>
          <a:p>
            <a:pPr algn="just"/>
            <a:endParaRPr dirty="0" lang="bg-BG" smtClean="0" sz="2400">
              <a:latin charset="0" panose="02020603050405020304" pitchFamily="18" typeface="Times New Roman"/>
              <a:cs charset="0" panose="02020603050405020304" pitchFamily="18" typeface="Times New Roman"/>
            </a:endParaRPr>
          </a:p>
          <a:p>
            <a:pPr algn="just"/>
            <a:endParaRPr dirty="0" lang="bg-BG" smtClean="0" sz="2400">
              <a:latin charset="0" panose="02020603050405020304" pitchFamily="18" typeface="Times New Roman"/>
              <a:cs charset="0" panose="02020603050405020304" pitchFamily="18" typeface="Times New Roman"/>
            </a:endParaRPr>
          </a:p>
          <a:p>
            <a:pPr algn="just"/>
            <a:r>
              <a:rPr dirty="0" lang="ru-RU" sz="2400">
                <a:latin charset="0" panose="02020603050405020304" pitchFamily="18" typeface="Times New Roman"/>
                <a:cs charset="0" panose="02020603050405020304" pitchFamily="18" typeface="Times New Roman"/>
              </a:rPr>
              <a:t>SCM</a:t>
            </a:r>
            <a:r>
              <a:rPr dirty="0" lang="en-US" sz="2400">
                <a:latin charset="0" panose="02020603050405020304" pitchFamily="18" typeface="Times New Roman"/>
                <a:cs charset="0" panose="02020603050405020304" pitchFamily="18" typeface="Times New Roman"/>
              </a:rPr>
              <a:t> </a:t>
            </a:r>
            <a:r>
              <a:rPr dirty="0" lang="bg-BG" smtClean="0" sz="2400">
                <a:latin charset="0" panose="02020603050405020304" pitchFamily="18" typeface="Times New Roman"/>
                <a:cs charset="0" panose="02020603050405020304" pitchFamily="18" typeface="Times New Roman"/>
              </a:rPr>
              <a:t>системи - </a:t>
            </a:r>
            <a:r>
              <a:rPr dirty="0" lang="en-US" sz="2400">
                <a:latin charset="0" panose="02020603050405020304" pitchFamily="18" typeface="Times New Roman"/>
                <a:cs charset="0" panose="02020603050405020304" pitchFamily="18" typeface="Times New Roman"/>
              </a:rPr>
              <a:t>Supply Chain Management </a:t>
            </a:r>
            <a:r>
              <a:rPr dirty="0" lang="en-US" smtClean="0" sz="2400">
                <a:latin charset="0" panose="02020603050405020304" pitchFamily="18" typeface="Times New Roman"/>
                <a:cs charset="0" panose="02020603050405020304" pitchFamily="18" typeface="Times New Roman"/>
              </a:rPr>
              <a:t>Systems</a:t>
            </a:r>
            <a:r>
              <a:rPr dirty="0" lang="bg-BG" smtClean="0" sz="2400">
                <a:latin charset="0" panose="02020603050405020304" pitchFamily="18" typeface="Times New Roman"/>
                <a:cs charset="0" panose="02020603050405020304" pitchFamily="18" typeface="Times New Roman"/>
              </a:rPr>
              <a:t>;</a:t>
            </a:r>
            <a:endParaRPr dirty="0" lang="en-US" sz="2400">
              <a:latin charset="0" panose="02020603050405020304" pitchFamily="18" typeface="Times New Roman"/>
              <a:cs charset="0" panose="02020603050405020304" pitchFamily="18" typeface="Times New Roman"/>
            </a:endParaRPr>
          </a:p>
          <a:p>
            <a:pPr algn="just"/>
            <a:endParaRPr dirty="0" lang="bg-BG" sz="2400">
              <a:latin charset="0" panose="02020603050405020304" pitchFamily="18" typeface="Times New Roman"/>
              <a:cs charset="0" panose="02020603050405020304" pitchFamily="18" typeface="Times New Roman"/>
            </a:endParaRPr>
          </a:p>
          <a:p>
            <a:endParaRPr dirty="0" lang="bg-BG"/>
          </a:p>
        </p:txBody>
      </p:sp>
      <p:pic>
        <p:nvPicPr>
          <p:cNvPr id="4098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82" r="97" t="-1441"/>
          <a:stretch/>
        </p:blipFill>
        <p:spPr bwMode="auto">
          <a:xfrm>
            <a:off x="7209692" y="1186589"/>
            <a:ext cx="3176954" cy="2801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0958" y="4028156"/>
            <a:ext cx="4014422" cy="262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259314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0" nodeType="with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2"/>
                                        <p:tgtEl>
                                          <p:spTgt spid="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3"/>
                                        <p:tgtEl>
                                          <p:spTgt spid="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id="17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9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1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2">
                      <p:stCondLst>
                        <p:cond delay="indefinite"/>
                      </p:stCondLst>
                      <p:childTnLst>
                        <p:par>
                          <p:cTn fill="hold" id="23">
                            <p:stCondLst>
                              <p:cond delay="0"/>
                            </p:stCondLst>
                            <p:childTnLst>
                              <p:par>
                                <p:cTn fill="hold" id="24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6"/>
                                        <p:tgtEl>
                                          <p:spTgt spid="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7"/>
                                        <p:tgtEl>
                                          <p:spTgt spid="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8"/>
                                        <p:tgtEl>
                                          <p:spTgt spid="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9">
                      <p:stCondLst>
                        <p:cond delay="indefinite"/>
                      </p:stCondLst>
                      <p:childTnLst>
                        <p:par>
                          <p:cTn fill="hold" id="30">
                            <p:stCondLst>
                              <p:cond delay="0"/>
                            </p:stCondLst>
                            <p:childTnLst>
                              <p:par>
                                <p:cTn fill="hold" id="31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33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34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5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338</TotalTime>
  <Words>597</Words>
  <Application>Microsoft Office PowerPoint</Application>
  <PresentationFormat>Custom</PresentationFormat>
  <Paragraphs>48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Parallax</vt:lpstr>
      <vt:lpstr>ФУНКЦИОНАЛНИ ОБЛАСТИ НА ПРИЛОЖЕНИЕ НА ИНФРОМАЦИОННИТЕ СИСТЕМИ</vt:lpstr>
      <vt:lpstr>ВЪВЕДЕНИЕ</vt:lpstr>
      <vt:lpstr>ИНФОРМАЦИОННАТА СИСТЕМА КАТО ЧАСТ ОТ СТОПАНСКАТА ОРГАНИЗАЦИЯ</vt:lpstr>
      <vt:lpstr>НИВА НА УПРАВЛЕНИЕ В ОРГАНИЗАЦИОННАТА ЙЕРАРХИЯ</vt:lpstr>
      <vt:lpstr>ФУНКЦИОНАЛНИ ОБАСТИ НА ПРИЛОЖЕНИЕ НА ИФОРМАЦИОННИТЕ СИСТЕМИ</vt:lpstr>
      <vt:lpstr>ФУНКЦИОНАЛНИ ИНФОРМАЦИОННИ СИСТЕМИ</vt:lpstr>
      <vt:lpstr>ФУНКЦИОНАЛНИ ИНФОРМАЦИОННИ СИСТЕМИ</vt:lpstr>
      <vt:lpstr>ИНТЕГРИРАНИ ОРГАНИЗАЦИОННИ ПРИЛОЖЕНИЯ</vt:lpstr>
      <vt:lpstr>ИНТЕГРИРАНИ ОРГАНИЗАЦИОННИ ПРИЛОЖЕНИЯ</vt:lpstr>
      <vt:lpstr>ИНТЕГРИРАНИ ОРГАНИЗАЦИОННИ ПРИЛОЖЕНИЯ</vt:lpstr>
      <vt:lpstr>ЗАКЛЮЧЕНИЕ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Функционални области на приложение на инфромационните системи</dc:title>
  <dc:creator>Maya Malinova</dc:creator>
  <cp:lastModifiedBy>Pc Pc</cp:lastModifiedBy>
  <cp:revision>29</cp:revision>
  <dcterms:created xsi:type="dcterms:W3CDTF">2021-05-19T08:22:20Z</dcterms:created>
  <dcterms:modified xsi:type="dcterms:W3CDTF">2021-05-21T14:13:11Z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307571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D7.0.1</vt:lpwstr>
  </property>
</Properties>
</file>