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2" r:id="rId27"/>
    <p:sldId id="281" r:id="rId28"/>
    <p:sldId id="283" r:id="rId29"/>
    <p:sldId id="284" r:id="rId30"/>
    <p:sldId id="285" r:id="rId31"/>
  </p:sldIdLst>
  <p:sldSz cx="12192000" cy="6858000"/>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1D85504C-965D-417E-820C-9EE05AA62C2B}" type="datetimeFigureOut">
              <a:rPr lang="bg-BG" smtClean="0"/>
              <a:t>4.12.2015 г.</a:t>
            </a:fld>
            <a:endParaRPr lang="bg-BG"/>
          </a:p>
        </p:txBody>
      </p:sp>
      <p:sp>
        <p:nvSpPr>
          <p:cNvPr id="5" name="Footer Placeholder 4"/>
          <p:cNvSpPr>
            <a:spLocks noGrp="1"/>
          </p:cNvSpPr>
          <p:nvPr>
            <p:ph type="ftr" sz="quarter" idx="11"/>
          </p:nvPr>
        </p:nvSpPr>
        <p:spPr>
          <a:xfrm>
            <a:off x="1371600" y="4323845"/>
            <a:ext cx="6400800" cy="365125"/>
          </a:xfrm>
        </p:spPr>
        <p:txBody>
          <a:bodyPr/>
          <a:lstStyle/>
          <a:p>
            <a:endParaRPr lang="bg-BG"/>
          </a:p>
        </p:txBody>
      </p:sp>
      <p:sp>
        <p:nvSpPr>
          <p:cNvPr id="6" name="Slide Number Placeholder 5"/>
          <p:cNvSpPr>
            <a:spLocks noGrp="1"/>
          </p:cNvSpPr>
          <p:nvPr>
            <p:ph type="sldNum" sz="quarter" idx="12"/>
          </p:nvPr>
        </p:nvSpPr>
        <p:spPr>
          <a:xfrm>
            <a:off x="8077200" y="1430866"/>
            <a:ext cx="2743200" cy="365125"/>
          </a:xfrm>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3201440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463742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a:xfrm>
            <a:off x="685800" y="379941"/>
            <a:ext cx="6991492" cy="365125"/>
          </a:xfrm>
        </p:spPr>
        <p:txBody>
          <a:bodyPr/>
          <a:lstStyle/>
          <a:p>
            <a:endParaRPr lang="bg-BG"/>
          </a:p>
        </p:txBody>
      </p:sp>
      <p:sp>
        <p:nvSpPr>
          <p:cNvPr id="7" name="Slide Number Placeholder 6"/>
          <p:cNvSpPr>
            <a:spLocks noGrp="1"/>
          </p:cNvSpPr>
          <p:nvPr>
            <p:ph type="sldNum" sz="quarter" idx="12"/>
          </p:nvPr>
        </p:nvSpPr>
        <p:spPr>
          <a:xfrm>
            <a:off x="10862452" y="381000"/>
            <a:ext cx="643748" cy="365125"/>
          </a:xfrm>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2856003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a:xfrm>
            <a:off x="685800" y="379941"/>
            <a:ext cx="6991492" cy="365125"/>
          </a:xfrm>
        </p:spPr>
        <p:txBody>
          <a:bodyPr/>
          <a:lstStyle/>
          <a:p>
            <a:endParaRPr lang="bg-BG"/>
          </a:p>
        </p:txBody>
      </p:sp>
      <p:sp>
        <p:nvSpPr>
          <p:cNvPr id="7" name="Slide Number Placeholder 6"/>
          <p:cNvSpPr>
            <a:spLocks noGrp="1"/>
          </p:cNvSpPr>
          <p:nvPr>
            <p:ph type="sldNum" sz="quarter" idx="12"/>
          </p:nvPr>
        </p:nvSpPr>
        <p:spPr>
          <a:xfrm>
            <a:off x="10862452" y="381000"/>
            <a:ext cx="643748" cy="365125"/>
          </a:xfrm>
        </p:spPr>
        <p:txBody>
          <a:bodyPr/>
          <a:lstStyle/>
          <a:p>
            <a:fld id="{E6E6ABF2-4C88-4F11-B9CB-22F76045E427}" type="slidenum">
              <a:rPr lang="bg-BG" smtClean="0"/>
              <a:t>‹#›</a:t>
            </a:fld>
            <a:endParaRPr lang="bg-BG"/>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977875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a:xfrm>
            <a:off x="685800" y="378883"/>
            <a:ext cx="6991492" cy="365125"/>
          </a:xfrm>
        </p:spPr>
        <p:txBody>
          <a:bodyPr/>
          <a:lstStyle/>
          <a:p>
            <a:endParaRPr lang="bg-BG"/>
          </a:p>
        </p:txBody>
      </p:sp>
      <p:sp>
        <p:nvSpPr>
          <p:cNvPr id="7" name="Slide Number Placeholder 6"/>
          <p:cNvSpPr>
            <a:spLocks noGrp="1"/>
          </p:cNvSpPr>
          <p:nvPr>
            <p:ph type="sldNum" sz="quarter" idx="12"/>
          </p:nvPr>
        </p:nvSpPr>
        <p:spPr>
          <a:xfrm>
            <a:off x="10862452" y="381000"/>
            <a:ext cx="643748" cy="365125"/>
          </a:xfrm>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669454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1D85504C-965D-417E-820C-9EE05AA62C2B}" type="datetimeFigureOut">
              <a:rPr lang="bg-BG" smtClean="0"/>
              <a:t>4.12.2015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1716086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1D85504C-965D-417E-820C-9EE05AA62C2B}" type="datetimeFigureOut">
              <a:rPr lang="bg-BG" smtClean="0"/>
              <a:t>4.12.2015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2167587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5504C-965D-417E-820C-9EE05AA62C2B}" type="datetimeFigureOut">
              <a:rPr lang="bg-BG" smtClean="0"/>
              <a:t>4.12.2015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1039137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1D85504C-965D-417E-820C-9EE05AA62C2B}" type="datetimeFigureOut">
              <a:rPr lang="bg-BG" smtClean="0"/>
              <a:t>4.12.2015 г.</a:t>
            </a:fld>
            <a:endParaRPr lang="bg-BG"/>
          </a:p>
        </p:txBody>
      </p:sp>
      <p:sp>
        <p:nvSpPr>
          <p:cNvPr id="5" name="Footer Placeholder 4"/>
          <p:cNvSpPr>
            <a:spLocks noGrp="1"/>
          </p:cNvSpPr>
          <p:nvPr>
            <p:ph type="ftr" sz="quarter" idx="11"/>
          </p:nvPr>
        </p:nvSpPr>
        <p:spPr>
          <a:xfrm>
            <a:off x="685800" y="381000"/>
            <a:ext cx="6991492" cy="365125"/>
          </a:xfrm>
        </p:spPr>
        <p:txBody>
          <a:bodyPr/>
          <a:lstStyle/>
          <a:p>
            <a:endParaRPr lang="bg-BG"/>
          </a:p>
        </p:txBody>
      </p:sp>
      <p:sp>
        <p:nvSpPr>
          <p:cNvPr id="6" name="Slide Number Placeholder 5"/>
          <p:cNvSpPr>
            <a:spLocks noGrp="1"/>
          </p:cNvSpPr>
          <p:nvPr>
            <p:ph type="sldNum" sz="quarter" idx="12"/>
          </p:nvPr>
        </p:nvSpPr>
        <p:spPr>
          <a:xfrm>
            <a:off x="10862452" y="381000"/>
            <a:ext cx="643748" cy="365125"/>
          </a:xfrm>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1408394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5504C-965D-417E-820C-9EE05AA62C2B}" type="datetimeFigureOut">
              <a:rPr lang="bg-BG" smtClean="0"/>
              <a:t>4.12.2015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284110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1D85504C-965D-417E-820C-9EE05AA62C2B}" type="datetimeFigureOut">
              <a:rPr lang="bg-BG" smtClean="0"/>
              <a:t>4.12.2015 г.</a:t>
            </a:fld>
            <a:endParaRPr lang="bg-BG"/>
          </a:p>
        </p:txBody>
      </p:sp>
      <p:sp>
        <p:nvSpPr>
          <p:cNvPr id="5" name="Footer Placeholder 4"/>
          <p:cNvSpPr>
            <a:spLocks noGrp="1"/>
          </p:cNvSpPr>
          <p:nvPr>
            <p:ph type="ftr" sz="quarter" idx="11"/>
          </p:nvPr>
        </p:nvSpPr>
        <p:spPr>
          <a:xfrm>
            <a:off x="685800" y="381001"/>
            <a:ext cx="6991492" cy="364065"/>
          </a:xfrm>
        </p:spPr>
        <p:txBody>
          <a:bodyPr/>
          <a:lstStyle/>
          <a:p>
            <a:endParaRPr lang="bg-BG"/>
          </a:p>
        </p:txBody>
      </p:sp>
      <p:sp>
        <p:nvSpPr>
          <p:cNvPr id="6" name="Slide Number Placeholder 5"/>
          <p:cNvSpPr>
            <a:spLocks noGrp="1"/>
          </p:cNvSpPr>
          <p:nvPr>
            <p:ph type="sldNum" sz="quarter" idx="12"/>
          </p:nvPr>
        </p:nvSpPr>
        <p:spPr>
          <a:xfrm>
            <a:off x="10862452" y="381000"/>
            <a:ext cx="643748" cy="365125"/>
          </a:xfrm>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554148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3493904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5504C-965D-417E-820C-9EE05AA62C2B}" type="datetimeFigureOut">
              <a:rPr lang="bg-BG" smtClean="0"/>
              <a:t>4.12.2015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1896899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5504C-965D-417E-820C-9EE05AA62C2B}" type="datetimeFigureOut">
              <a:rPr lang="bg-BG" smtClean="0"/>
              <a:t>4.12.2015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3115240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5504C-965D-417E-820C-9EE05AA62C2B}" type="datetimeFigureOut">
              <a:rPr lang="bg-BG" smtClean="0"/>
              <a:t>4.12.2015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387678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1085950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5504C-965D-417E-820C-9EE05AA62C2B}" type="datetimeFigureOut">
              <a:rPr lang="bg-BG" smtClean="0"/>
              <a:t>4.12.2015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E6E6ABF2-4C88-4F11-B9CB-22F76045E427}" type="slidenum">
              <a:rPr lang="bg-BG" smtClean="0"/>
              <a:t>‹#›</a:t>
            </a:fld>
            <a:endParaRPr lang="bg-BG"/>
          </a:p>
        </p:txBody>
      </p:sp>
    </p:spTree>
    <p:extLst>
      <p:ext uri="{BB962C8B-B14F-4D97-AF65-F5344CB8AC3E}">
        <p14:creationId xmlns:p14="http://schemas.microsoft.com/office/powerpoint/2010/main" val="3998457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D85504C-965D-417E-820C-9EE05AA62C2B}" type="datetimeFigureOut">
              <a:rPr lang="bg-BG" smtClean="0"/>
              <a:t>4.12.2015 г.</a:t>
            </a:fld>
            <a:endParaRPr lang="bg-BG"/>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bg-BG"/>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E6E6ABF2-4C88-4F11-B9CB-22F76045E427}" type="slidenum">
              <a:rPr lang="bg-BG" smtClean="0"/>
              <a:t>‹#›</a:t>
            </a:fld>
            <a:endParaRPr lang="bg-BG"/>
          </a:p>
        </p:txBody>
      </p:sp>
    </p:spTree>
    <p:extLst>
      <p:ext uri="{BB962C8B-B14F-4D97-AF65-F5344CB8AC3E}">
        <p14:creationId xmlns:p14="http://schemas.microsoft.com/office/powerpoint/2010/main" val="615434225"/>
      </p:ext>
    </p:extLst>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image" Target="../media/image12.jpg"/><Relationship Id="rId1" Type="http://schemas.openxmlformats.org/officeDocument/2006/relationships/slideLayout" Target="../slideLayouts/slideLayout6.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arget="../media/image8.jpeg" Type="http://schemas.openxmlformats.org/officeDocument/2006/relationships/image"/><Relationship Id="rId2" Target="../media/image7.jp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5718" y="1815151"/>
            <a:ext cx="9799095" cy="1745111"/>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r>
              <a:rPr lang="bg-BG" b="1" cap="none" dirty="0" smtClean="0">
                <a:ln/>
                <a:solidFill>
                  <a:schemeClr val="accent3"/>
                </a:solidFill>
              </a:rPr>
              <a:t/>
            </a:r>
            <a:br>
              <a:rPr lang="bg-BG" b="1" cap="none" dirty="0" smtClean="0">
                <a:ln/>
                <a:solidFill>
                  <a:schemeClr val="accent3"/>
                </a:solidFill>
              </a:rPr>
            </a:br>
            <a:r>
              <a:rPr lang="bg-BG" b="1" cap="none" dirty="0" smtClean="0">
                <a:ln>
                  <a:solidFill>
                    <a:schemeClr val="accent1">
                      <a:lumMod val="75000"/>
                    </a:schemeClr>
                  </a:solidFill>
                </a:ln>
                <a:solidFill>
                  <a:schemeClr val="accent3"/>
                </a:solidFill>
              </a:rPr>
              <a:t/>
            </a:r>
            <a:br>
              <a:rPr lang="bg-BG" b="1" cap="none" dirty="0" smtClean="0">
                <a:ln>
                  <a:solidFill>
                    <a:schemeClr val="accent1">
                      <a:lumMod val="75000"/>
                    </a:schemeClr>
                  </a:solidFill>
                </a:ln>
                <a:solidFill>
                  <a:schemeClr val="accent3"/>
                </a:solidFill>
              </a:rPr>
            </a:br>
            <a:r>
              <a:rPr lang="bg-BG" b="1" cap="none" dirty="0" smtClean="0">
                <a:ln>
                  <a:solidFill>
                    <a:schemeClr val="accent6">
                      <a:lumMod val="50000"/>
                    </a:schemeClr>
                  </a:solidFill>
                </a:ln>
                <a:solidFill>
                  <a:srgbClr val="FF0000"/>
                </a:solidFill>
              </a:rPr>
              <a:t>СПЪТНИЦИ НА ПЛАНЕТИТЕ</a:t>
            </a:r>
            <a:endParaRPr lang="bg-BG" b="1" cap="none" dirty="0">
              <a:ln/>
              <a:solidFill>
                <a:schemeClr val="accent3"/>
              </a:solidFill>
            </a:endParaRPr>
          </a:p>
        </p:txBody>
      </p:sp>
      <p:sp>
        <p:nvSpPr>
          <p:cNvPr id="3" name="Subtitle 2"/>
          <p:cNvSpPr>
            <a:spLocks noGrp="1"/>
          </p:cNvSpPr>
          <p:nvPr>
            <p:ph type="subTitle" idx="1"/>
          </p:nvPr>
        </p:nvSpPr>
        <p:spPr>
          <a:xfrm>
            <a:off x="8664055" y="4558352"/>
            <a:ext cx="3527945" cy="576416"/>
          </a:xfrm>
        </p:spPr>
        <p:txBody>
          <a:bodyPr/>
          <a:lstStyle/>
          <a:p>
            <a:r>
              <a:rPr lang="bg-BG" dirty="0" smtClean="0"/>
              <a:t>Паолина Лефтерова </a:t>
            </a:r>
            <a:r>
              <a:rPr lang="en-US" dirty="0" smtClean="0"/>
              <a:t>XII </a:t>
            </a:r>
            <a:r>
              <a:rPr lang="bg-BG" dirty="0" smtClean="0"/>
              <a:t>в</a:t>
            </a:r>
            <a:endParaRPr lang="bg-BG" dirty="0"/>
          </a:p>
        </p:txBody>
      </p:sp>
    </p:spTree>
    <p:extLst>
      <p:ext uri="{BB962C8B-B14F-4D97-AF65-F5344CB8AC3E}">
        <p14:creationId xmlns:p14="http://schemas.microsoft.com/office/powerpoint/2010/main" val="42944762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1" cap="none"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3. Спътниците на Юпитер</a:t>
            </a:r>
            <a:endParaRPr lang="bg-BG" b="1" cap="none"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Content Placeholder 2"/>
          <p:cNvSpPr>
            <a:spLocks noGrp="1"/>
          </p:cNvSpPr>
          <p:nvPr>
            <p:ph idx="1"/>
          </p:nvPr>
        </p:nvSpPr>
        <p:spPr/>
        <p:txBody>
          <a:bodyPr/>
          <a:lstStyle/>
          <a:p>
            <a:r>
              <a:rPr lang="bg-BG" dirty="0" smtClean="0"/>
              <a:t>Юпитер има близо 30 спътника.  Четирите най – големи са открити от Галилео Галилей през 1610г - Йо, Европа, Ганиед и Калисто.</a:t>
            </a:r>
          </a:p>
          <a:p>
            <a:pPr marL="0" indent="0">
              <a:buNone/>
            </a:pPr>
            <a:endParaRPr lang="bg-BG"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3716" y="3350978"/>
            <a:ext cx="8756357" cy="2867707"/>
          </a:xfrm>
          <a:prstGeom prst="rect">
            <a:avLst/>
          </a:prstGeom>
        </p:spPr>
      </p:pic>
    </p:spTree>
    <p:extLst>
      <p:ext uri="{BB962C8B-B14F-4D97-AF65-F5344CB8AC3E}">
        <p14:creationId xmlns:p14="http://schemas.microsoft.com/office/powerpoint/2010/main" val="24234464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4274" y="1505244"/>
            <a:ext cx="10820400" cy="5099538"/>
          </a:xfrm>
        </p:spPr>
        <p:txBody>
          <a:bodyPr/>
          <a:lstStyle/>
          <a:p>
            <a:r>
              <a:rPr lang="ru-RU" b="1" dirty="0"/>
              <a:t>Йо</a:t>
            </a:r>
            <a:r>
              <a:rPr lang="ru-RU" dirty="0"/>
              <a:t> е най-вътрешният от четирите Галилееви </a:t>
            </a:r>
            <a:r>
              <a:rPr lang="ru-RU" dirty="0" smtClean="0"/>
              <a:t>спътници</a:t>
            </a:r>
            <a:r>
              <a:rPr lang="ru-RU" dirty="0"/>
              <a:t> </a:t>
            </a:r>
            <a:r>
              <a:rPr lang="ru-RU" dirty="0" smtClean="0"/>
              <a:t>на</a:t>
            </a:r>
            <a:r>
              <a:rPr lang="ru-RU" dirty="0"/>
              <a:t> Юпитер и един от най-големите спътници в Слънчевата система с диаметър от около 3500 km</a:t>
            </a:r>
            <a:r>
              <a:rPr lang="ru-RU" dirty="0" smtClean="0"/>
              <a:t>. Наречен е на една от любовниците на Звес.</a:t>
            </a:r>
          </a:p>
          <a:p>
            <a:r>
              <a:rPr lang="ru-RU" dirty="0" smtClean="0"/>
              <a:t>Една обиколко около Юпитер треа колкото две земни денонощия.</a:t>
            </a:r>
          </a:p>
          <a:p>
            <a:r>
              <a:rPr lang="ru-RU" dirty="0" smtClean="0"/>
              <a:t>Интерес факт за Йо е факта, че това е единственото тяло освен Земята и Венера, което има вулканична активност.</a:t>
            </a:r>
            <a:r>
              <a:rPr lang="bg-BG" dirty="0" smtClean="0"/>
              <a:t> На спътника има 12 вулката. Заради веществата изхвърляни от тези вулкани Йо има оранжев цвят. </a:t>
            </a:r>
          </a:p>
          <a:p>
            <a:r>
              <a:rPr lang="ru-RU" dirty="0"/>
              <a:t>Измерени са изригвания на Йо, достигащи над 300 км от повърхността, като материалът е изхвърлян със скорост около 1 км/сек. </a:t>
            </a:r>
            <a:endParaRPr lang="ru-RU" dirty="0" smtClean="0"/>
          </a:p>
          <a:p>
            <a:r>
              <a:rPr lang="ru-RU" dirty="0"/>
              <a:t>Разположението на Йо спрямо Земята и Юпитер има силно влияние върху наблюдението на радиоизлъчването на планетата – когато Йо е видим, радиосигналите на Юпитер се усилват чувствително</a:t>
            </a:r>
            <a:r>
              <a:rPr lang="ru-RU" dirty="0" smtClean="0"/>
              <a:t>.</a:t>
            </a:r>
          </a:p>
          <a:p>
            <a:r>
              <a:rPr lang="ru-RU" dirty="0"/>
              <a:t>Йо е подобен на земеподобните планети: предимно от разтопени силикатни скали.</a:t>
            </a:r>
            <a:endParaRPr lang="bg-BG" dirty="0"/>
          </a:p>
          <a:p>
            <a:endParaRPr lang="bg-BG" dirty="0" smtClean="0"/>
          </a:p>
          <a:p>
            <a:endParaRPr lang="bg-BG" dirty="0"/>
          </a:p>
          <a:p>
            <a:endParaRPr lang="bg-BG" dirty="0" smtClean="0"/>
          </a:p>
          <a:p>
            <a:endParaRPr lang="bg-BG" dirty="0"/>
          </a:p>
          <a:p>
            <a:endParaRPr lang="bg-BG" dirty="0" smtClean="0"/>
          </a:p>
          <a:p>
            <a:endParaRPr lang="bg-BG" dirty="0"/>
          </a:p>
          <a:p>
            <a:endParaRPr lang="bg-BG" dirty="0" smtClean="0"/>
          </a:p>
          <a:p>
            <a:endParaRPr lang="bg-BG" dirty="0"/>
          </a:p>
          <a:p>
            <a:endParaRPr lang="bg-BG" dirty="0" smtClean="0"/>
          </a:p>
          <a:p>
            <a:endParaRPr lang="bg-BG" dirty="0"/>
          </a:p>
          <a:p>
            <a:endParaRPr lang="bg-BG" dirty="0" smtClean="0"/>
          </a:p>
          <a:p>
            <a:endParaRPr lang="ru-RU" dirty="0" smtClean="0"/>
          </a:p>
        </p:txBody>
      </p:sp>
    </p:spTree>
    <p:extLst>
      <p:ext uri="{BB962C8B-B14F-4D97-AF65-F5344CB8AC3E}">
        <p14:creationId xmlns:p14="http://schemas.microsoft.com/office/powerpoint/2010/main" val="2016574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bg-BG" u="sng" dirty="0" smtClean="0"/>
              <a:t>Европа </a:t>
            </a:r>
            <a:r>
              <a:rPr lang="en-US" u="sng" dirty="0" smtClean="0"/>
              <a:t>- </a:t>
            </a:r>
            <a:r>
              <a:rPr lang="bg-BG" dirty="0"/>
              <a:t> </a:t>
            </a:r>
            <a:r>
              <a:rPr lang="bg-BG" dirty="0" smtClean="0"/>
              <a:t>дължи своя голям блясък на високата отражителна способност на дебелия леден слой, който покрива спътника. </a:t>
            </a:r>
            <a:r>
              <a:rPr lang="ru-RU" dirty="0"/>
              <a:t>Смята се, че долните му слоеве са разтопени и може би формират обширен океан. </a:t>
            </a:r>
            <a:r>
              <a:rPr lang="ru-RU" dirty="0" smtClean="0"/>
              <a:t>Има хипотези, които твърдят, че океаните са благоприятна среда за зараждането на живот както са били океаните за нашата планета преди милиарди години.</a:t>
            </a:r>
          </a:p>
          <a:p>
            <a:r>
              <a:rPr lang="ru-RU" dirty="0"/>
              <a:t>Повърхността на Европа е изключително гладка и на нея има само няколко местности с височина над 300 метра. Наблюдаваните тъмни линейни черти са по-скоро вследствие на различен цвят на повърхностния материал, отколкото на релеф</a:t>
            </a:r>
            <a:r>
              <a:rPr lang="ru-RU" dirty="0" smtClean="0"/>
              <a:t>.</a:t>
            </a:r>
          </a:p>
          <a:p>
            <a:r>
              <a:rPr lang="ru-RU" dirty="0"/>
              <a:t>Наблюдения от телескопа Хъбъл показват, че Европа има тънка атмосфера, състояща се от кислород с налягане от 1 микропаскал. За кислорода се знае със сигурност, че не е продукт на биологична дейност като този на Земята, а вероятно се поражда вследствие разграждането на молекули вода от повърхността на спътника под въздействието на слънчевия вятър или на заредени частици от магнитното поле на Юпитер. Гравитацията на Европа успява да задържи само известно количество кислород, докато водородът, който е много по-лек, бързо напуска спътника.</a:t>
            </a:r>
            <a:endParaRPr lang="bg-BG" u="sng" dirty="0"/>
          </a:p>
        </p:txBody>
      </p:sp>
    </p:spTree>
    <p:extLst>
      <p:ext uri="{BB962C8B-B14F-4D97-AF65-F5344CB8AC3E}">
        <p14:creationId xmlns:p14="http://schemas.microsoft.com/office/powerpoint/2010/main" val="82610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bg-BG" u="sng" dirty="0" smtClean="0"/>
              <a:t>Ганимед </a:t>
            </a:r>
            <a:r>
              <a:rPr lang="bg-BG" dirty="0" smtClean="0"/>
              <a:t>- </a:t>
            </a:r>
            <a:r>
              <a:rPr lang="ru-RU" dirty="0"/>
              <a:t>най-големият спътник в Слънчевата система, с радиус по-голям от този на </a:t>
            </a:r>
            <a:r>
              <a:rPr lang="ru-RU" dirty="0" smtClean="0"/>
              <a:t>Меркурий, като обикаля на 1 милион км от Юпитер. </a:t>
            </a:r>
          </a:p>
          <a:p>
            <a:r>
              <a:rPr lang="ru-RU" dirty="0"/>
              <a:t>Ганимед е съставен главно от силикатни скали и лед. На повърхността му има ледена кора, плаваща върху течен океан, който я разделя от скалното ядро на спътника. </a:t>
            </a:r>
            <a:endParaRPr lang="ru-RU" dirty="0" smtClean="0"/>
          </a:p>
          <a:p>
            <a:r>
              <a:rPr lang="ru-RU" dirty="0"/>
              <a:t>На повърхността на Ганимед се наблюдават два основни типа местности: стари и покрити с многобройни кратери тъмни области, и по-млади (но поне на 3 милиарда години) и по-светли райони с разломи и хребети</a:t>
            </a:r>
            <a:r>
              <a:rPr lang="ru-RU" dirty="0" smtClean="0"/>
              <a:t>.</a:t>
            </a:r>
          </a:p>
          <a:p>
            <a:r>
              <a:rPr lang="ru-RU" dirty="0"/>
              <a:t>С помощта на телескопа </a:t>
            </a:r>
            <a:r>
              <a:rPr lang="ru-RU" dirty="0" smtClean="0"/>
              <a:t>Хъбъл</a:t>
            </a:r>
            <a:r>
              <a:rPr lang="ru-RU" dirty="0"/>
              <a:t> </a:t>
            </a:r>
            <a:r>
              <a:rPr lang="ru-RU" dirty="0" smtClean="0"/>
              <a:t>беше </a:t>
            </a:r>
            <a:r>
              <a:rPr lang="ru-RU" dirty="0"/>
              <a:t>открита тънка атмосфера, състояща се кислород, за която се предполага, че се е формирала под въздействието на слънчевия вятър и заредени частици от магнитното поле на Юпитер. Атмосферата на Ганимед е аналогична по произход с тази на Европа и със сигурност е с небиологичен произход.</a:t>
            </a:r>
            <a:endParaRPr lang="bg-BG" u="sng" dirty="0"/>
          </a:p>
        </p:txBody>
      </p:sp>
    </p:spTree>
    <p:extLst>
      <p:ext uri="{BB962C8B-B14F-4D97-AF65-F5344CB8AC3E}">
        <p14:creationId xmlns:p14="http://schemas.microsoft.com/office/powerpoint/2010/main" val="320773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bg-BG" u="sng" dirty="0" smtClean="0"/>
              <a:t>Калисто - </a:t>
            </a:r>
            <a:r>
              <a:rPr lang="ru-RU" dirty="0"/>
              <a:t>вторият по големина естествен спътник на </a:t>
            </a:r>
            <a:r>
              <a:rPr lang="ru-RU" dirty="0" smtClean="0"/>
              <a:t>Юпитер</a:t>
            </a:r>
            <a:r>
              <a:rPr lang="ru-RU" dirty="0"/>
              <a:t> </a:t>
            </a:r>
            <a:r>
              <a:rPr lang="ru-RU" dirty="0" smtClean="0"/>
              <a:t>и </a:t>
            </a:r>
            <a:r>
              <a:rPr lang="ru-RU" dirty="0"/>
              <a:t>третият в Слънчевата система</a:t>
            </a:r>
            <a:r>
              <a:rPr lang="ru-RU" dirty="0" smtClean="0"/>
              <a:t>.</a:t>
            </a:r>
          </a:p>
          <a:p>
            <a:r>
              <a:rPr lang="ru-RU" dirty="0"/>
              <a:t>Калисто е покритият с най-много кратери спътник в Слънчевата </a:t>
            </a:r>
            <a:r>
              <a:rPr lang="ru-RU" dirty="0" smtClean="0"/>
              <a:t>система.</a:t>
            </a:r>
          </a:p>
          <a:p>
            <a:r>
              <a:rPr lang="ru-RU" dirty="0"/>
              <a:t>Очуканата повърхност на Калисто лежи върху дебел около 105 км леден слой, под който има солен океан, дълбок повече от 10 км</a:t>
            </a:r>
            <a:r>
              <a:rPr lang="ru-RU" dirty="0" smtClean="0"/>
              <a:t>.</a:t>
            </a:r>
          </a:p>
          <a:p>
            <a:r>
              <a:rPr lang="ru-RU" dirty="0"/>
              <a:t>Калисто има много тънка атмосфера, съставена от въглероден диоксид. Учените смятат, че тя се поддържа и се увеличава бавно от сублимацията на леда от въглероден диоксид.</a:t>
            </a:r>
            <a:endParaRPr lang="bg-BG" u="sng" dirty="0"/>
          </a:p>
        </p:txBody>
      </p:sp>
    </p:spTree>
    <p:extLst>
      <p:ext uri="{BB962C8B-B14F-4D97-AF65-F5344CB8AC3E}">
        <p14:creationId xmlns:p14="http://schemas.microsoft.com/office/powerpoint/2010/main" val="4080237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soft" dir="t">
                <a:rot lat="0" lon="0" rev="15600000"/>
              </a:lightRig>
            </a:scene3d>
            <a:sp3d extrusionH="57150" prstMaterial="softEdge">
              <a:bevelT w="25400" h="38100"/>
            </a:sp3d>
          </a:bodyPr>
          <a:lstStyle/>
          <a:p>
            <a:r>
              <a:rPr lang="bg-BG" b="1" cap="none" dirty="0" smtClean="0">
                <a:ln/>
                <a:solidFill>
                  <a:schemeClr val="accent4"/>
                </a:solidFill>
              </a:rPr>
              <a:t>4. Спътниците на Сатурн</a:t>
            </a:r>
            <a:endParaRPr lang="bg-BG" b="1" cap="none" dirty="0">
              <a:ln/>
              <a:solidFill>
                <a:schemeClr val="accent4"/>
              </a:solidFill>
            </a:endParaRPr>
          </a:p>
        </p:txBody>
      </p:sp>
      <p:sp>
        <p:nvSpPr>
          <p:cNvPr id="3" name="Content Placeholder 2"/>
          <p:cNvSpPr>
            <a:spLocks noGrp="1"/>
          </p:cNvSpPr>
          <p:nvPr>
            <p:ph idx="1"/>
          </p:nvPr>
        </p:nvSpPr>
        <p:spPr/>
        <p:txBody>
          <a:bodyPr/>
          <a:lstStyle/>
          <a:p>
            <a:r>
              <a:rPr lang="ru-RU" dirty="0"/>
              <a:t>Точният брой спътници на Сатурн вероятно никога няма да бъде определен поради факта, че много от телата, изграждащи пръстените на Сатурн, вероятно са достатъчно големи, за да бъдат класифицирани като малки спътници</a:t>
            </a:r>
            <a:r>
              <a:rPr lang="ru-RU" dirty="0" smtClean="0"/>
              <a:t>.</a:t>
            </a:r>
          </a:p>
          <a:p>
            <a:r>
              <a:rPr lang="ru-RU" dirty="0"/>
              <a:t>Спътниците на Сатурн могат най-общо да бъдат поделени на шест групи.</a:t>
            </a:r>
            <a:endParaRPr lang="bg-BG" dirty="0"/>
          </a:p>
        </p:txBody>
      </p:sp>
    </p:spTree>
    <p:extLst>
      <p:ext uri="{BB962C8B-B14F-4D97-AF65-F5344CB8AC3E}">
        <p14:creationId xmlns:p14="http://schemas.microsoft.com/office/powerpoint/2010/main" val="17956323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104" y="1763179"/>
            <a:ext cx="8610600" cy="1293028"/>
          </a:xfrm>
        </p:spPr>
        <p:txBody>
          <a:bodyPr/>
          <a:lstStyle/>
          <a:p>
            <a:r>
              <a:rPr lang="bg-BG" b="1" dirty="0"/>
              <a:t>Спътници-овчари</a:t>
            </a:r>
          </a:p>
        </p:txBody>
      </p:sp>
      <p:sp>
        <p:nvSpPr>
          <p:cNvPr id="3" name="Content Placeholder 2"/>
          <p:cNvSpPr>
            <a:spLocks noGrp="1"/>
          </p:cNvSpPr>
          <p:nvPr>
            <p:ph idx="1"/>
          </p:nvPr>
        </p:nvSpPr>
        <p:spPr>
          <a:xfrm>
            <a:off x="981222" y="3221502"/>
            <a:ext cx="10820400" cy="4024125"/>
          </a:xfrm>
        </p:spPr>
        <p:txBody>
          <a:bodyPr/>
          <a:lstStyle/>
          <a:p>
            <a:r>
              <a:rPr lang="bg-BG" dirty="0" smtClean="0"/>
              <a:t>Те са </a:t>
            </a:r>
            <a:r>
              <a:rPr lang="ru-RU" dirty="0"/>
              <a:t>малки по размери тела на орбита в някое от деленията на пръстените на Сатурн или близко до тях. Те са отговорни за поддържането на деленията и формата на пръстените, като им придават отчетливи граници.</a:t>
            </a:r>
            <a:endParaRPr lang="bg-BG" dirty="0"/>
          </a:p>
        </p:txBody>
      </p:sp>
    </p:spTree>
    <p:extLst>
      <p:ext uri="{BB962C8B-B14F-4D97-AF65-F5344CB8AC3E}">
        <p14:creationId xmlns:p14="http://schemas.microsoft.com/office/powerpoint/2010/main" val="744764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3763" y="2241481"/>
            <a:ext cx="8610600" cy="1293028"/>
          </a:xfrm>
        </p:spPr>
        <p:txBody>
          <a:bodyPr/>
          <a:lstStyle/>
          <a:p>
            <a:r>
              <a:rPr lang="bg-BG" b="1" dirty="0"/>
              <a:t>Ко-орбитални спътници</a:t>
            </a:r>
          </a:p>
        </p:txBody>
      </p:sp>
      <p:sp>
        <p:nvSpPr>
          <p:cNvPr id="3" name="Content Placeholder 2"/>
          <p:cNvSpPr>
            <a:spLocks noGrp="1"/>
          </p:cNvSpPr>
          <p:nvPr>
            <p:ph idx="1"/>
          </p:nvPr>
        </p:nvSpPr>
        <p:spPr>
          <a:xfrm>
            <a:off x="1093763" y="4009292"/>
            <a:ext cx="10820400" cy="4024125"/>
          </a:xfrm>
        </p:spPr>
        <p:txBody>
          <a:bodyPr/>
          <a:lstStyle/>
          <a:p>
            <a:r>
              <a:rPr lang="ru-RU" dirty="0"/>
              <a:t>Янус и Епиметей са ко-орбитални спътници. Те са с подобни размери и имат орбити с отличаващи се само на няколко километра големи полуоси. Те обаче не се сблъскват поради ефектите на взаимната им гравитация, а на всеки четири години си разменят орбитите.</a:t>
            </a:r>
            <a:endParaRPr lang="bg-BG" dirty="0"/>
          </a:p>
        </p:txBody>
      </p:sp>
    </p:spTree>
    <p:extLst>
      <p:ext uri="{BB962C8B-B14F-4D97-AF65-F5344CB8AC3E}">
        <p14:creationId xmlns:p14="http://schemas.microsoft.com/office/powerpoint/2010/main" val="64351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7647" y="2916730"/>
            <a:ext cx="8610600" cy="1293028"/>
          </a:xfrm>
        </p:spPr>
        <p:txBody>
          <a:bodyPr/>
          <a:lstStyle/>
          <a:p>
            <a:r>
              <a:rPr lang="bg-BG" b="1" dirty="0"/>
              <a:t>Масивни вътрешни спътници</a:t>
            </a:r>
          </a:p>
        </p:txBody>
      </p:sp>
      <p:sp>
        <p:nvSpPr>
          <p:cNvPr id="3" name="Content Placeholder 2"/>
          <p:cNvSpPr>
            <a:spLocks noGrp="1"/>
          </p:cNvSpPr>
          <p:nvPr>
            <p:ph idx="1"/>
          </p:nvPr>
        </p:nvSpPr>
        <p:spPr>
          <a:xfrm>
            <a:off x="882747" y="4845937"/>
            <a:ext cx="10820400" cy="4024125"/>
          </a:xfrm>
        </p:spPr>
        <p:txBody>
          <a:bodyPr/>
          <a:lstStyle/>
          <a:p>
            <a:r>
              <a:rPr lang="ru-RU" dirty="0"/>
              <a:t>Вътрешните масивни спътници са на орбита между Сатурн и E-пръстена — Мимас, Енцелад, </a:t>
            </a:r>
            <a:r>
              <a:rPr lang="ru-RU" dirty="0" smtClean="0"/>
              <a:t>Тетида</a:t>
            </a:r>
            <a:r>
              <a:rPr lang="ru-RU" dirty="0"/>
              <a:t> и Диона. В тази група се числят и два новооткрити малки спътника — Метония и Палена</a:t>
            </a:r>
            <a:r>
              <a:rPr lang="ru-RU" dirty="0" smtClean="0"/>
              <a:t>.</a:t>
            </a:r>
            <a:endParaRPr lang="bg-BG" dirty="0"/>
          </a:p>
        </p:txBody>
      </p:sp>
    </p:spTree>
    <p:extLst>
      <p:ext uri="{BB962C8B-B14F-4D97-AF65-F5344CB8AC3E}">
        <p14:creationId xmlns:p14="http://schemas.microsoft.com/office/powerpoint/2010/main" val="1507906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2491181"/>
            <a:ext cx="8610600" cy="1293028"/>
          </a:xfrm>
        </p:spPr>
        <p:txBody>
          <a:bodyPr/>
          <a:lstStyle/>
          <a:p>
            <a:r>
              <a:rPr lang="bg-BG" b="1" dirty="0"/>
              <a:t>Троянски спътници</a:t>
            </a:r>
          </a:p>
        </p:txBody>
      </p:sp>
      <p:sp>
        <p:nvSpPr>
          <p:cNvPr id="3" name="Content Placeholder 2"/>
          <p:cNvSpPr>
            <a:spLocks noGrp="1"/>
          </p:cNvSpPr>
          <p:nvPr>
            <p:ph idx="1"/>
          </p:nvPr>
        </p:nvSpPr>
        <p:spPr>
          <a:xfrm>
            <a:off x="1009357" y="4572000"/>
            <a:ext cx="10820400" cy="4024125"/>
          </a:xfrm>
        </p:spPr>
        <p:txBody>
          <a:bodyPr/>
          <a:lstStyle/>
          <a:p>
            <a:r>
              <a:rPr lang="ru-RU" dirty="0"/>
              <a:t> Троянските спътници са вид ко-орбитални спътници, на орбита около Сатурн еднаква с някои значително по-масивен спътник</a:t>
            </a:r>
            <a:r>
              <a:rPr lang="ru-RU" dirty="0" smtClean="0"/>
              <a:t>.</a:t>
            </a:r>
            <a:r>
              <a:rPr lang="ru-RU" dirty="0"/>
              <a:t>  </a:t>
            </a:r>
            <a:endParaRPr lang="bg-BG" dirty="0"/>
          </a:p>
        </p:txBody>
      </p:sp>
    </p:spTree>
    <p:extLst>
      <p:ext uri="{BB962C8B-B14F-4D97-AF65-F5344CB8AC3E}">
        <p14:creationId xmlns:p14="http://schemas.microsoft.com/office/powerpoint/2010/main" val="399072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4290" y="2833875"/>
            <a:ext cx="10820400" cy="4024125"/>
          </a:xfrm>
        </p:spPr>
        <p:txBody>
          <a:bodyPr/>
          <a:lstStyle/>
          <a:p>
            <a:r>
              <a:rPr lang="bg-BG" dirty="0" smtClean="0"/>
              <a:t>Както планетите от Слънчевата система кръжат около слънцето, така и около тях кръжат спътници. Те имат твърда повърхност, но са с по – малки размери от планетите. Спътниците са с различни размери, външен вид и строеж.</a:t>
            </a:r>
          </a:p>
          <a:p>
            <a:endParaRPr lang="bg-BG" dirty="0"/>
          </a:p>
        </p:txBody>
      </p:sp>
    </p:spTree>
    <p:extLst>
      <p:ext uri="{BB962C8B-B14F-4D97-AF65-F5344CB8AC3E}">
        <p14:creationId xmlns:p14="http://schemas.microsoft.com/office/powerpoint/2010/main" val="1176542255"/>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9851" y="2550970"/>
            <a:ext cx="8610600" cy="1293028"/>
          </a:xfrm>
        </p:spPr>
        <p:txBody>
          <a:bodyPr/>
          <a:lstStyle/>
          <a:p>
            <a:r>
              <a:rPr lang="bg-BG" b="1" dirty="0"/>
              <a:t>Външни масивни спътници</a:t>
            </a:r>
          </a:p>
        </p:txBody>
      </p:sp>
      <p:sp>
        <p:nvSpPr>
          <p:cNvPr id="3" name="Content Placeholder 2"/>
          <p:cNvSpPr>
            <a:spLocks noGrp="1"/>
          </p:cNvSpPr>
          <p:nvPr>
            <p:ph idx="1"/>
          </p:nvPr>
        </p:nvSpPr>
        <p:spPr>
          <a:xfrm>
            <a:off x="924951" y="4656406"/>
            <a:ext cx="10820400" cy="4024125"/>
          </a:xfrm>
        </p:spPr>
        <p:txBody>
          <a:bodyPr/>
          <a:lstStyle/>
          <a:p>
            <a:r>
              <a:rPr lang="ru-RU" dirty="0"/>
              <a:t>Тази група обваща най-масивните спътници на Сатурн на орбита отвъд Е-пръстена — Рея, Хиперион, Титан и Япет.</a:t>
            </a:r>
            <a:endParaRPr lang="bg-BG" dirty="0"/>
          </a:p>
        </p:txBody>
      </p:sp>
    </p:spTree>
    <p:extLst>
      <p:ext uri="{BB962C8B-B14F-4D97-AF65-F5344CB8AC3E}">
        <p14:creationId xmlns:p14="http://schemas.microsoft.com/office/powerpoint/2010/main" val="173966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157" y="2649444"/>
            <a:ext cx="8610600" cy="1293028"/>
          </a:xfrm>
        </p:spPr>
        <p:txBody>
          <a:bodyPr/>
          <a:lstStyle/>
          <a:p>
            <a:r>
              <a:rPr lang="bg-BG" b="1" dirty="0"/>
              <a:t>Инуитска група</a:t>
            </a:r>
          </a:p>
        </p:txBody>
      </p:sp>
      <p:sp>
        <p:nvSpPr>
          <p:cNvPr id="3" name="Content Placeholder 2"/>
          <p:cNvSpPr>
            <a:spLocks noGrp="1"/>
          </p:cNvSpPr>
          <p:nvPr>
            <p:ph idx="1"/>
          </p:nvPr>
        </p:nvSpPr>
        <p:spPr>
          <a:xfrm>
            <a:off x="1093763" y="4375052"/>
            <a:ext cx="10820400" cy="4024125"/>
          </a:xfrm>
        </p:spPr>
        <p:txBody>
          <a:bodyPr/>
          <a:lstStyle/>
          <a:p>
            <a:r>
              <a:rPr lang="ru-RU" dirty="0"/>
              <a:t>В</a:t>
            </a:r>
            <a:r>
              <a:rPr lang="ru-RU" dirty="0" smtClean="0"/>
              <a:t>ключва </a:t>
            </a:r>
            <a:r>
              <a:rPr lang="ru-RU" dirty="0"/>
              <a:t>5 спътника с подобни разстояния до Сатурн и инклинации — Кивиок, Ижирак, Палиак, </a:t>
            </a:r>
            <a:r>
              <a:rPr lang="ru-RU" dirty="0" smtClean="0"/>
              <a:t>Шиарнак</a:t>
            </a:r>
            <a:r>
              <a:rPr lang="ru-RU" dirty="0"/>
              <a:t>.</a:t>
            </a:r>
            <a:endParaRPr lang="bg-BG" dirty="0"/>
          </a:p>
        </p:txBody>
      </p:sp>
    </p:spTree>
    <p:extLst>
      <p:ext uri="{BB962C8B-B14F-4D97-AF65-F5344CB8AC3E}">
        <p14:creationId xmlns:p14="http://schemas.microsoft.com/office/powerpoint/2010/main" val="2009752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701" y="2649444"/>
            <a:ext cx="8610600" cy="1293028"/>
          </a:xfrm>
        </p:spPr>
        <p:txBody>
          <a:bodyPr/>
          <a:lstStyle/>
          <a:p>
            <a:r>
              <a:rPr lang="bg-BG" b="1" dirty="0"/>
              <a:t>Нормандска група</a:t>
            </a:r>
          </a:p>
        </p:txBody>
      </p:sp>
      <p:sp>
        <p:nvSpPr>
          <p:cNvPr id="3" name="Content Placeholder 2"/>
          <p:cNvSpPr>
            <a:spLocks noGrp="1"/>
          </p:cNvSpPr>
          <p:nvPr>
            <p:ph idx="1"/>
          </p:nvPr>
        </p:nvSpPr>
        <p:spPr>
          <a:xfrm>
            <a:off x="1079696" y="4346917"/>
            <a:ext cx="10820400" cy="4024125"/>
          </a:xfrm>
        </p:spPr>
        <p:txBody>
          <a:bodyPr/>
          <a:lstStyle/>
          <a:p>
            <a:r>
              <a:rPr lang="ru-RU" dirty="0"/>
              <a:t>включва 18 спътника с подобни разстояния до Сатурн и инклинации — Феб, Скади, Нарви, Мундилфари, Сутунгур, Тримър, Имир, от S/2004 S 7 </a:t>
            </a:r>
            <a:r>
              <a:rPr lang="ru-RU" dirty="0" smtClean="0"/>
              <a:t>до S/2004 </a:t>
            </a:r>
            <a:r>
              <a:rPr lang="ru-RU" dirty="0"/>
              <a:t>S 10 и от S/2004 S 12 до S/2004 S 18. Всички са на ретроградна орбита.</a:t>
            </a:r>
            <a:endParaRPr lang="bg-BG" dirty="0"/>
          </a:p>
        </p:txBody>
      </p:sp>
    </p:spTree>
    <p:extLst>
      <p:ext uri="{BB962C8B-B14F-4D97-AF65-F5344CB8AC3E}">
        <p14:creationId xmlns:p14="http://schemas.microsoft.com/office/powerpoint/2010/main" val="104886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96" y="3001136"/>
            <a:ext cx="8610600" cy="1293028"/>
          </a:xfrm>
        </p:spPr>
        <p:txBody>
          <a:bodyPr/>
          <a:lstStyle/>
          <a:p>
            <a:r>
              <a:rPr lang="bg-BG" b="1" dirty="0"/>
              <a:t>Галска група</a:t>
            </a:r>
          </a:p>
        </p:txBody>
      </p:sp>
      <p:sp>
        <p:nvSpPr>
          <p:cNvPr id="3" name="Content Placeholder 2"/>
          <p:cNvSpPr>
            <a:spLocks noGrp="1"/>
          </p:cNvSpPr>
          <p:nvPr>
            <p:ph idx="1"/>
          </p:nvPr>
        </p:nvSpPr>
        <p:spPr>
          <a:xfrm>
            <a:off x="1037493" y="4845937"/>
            <a:ext cx="10820400" cy="4024125"/>
          </a:xfrm>
        </p:spPr>
        <p:txBody>
          <a:bodyPr/>
          <a:lstStyle/>
          <a:p>
            <a:r>
              <a:rPr lang="ru-RU" dirty="0"/>
              <a:t>В галската група се числят три от най-външните спътника със сходни орбитални разстояния и инклинации — Албиорикс, Ериапо и Тарвос.</a:t>
            </a:r>
            <a:endParaRPr lang="bg-BG" dirty="0"/>
          </a:p>
        </p:txBody>
      </p:sp>
    </p:spTree>
    <p:extLst>
      <p:ext uri="{BB962C8B-B14F-4D97-AF65-F5344CB8AC3E}">
        <p14:creationId xmlns:p14="http://schemas.microsoft.com/office/powerpoint/2010/main" val="24132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5612" y="1481825"/>
            <a:ext cx="8610600" cy="1293028"/>
          </a:xfrm>
        </p:spPr>
        <p:txBody>
          <a:bodyPr/>
          <a:lstStyle/>
          <a:p>
            <a:r>
              <a:rPr lang="bg-BG" b="1" cap="none"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5. Спътници на Уран</a:t>
            </a:r>
            <a:endParaRPr lang="bg-BG" b="1" cap="none"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3" name="Content Placeholder 2"/>
          <p:cNvSpPr>
            <a:spLocks noGrp="1"/>
          </p:cNvSpPr>
          <p:nvPr>
            <p:ph idx="1"/>
          </p:nvPr>
        </p:nvSpPr>
        <p:spPr>
          <a:xfrm>
            <a:off x="967154" y="3432517"/>
            <a:ext cx="10820400" cy="4024125"/>
          </a:xfrm>
        </p:spPr>
        <p:txBody>
          <a:bodyPr/>
          <a:lstStyle/>
          <a:p>
            <a:r>
              <a:rPr lang="bg-BG" dirty="0" smtClean="0"/>
              <a:t>Спътниците на УрАН СА 21 (27). </a:t>
            </a:r>
            <a:r>
              <a:rPr lang="ru-RU" dirty="0"/>
              <a:t>Първите два — Титания и Оберон са открити от Уилям Хершел на 11 </a:t>
            </a:r>
            <a:r>
              <a:rPr lang="ru-RU" dirty="0" smtClean="0"/>
              <a:t>януари</a:t>
            </a:r>
            <a:r>
              <a:rPr lang="ru-RU" dirty="0"/>
              <a:t> 1787 г. Всички спътници на Уран носят имена на герои от произведенията на Уилям Шекспир и Александър Поуп</a:t>
            </a:r>
            <a:r>
              <a:rPr lang="ru-RU" dirty="0" smtClean="0"/>
              <a:t>.</a:t>
            </a:r>
          </a:p>
        </p:txBody>
      </p:sp>
    </p:spTree>
    <p:extLst>
      <p:ext uri="{BB962C8B-B14F-4D97-AF65-F5344CB8AC3E}">
        <p14:creationId xmlns:p14="http://schemas.microsoft.com/office/powerpoint/2010/main" val="12018538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1" cap="none"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6. Спътници на Нептун</a:t>
            </a:r>
            <a:endParaRPr lang="bg-BG" b="1" cap="none"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Content Placeholder 2"/>
          <p:cNvSpPr>
            <a:spLocks noGrp="1"/>
          </p:cNvSpPr>
          <p:nvPr>
            <p:ph idx="1"/>
          </p:nvPr>
        </p:nvSpPr>
        <p:spPr/>
        <p:txBody>
          <a:bodyPr>
            <a:normAutofit lnSpcReduction="10000"/>
          </a:bodyPr>
          <a:lstStyle/>
          <a:p>
            <a:r>
              <a:rPr lang="ru-RU" dirty="0"/>
              <a:t>Известни са 14 естествени </a:t>
            </a:r>
            <a:r>
              <a:rPr lang="ru-RU" dirty="0" smtClean="0"/>
              <a:t>спътника </a:t>
            </a:r>
            <a:r>
              <a:rPr lang="ru-RU" dirty="0"/>
              <a:t> на Нептун. Най-големият </a:t>
            </a:r>
            <a:r>
              <a:rPr lang="ru-RU" dirty="0" smtClean="0"/>
              <a:t>е Тритон.</a:t>
            </a:r>
            <a:endParaRPr lang="bg-BG" dirty="0"/>
          </a:p>
          <a:p>
            <a:endParaRPr lang="bg-BG" u="sng" dirty="0" smtClean="0"/>
          </a:p>
          <a:p>
            <a:endParaRPr lang="bg-BG" u="sng" dirty="0"/>
          </a:p>
          <a:p>
            <a:r>
              <a:rPr lang="bg-BG" u="sng" dirty="0" smtClean="0"/>
              <a:t>Тритон - </a:t>
            </a:r>
            <a:r>
              <a:rPr lang="ru-RU" dirty="0" smtClean="0"/>
              <a:t>е </a:t>
            </a:r>
            <a:r>
              <a:rPr lang="ru-RU" dirty="0"/>
              <a:t>единствен сред големите по размери спътници в Слънчевата система, който има ретроградна орбита. </a:t>
            </a:r>
            <a:r>
              <a:rPr lang="ru-RU" dirty="0" smtClean="0"/>
              <a:t>По повърхността му, която отразява около 80% от слънчевата светлина са открити гейзери от течен азот. </a:t>
            </a:r>
            <a:r>
              <a:rPr lang="ru-RU" dirty="0"/>
              <a:t>Поради интензивното си нагряване от приливните сили на Нептун, за Тритон се смята, че в миналото е бил подходящ за развитието на живот в течните слоеве под повърхността. Наличието на живот към наши дни обаче е малко вероятно поради отсъствието на приливно нагряване, голямата отдалеченост от Слънцето и факта, че орбитата на спътника се намира във вътрешността на йонизиращата </a:t>
            </a:r>
            <a:r>
              <a:rPr lang="ru-RU" dirty="0" smtClean="0"/>
              <a:t>магнитосфера</a:t>
            </a:r>
            <a:r>
              <a:rPr lang="ru-RU" dirty="0"/>
              <a:t> </a:t>
            </a:r>
            <a:r>
              <a:rPr lang="ru-RU" dirty="0" smtClean="0"/>
              <a:t>на </a:t>
            </a:r>
            <a:r>
              <a:rPr lang="ru-RU" dirty="0"/>
              <a:t>Нептун.</a:t>
            </a:r>
            <a:endParaRPr lang="bg-BG" u="sng" dirty="0"/>
          </a:p>
        </p:txBody>
      </p:sp>
    </p:spTree>
    <p:extLst>
      <p:ext uri="{BB962C8B-B14F-4D97-AF65-F5344CB8AC3E}">
        <p14:creationId xmlns:p14="http://schemas.microsoft.com/office/powerpoint/2010/main" val="7601508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2800" y="1302176"/>
            <a:ext cx="6002215" cy="4869296"/>
          </a:xfrm>
          <a:prstGeom prst="rect">
            <a:avLst/>
          </a:prstGeom>
        </p:spPr>
      </p:pic>
    </p:spTree>
    <p:extLst>
      <p:ext uri="{BB962C8B-B14F-4D97-AF65-F5344CB8AC3E}">
        <p14:creationId xmlns:p14="http://schemas.microsoft.com/office/powerpoint/2010/main" val="24862065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bg-BG" u="sng" dirty="0" smtClean="0"/>
              <a:t>Нереида - </a:t>
            </a:r>
            <a:r>
              <a:rPr lang="ru-RU" dirty="0"/>
              <a:t> третият по големина спътник на Нептун, с диаметър от 340 km</a:t>
            </a:r>
            <a:r>
              <a:rPr lang="ru-RU" dirty="0" smtClean="0"/>
              <a:t>.</a:t>
            </a:r>
            <a:r>
              <a:rPr lang="bg-BG" u="sng" dirty="0" smtClean="0"/>
              <a:t> </a:t>
            </a:r>
            <a:r>
              <a:rPr lang="ru-RU" dirty="0"/>
              <a:t>Орбитата на Нереида е най-високоексцентричната орбита от всички известни спътници в Слънчевата </a:t>
            </a:r>
            <a:r>
              <a:rPr lang="ru-RU" dirty="0" smtClean="0"/>
              <a:t>система. </a:t>
            </a:r>
            <a:r>
              <a:rPr lang="ru-RU" dirty="0"/>
              <a:t>Учените предполагат, че това се дължи на факта, че спътникът е прихванат обект от пояса на Кайпер, но според алтернативна хипотеза Нереида е била повлияна по време на прихващането на Тритон, най-масивния спътник в нептуновата система.</a:t>
            </a:r>
            <a:endParaRPr lang="ru-RU" dirty="0" smtClean="0"/>
          </a:p>
        </p:txBody>
      </p:sp>
    </p:spTree>
    <p:extLst>
      <p:ext uri="{BB962C8B-B14F-4D97-AF65-F5344CB8AC3E}">
        <p14:creationId xmlns:p14="http://schemas.microsoft.com/office/powerpoint/2010/main" val="1161774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5" name="Picture Placeholder 4"/>
          <p:cNvPicPr>
            <a:picLocks noChangeAspect="1" noGrp="1"/>
          </p:cNvPicPr>
          <p:nvPr>
            <p:ph idx="1" type="pic"/>
          </p:nvPr>
        </p:nvPicPr>
        <p:blipFill>
          <a:blip r:embed="rId2">
            <a:extLst>
              <a:ext uri="{28A0092B-C50C-407E-A947-70E740481C1C}">
                <a14:useLocalDpi xmlns:a14="http://schemas.microsoft.com/office/drawing/2010/main" val="0"/>
              </a:ext>
            </a:extLst>
          </a:blip>
          <a:srcRect r="-250"/>
          <a:stretch>
            <a:fillRect/>
          </a:stretch>
        </p:blipFill>
        <p:spPr>
          <a:xfrm>
            <a:off x="7802097" y="1533759"/>
            <a:ext cx="2945619" cy="4418429"/>
          </a:xfrm>
        </p:spPr>
      </p:pic>
      <p:sp>
        <p:nvSpPr>
          <p:cNvPr id="4" name="Text Placeholder 3"/>
          <p:cNvSpPr>
            <a:spLocks noGrp="1"/>
          </p:cNvSpPr>
          <p:nvPr>
            <p:ph idx="2" sz="half" type="body"/>
          </p:nvPr>
        </p:nvSpPr>
        <p:spPr>
          <a:xfrm>
            <a:off x="263769" y="2195732"/>
            <a:ext cx="6873240" cy="3094485"/>
          </a:xfrm>
        </p:spPr>
        <p:txBody>
          <a:bodyPr>
            <a:normAutofit/>
          </a:bodyPr>
          <a:lstStyle/>
          <a:p>
            <a:r>
              <a:rPr dirty="0" lang="ru-RU" sz="2000"/>
              <a:t>За съжаление, спътникът е твърде отдалечен от Вояджър 2 по време на посещението на апарата в нептуновата система през 1989 г., като той успява да заснеме само неправилната му форма, без детайли на повърхността.</a:t>
            </a:r>
            <a:endParaRPr dirty="0" lang="bg-BG" sz="2000"/>
          </a:p>
        </p:txBody>
      </p:sp>
    </p:spTree>
    <p:extLst>
      <p:ext uri="{BB962C8B-B14F-4D97-AF65-F5344CB8AC3E}">
        <p14:creationId xmlns:p14="http://schemas.microsoft.com/office/powerpoint/2010/main" val="2573496050"/>
      </p:ext>
    </p:extLst>
  </p:cSld>
  <p:clrMapOvr>
    <a:masterClrMapping/>
  </p:clrMapOvr>
  <mc:AlternateContent xmlns:mc="http://schemas.openxmlformats.org/markup-compatibility/2006" xmlns:p14="http://schemas.microsoft.com/office/powerpoint/2010/main">
    <mc:Choice Requires="p14">
      <p:transition p14:dur="700" spd="med">
        <p:fade/>
      </p:transition>
    </mc:Choice>
    <mc:Fallback xmlns="">
      <p:transition spd="med">
        <p:fade/>
      </p:transition>
    </mc:Fallback>
  </mc:AlternateContent>
  <p:timing>
    <p:tnLst>
      <p:par>
        <p:cTn dur="indefinite" id="1" nodeType="tmRoot" restart="never"/>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7127" y="1256742"/>
            <a:ext cx="8610600" cy="1293028"/>
          </a:xfrm>
        </p:spPr>
        <p:txBody>
          <a:bodyPr>
            <a:normAutofit/>
          </a:bodyPr>
          <a:lstStyle/>
          <a:p>
            <a:r>
              <a:rPr lang="bg-BG" b="1" cap="none" dirty="0" smtClean="0">
                <a:ln w="22225">
                  <a:solidFill>
                    <a:schemeClr val="accent2"/>
                  </a:solidFill>
                  <a:prstDash val="solid"/>
                </a:ln>
                <a:solidFill>
                  <a:schemeClr val="accent2">
                    <a:lumMod val="40000"/>
                    <a:lumOff val="60000"/>
                  </a:schemeClr>
                </a:solidFill>
              </a:rPr>
              <a:t>7. Харон – единственият спътник на Плутон</a:t>
            </a:r>
            <a:endParaRPr lang="bg-BG" b="1" cap="none"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a:xfrm>
            <a:off x="967154" y="3643532"/>
            <a:ext cx="10820400" cy="4024125"/>
          </a:xfrm>
        </p:spPr>
        <p:txBody>
          <a:bodyPr/>
          <a:lstStyle/>
          <a:p>
            <a:r>
              <a:rPr lang="bg-BG" dirty="0" smtClean="0"/>
              <a:t>Харон е с диаметър по – голям от 1000 км. </a:t>
            </a:r>
            <a:r>
              <a:rPr lang="ru-RU" dirty="0"/>
              <a:t>За разлика от Плутон, който е покрит със замръзнал азот, неговият спътник е обвит в </a:t>
            </a:r>
            <a:r>
              <a:rPr lang="ru-RU" dirty="0" smtClean="0"/>
              <a:t>лед с </a:t>
            </a:r>
            <a:r>
              <a:rPr lang="ru-RU" dirty="0"/>
              <a:t>температура близка до абсолютната нула.</a:t>
            </a:r>
            <a:endParaRPr lang="bg-BG" dirty="0"/>
          </a:p>
        </p:txBody>
      </p:sp>
    </p:spTree>
    <p:extLst>
      <p:ext uri="{BB962C8B-B14F-4D97-AF65-F5344CB8AC3E}">
        <p14:creationId xmlns:p14="http://schemas.microsoft.com/office/powerpoint/2010/main" val="3342436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2766" y="259307"/>
            <a:ext cx="4104000" cy="1600200"/>
          </a:xfrm>
        </p:spPr>
        <p:txBody>
          <a:bodyPr>
            <a:normAutofit/>
          </a:bodyPr>
          <a:lstStyle/>
          <a:p>
            <a:r>
              <a:rPr lang="bg-BG" sz="5400"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1. Луна</a:t>
            </a:r>
            <a:endParaRPr lang="bg-BG" sz="5400" b="1" cap="none"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92385" y="1237396"/>
            <a:ext cx="6191250" cy="4381500"/>
          </a:xfrm>
        </p:spPr>
      </p:pic>
      <p:sp>
        <p:nvSpPr>
          <p:cNvPr id="4" name="Text Placeholder 3"/>
          <p:cNvSpPr>
            <a:spLocks noGrp="1"/>
          </p:cNvSpPr>
          <p:nvPr>
            <p:ph type="body" sz="half" idx="2"/>
          </p:nvPr>
        </p:nvSpPr>
        <p:spPr>
          <a:xfrm>
            <a:off x="501625" y="2100617"/>
            <a:ext cx="5281577" cy="4586786"/>
          </a:xfrm>
        </p:spPr>
        <p:txBody>
          <a:bodyPr>
            <a:normAutofit fontScale="92500" lnSpcReduction="10000"/>
          </a:bodyPr>
          <a:lstStyle/>
          <a:p>
            <a:r>
              <a:rPr lang="bg-BG" dirty="0" smtClean="0"/>
              <a:t>Луната е единственият спътник на Земята и петият по големина в Слънчевата система. Причина за промяната на вида на Луната  при обикалянето й около нашата планета е промяната на нейното положение спрямо Слънцето и Земята. Диаметърът на Луната е пет пъти по – малък от този на Земята, а масата й е 80 пъти по – малка.</a:t>
            </a:r>
            <a:endParaRPr lang="bg-BG" dirty="0"/>
          </a:p>
          <a:p>
            <a:r>
              <a:rPr lang="bg-BG" i="1" u="sng" dirty="0" smtClean="0">
                <a:solidFill>
                  <a:schemeClr val="accent6">
                    <a:lumMod val="75000"/>
                  </a:schemeClr>
                </a:solidFill>
              </a:rPr>
              <a:t>Синодичен месец </a:t>
            </a:r>
            <a:r>
              <a:rPr lang="bg-BG" dirty="0" smtClean="0"/>
              <a:t>– това се нарича времето между две последователни еднакви фази на Луната. Равен е на 29,5 денонощия. </a:t>
            </a:r>
          </a:p>
          <a:p>
            <a:r>
              <a:rPr lang="bg-BG" i="1" u="sng" dirty="0" smtClean="0">
                <a:solidFill>
                  <a:schemeClr val="accent1">
                    <a:lumMod val="75000"/>
                  </a:schemeClr>
                </a:solidFill>
              </a:rPr>
              <a:t>Сидеричен (лунен) месец </a:t>
            </a:r>
            <a:r>
              <a:rPr lang="bg-BG" i="1" u="sng" dirty="0"/>
              <a:t> </a:t>
            </a:r>
            <a:r>
              <a:rPr lang="bg-BG" dirty="0" smtClean="0"/>
              <a:t>-  е времетраенето на обиколката на Луната около Земята спрямо неподвижните звезди. Един лунен месец трае около 27,3 денонощия.</a:t>
            </a:r>
          </a:p>
          <a:p>
            <a:r>
              <a:rPr lang="bg-BG" i="1" u="sng" dirty="0" smtClean="0">
                <a:solidFill>
                  <a:srgbClr val="00B050"/>
                </a:solidFill>
              </a:rPr>
              <a:t>Синхронно въртене </a:t>
            </a:r>
            <a:r>
              <a:rPr lang="bg-BG" dirty="0" smtClean="0"/>
              <a:t>– То е характерно за Луната, поради което само едната й страна е видима от Земята. </a:t>
            </a:r>
            <a:r>
              <a:rPr lang="ru-RU" dirty="0"/>
              <a:t>Синхронното въртене на Луната е резултат от действието на </a:t>
            </a:r>
            <a:r>
              <a:rPr lang="ru-RU" dirty="0" smtClean="0"/>
              <a:t>приливните сили наЗемята</a:t>
            </a:r>
            <a:r>
              <a:rPr lang="ru-RU" dirty="0"/>
              <a:t>, които са намалили значително момента на </a:t>
            </a:r>
            <a:r>
              <a:rPr lang="ru-RU" dirty="0" smtClean="0"/>
              <a:t>импулса</a:t>
            </a:r>
            <a:r>
              <a:rPr lang="ru-RU" dirty="0"/>
              <a:t> </a:t>
            </a:r>
            <a:r>
              <a:rPr lang="ru-RU" dirty="0" smtClean="0"/>
              <a:t>на </a:t>
            </a:r>
            <a:r>
              <a:rPr lang="ru-RU" dirty="0"/>
              <a:t>Луната скоро след нейното формиране.</a:t>
            </a:r>
            <a:endParaRPr lang="bg-BG" i="1" u="sng" dirty="0">
              <a:solidFill>
                <a:srgbClr val="00B050"/>
              </a:solidFill>
            </a:endParaRPr>
          </a:p>
        </p:txBody>
      </p:sp>
    </p:spTree>
    <p:extLst>
      <p:ext uri="{BB962C8B-B14F-4D97-AF65-F5344CB8AC3E}">
        <p14:creationId xmlns:p14="http://schemas.microsoft.com/office/powerpoint/2010/main" val="15147332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6283" y="2047551"/>
            <a:ext cx="8610600" cy="1293028"/>
          </a:xfrm>
        </p:spPr>
        <p:txBody>
          <a:bodyPr/>
          <a:lstStyle/>
          <a:p>
            <a:r>
              <a:rPr lang="bg-BG" b="1" cap="none" dirty="0" smtClean="0">
                <a:ln w="12700">
                  <a:solidFill>
                    <a:schemeClr val="accent5"/>
                  </a:solidFill>
                  <a:prstDash val="solid"/>
                </a:ln>
                <a:pattFill prst="ltDnDiag">
                  <a:fgClr>
                    <a:schemeClr val="accent5">
                      <a:lumMod val="60000"/>
                      <a:lumOff val="40000"/>
                    </a:schemeClr>
                  </a:fgClr>
                  <a:bgClr>
                    <a:schemeClr val="bg1"/>
                  </a:bgClr>
                </a:pattFill>
              </a:rPr>
              <a:t>БЛАГОДАРЯ ЗА ОТДЕЛЕНОТО ВНИМАНИЕ! </a:t>
            </a:r>
            <a:r>
              <a:rPr lang="bg-BG" b="1" cap="none" dirty="0" smtClean="0">
                <a:ln w="12700">
                  <a:solidFill>
                    <a:schemeClr val="accent5"/>
                  </a:solidFill>
                  <a:prstDash val="solid"/>
                </a:ln>
                <a:pattFill prst="ltDnDiag">
                  <a:fgClr>
                    <a:schemeClr val="accent5">
                      <a:lumMod val="60000"/>
                      <a:lumOff val="40000"/>
                    </a:schemeClr>
                  </a:fgClr>
                  <a:bgClr>
                    <a:schemeClr val="bg1"/>
                  </a:bgClr>
                </a:pattFill>
                <a:sym typeface="Wingdings" panose="05000000000000000000" pitchFamily="2" charset="2"/>
              </a:rPr>
              <a:t></a:t>
            </a:r>
            <a:endParaRPr lang="bg-BG"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1911" y="3569236"/>
            <a:ext cx="3017817" cy="2070149"/>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8453" y="188037"/>
            <a:ext cx="2581275" cy="177165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892" y="500164"/>
            <a:ext cx="2475819" cy="154738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1041" y="2832162"/>
            <a:ext cx="2705100" cy="168592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5944" y="4271405"/>
            <a:ext cx="3740468" cy="210166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32322" y="28574"/>
            <a:ext cx="2676525" cy="1704975"/>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800" y="4796422"/>
            <a:ext cx="2705100" cy="1685925"/>
          </a:xfrm>
          <a:prstGeom prst="rect">
            <a:avLst/>
          </a:prstGeom>
        </p:spPr>
      </p:pic>
    </p:spTree>
    <p:extLst>
      <p:ext uri="{BB962C8B-B14F-4D97-AF65-F5344CB8AC3E}">
        <p14:creationId xmlns:p14="http://schemas.microsoft.com/office/powerpoint/2010/main" val="28837297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561" y="1416638"/>
            <a:ext cx="10820400" cy="4724855"/>
          </a:xfrm>
        </p:spPr>
        <p:txBody>
          <a:bodyPr>
            <a:normAutofit fontScale="77500" lnSpcReduction="20000"/>
          </a:bodyPr>
          <a:lstStyle/>
          <a:p>
            <a:r>
              <a:rPr lang="bg-BG" dirty="0" smtClean="0"/>
              <a:t>Обратната страна на Луната или „тъмната страна“ както понякога грешно я наричаме </a:t>
            </a:r>
            <a:r>
              <a:rPr lang="ru-RU" dirty="0"/>
              <a:t>получава точно толкова количество светлина, колкото и видимата страна, и то точно когато Луната не е видима поради взаимното положение на Земята, Луната и Слънцето</a:t>
            </a:r>
            <a:r>
              <a:rPr lang="ru-RU" dirty="0" smtClean="0"/>
              <a:t>. Границата между осветената и неосветената част на Луната се нарича </a:t>
            </a:r>
            <a:r>
              <a:rPr lang="ru-RU" i="1" u="sng" dirty="0" smtClean="0">
                <a:solidFill>
                  <a:srgbClr val="7030A0"/>
                </a:solidFill>
              </a:rPr>
              <a:t>слънчев </a:t>
            </a:r>
            <a:r>
              <a:rPr lang="ru-RU" dirty="0" smtClean="0">
                <a:solidFill>
                  <a:srgbClr val="7030A0"/>
                </a:solidFill>
              </a:rPr>
              <a:t>терминатор. </a:t>
            </a:r>
            <a:r>
              <a:rPr lang="ru-RU" dirty="0" smtClean="0"/>
              <a:t>Светлите участъци от Луната се наричат </a:t>
            </a:r>
            <a:r>
              <a:rPr lang="ru-RU" i="1" u="sng" dirty="0" smtClean="0">
                <a:solidFill>
                  <a:srgbClr val="00B0F0"/>
                </a:solidFill>
              </a:rPr>
              <a:t>материци </a:t>
            </a:r>
            <a:r>
              <a:rPr lang="bg-BG" dirty="0" smtClean="0"/>
              <a:t>(континенти), а тъмните – океани и морета, макар че по повърхността на спътника няма вода. </a:t>
            </a:r>
          </a:p>
          <a:p>
            <a:r>
              <a:rPr lang="bg-BG" dirty="0" smtClean="0"/>
              <a:t>Освен чрез наблюдение Луната е изследвана и с радиолокация. От 1969 г е изучавана от повече от 50 космически апарата.</a:t>
            </a:r>
          </a:p>
          <a:p>
            <a:r>
              <a:rPr lang="bg-BG" dirty="0" smtClean="0"/>
              <a:t>По лунната повърхност могат да бъдат видени подобно на земните планини, долини и пукнатини. </a:t>
            </a:r>
            <a:r>
              <a:rPr lang="ru-RU" dirty="0"/>
              <a:t>Луната е покрита с десетки хиляди кратери с диаметър, по-голям от 1 </a:t>
            </a:r>
            <a:r>
              <a:rPr lang="ru-RU" u="sng" dirty="0" smtClean="0"/>
              <a:t>км. </a:t>
            </a:r>
            <a:r>
              <a:rPr lang="ru-RU" dirty="0"/>
              <a:t>Най-големият кратер на Луната, който също е и най-голям в Слънчевата система, образува басейна </a:t>
            </a:r>
            <a:r>
              <a:rPr lang="ru-RU" i="1" dirty="0"/>
              <a:t>Южен </a:t>
            </a:r>
            <a:r>
              <a:rPr lang="ru-RU" i="1" dirty="0" smtClean="0"/>
              <a:t>полюс-Ейткън с диаметър 2240 км и дълбочина 13 км.</a:t>
            </a:r>
          </a:p>
          <a:p>
            <a:r>
              <a:rPr lang="ru-RU" dirty="0"/>
              <a:t>Луната, особено непосредствено след зараждането на Слънчевата система, е била бомбардирана от много комети и метеорити. Много от тези обекти са богати на вода</a:t>
            </a:r>
            <a:r>
              <a:rPr lang="ru-RU" dirty="0" smtClean="0"/>
              <a:t>. </a:t>
            </a:r>
            <a:r>
              <a:rPr lang="ru-RU" dirty="0"/>
              <a:t>Слънчевата </a:t>
            </a:r>
            <a:r>
              <a:rPr lang="ru-RU" dirty="0" smtClean="0"/>
              <a:t>енергия</a:t>
            </a:r>
            <a:r>
              <a:rPr lang="ru-RU" dirty="0"/>
              <a:t> </a:t>
            </a:r>
            <a:r>
              <a:rPr lang="ru-RU" dirty="0" smtClean="0"/>
              <a:t>разгражда </a:t>
            </a:r>
            <a:r>
              <a:rPr lang="ru-RU" dirty="0"/>
              <a:t>водните молекули на атомен водород и кислород, които напускат Луната и отлитат в междупланетното пространство</a:t>
            </a:r>
            <a:r>
              <a:rPr lang="ru-RU" dirty="0" smtClean="0"/>
              <a:t>. </a:t>
            </a:r>
            <a:r>
              <a:rPr lang="ru-RU" dirty="0"/>
              <a:t>Според измервания, направени от апарата Клементин, замръзнала вода се съдържа в някои от лунните кратери, които са постоянно в сянка</a:t>
            </a:r>
            <a:r>
              <a:rPr lang="ru-RU" dirty="0" smtClean="0"/>
              <a:t>.</a:t>
            </a:r>
            <a:r>
              <a:rPr lang="ru-RU" dirty="0"/>
              <a:t> През юли 2008 г. са отрити малки количества вода във вътрешността на вулканичните перли от Луната (донесени на Земята от мисията Аполо </a:t>
            </a:r>
            <a:r>
              <a:rPr lang="ru-RU" dirty="0" smtClean="0"/>
              <a:t>15). </a:t>
            </a:r>
            <a:endParaRPr lang="ru-RU" i="1" dirty="0" smtClean="0"/>
          </a:p>
          <a:p>
            <a:endParaRPr lang="bg-BG" dirty="0"/>
          </a:p>
        </p:txBody>
      </p:sp>
    </p:spTree>
    <p:extLst>
      <p:ext uri="{BB962C8B-B14F-4D97-AF65-F5344CB8AC3E}">
        <p14:creationId xmlns:p14="http://schemas.microsoft.com/office/powerpoint/2010/main" val="291090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p:txBody>
          <a:bodyPr>
            <a:normAutofit/>
          </a:bodyPr>
          <a:lstStyle/>
          <a:p>
            <a:r>
              <a:rPr lang="ru-RU" dirty="0"/>
              <a:t>Лунното магнитно </a:t>
            </a:r>
            <a:r>
              <a:rPr lang="ru-RU" dirty="0" smtClean="0"/>
              <a:t>поле</a:t>
            </a:r>
            <a:r>
              <a:rPr lang="ru-RU" dirty="0"/>
              <a:t> е много слабо спрямо магнитното поле на Земята</a:t>
            </a:r>
            <a:r>
              <a:rPr lang="ru-RU" dirty="0" smtClean="0"/>
              <a:t>.</a:t>
            </a:r>
            <a:r>
              <a:rPr lang="ru-RU" dirty="0"/>
              <a:t> Съществува хипотеза, че част от магнитното поле на Луната се формира от циркулацията на разтопено желязо, както е на Земята, но за да се докаже или отхвърли такова предположение са необходими допълнителни изследвания на лунното ядро </a:t>
            </a:r>
            <a:r>
              <a:rPr lang="ru-RU" dirty="0" smtClean="0"/>
              <a:t>.</a:t>
            </a:r>
          </a:p>
          <a:p>
            <a:r>
              <a:rPr lang="ru-RU" dirty="0"/>
              <a:t>Луната има незначителна атмосфера, съставена от газове като радон, които са продукт на радиоактивния разпад на елементи в лунната кора, както и частици отслънчевия вятър, задържани за кратко време от лунната гравитация</a:t>
            </a:r>
            <a:r>
              <a:rPr lang="ru-RU" dirty="0" smtClean="0"/>
              <a:t>.</a:t>
            </a:r>
          </a:p>
          <a:p>
            <a:pPr marL="0" indent="0">
              <a:buNone/>
            </a:pPr>
            <a:endParaRPr lang="bg-BG" dirty="0"/>
          </a:p>
        </p:txBody>
      </p:sp>
    </p:spTree>
    <p:extLst>
      <p:ext uri="{BB962C8B-B14F-4D97-AF65-F5344CB8AC3E}">
        <p14:creationId xmlns:p14="http://schemas.microsoft.com/office/powerpoint/2010/main" val="36582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0687" y="1299381"/>
            <a:ext cx="8893790" cy="5558619"/>
          </a:xfrm>
          <a:prstGeom prst="rect">
            <a:avLst/>
          </a:prstGeom>
        </p:spPr>
      </p:pic>
    </p:spTree>
    <p:extLst>
      <p:ext uri="{BB962C8B-B14F-4D97-AF65-F5344CB8AC3E}">
        <p14:creationId xmlns:p14="http://schemas.microsoft.com/office/powerpoint/2010/main" val="40257952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8663" y="705417"/>
            <a:ext cx="5622878" cy="553502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1560" y="1427043"/>
            <a:ext cx="3208930" cy="4813395"/>
          </a:xfrm>
          <a:prstGeom prst="rect">
            <a:avLst/>
          </a:prstGeom>
        </p:spPr>
      </p:pic>
    </p:spTree>
    <p:extLst>
      <p:ext uri="{BB962C8B-B14F-4D97-AF65-F5344CB8AC3E}">
        <p14:creationId xmlns:p14="http://schemas.microsoft.com/office/powerpoint/2010/main" val="35053324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096749"/>
            <a:ext cx="8610600" cy="1293028"/>
          </a:xfrm>
        </p:spPr>
        <p:txBody>
          <a:bodyPr>
            <a:normAutofit fontScale="90000"/>
          </a:bodyPr>
          <a:lstStyle/>
          <a:p>
            <a:r>
              <a:rPr lang="bg-BG"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2. Спътниците на Марс</a:t>
            </a:r>
            <a:br>
              <a:rPr lang="bg-BG"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r>
              <a:rPr lang="bg-BG" sz="1600" cap="none" dirty="0">
                <a:ln w="9525">
                  <a:solidFill>
                    <a:schemeClr val="bg1"/>
                  </a:solidFill>
                  <a:prstDash val="solid"/>
                </a:ln>
                <a:solidFill>
                  <a:schemeClr val="accent5"/>
                </a:solidFill>
              </a:rPr>
              <a:t/>
            </a:r>
            <a:br>
              <a:rPr lang="bg-BG" sz="1600" cap="none" dirty="0">
                <a:ln w="9525">
                  <a:solidFill>
                    <a:schemeClr val="bg1"/>
                  </a:solidFill>
                  <a:prstDash val="solid"/>
                </a:ln>
                <a:solidFill>
                  <a:schemeClr val="accent5"/>
                </a:solidFill>
              </a:rPr>
            </a:br>
            <a:r>
              <a:rPr lang="bg-BG" sz="1600" cap="none" dirty="0" smtClean="0">
                <a:ln w="9525">
                  <a:solidFill>
                    <a:schemeClr val="bg1"/>
                  </a:solidFill>
                  <a:prstDash val="solid"/>
                </a:ln>
                <a:solidFill>
                  <a:schemeClr val="accent5"/>
                </a:solidFill>
              </a:rPr>
              <a:t>Маррдхжре</a:t>
            </a:r>
            <a:r>
              <a:rPr lang="bg-BG" sz="1600" cap="none" dirty="0" smtClean="0">
                <a:ln w="9525">
                  <a:solidFill>
                    <a:schemeClr val="bg1"/>
                  </a:solidFill>
                  <a:prstDash val="solid"/>
                </a:ln>
              </a:rPr>
              <a:t>ММарс</a:t>
            </a:r>
            <a:r>
              <a:rPr lang="bg-BG"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r>
            <a:br>
              <a:rPr lang="bg-BG" b="1" cap="none"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endParaRPr lang="bg-BG" b="1" cap="none"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3" name="Content Placeholder 2"/>
          <p:cNvSpPr>
            <a:spLocks noGrp="1"/>
          </p:cNvSpPr>
          <p:nvPr>
            <p:ph sz="half" idx="1"/>
          </p:nvPr>
        </p:nvSpPr>
        <p:spPr/>
        <p:txBody>
          <a:bodyPr>
            <a:normAutofit fontScale="85000" lnSpcReduction="10000"/>
          </a:bodyPr>
          <a:lstStyle/>
          <a:p>
            <a:r>
              <a:rPr lang="bg-BG" dirty="0" smtClean="0"/>
              <a:t>Марс има два спътника с неправилна форма.</a:t>
            </a:r>
          </a:p>
          <a:p>
            <a:r>
              <a:rPr lang="bg-BG" dirty="0" smtClean="0"/>
              <a:t> </a:t>
            </a:r>
            <a:r>
              <a:rPr lang="bg-BG" u="sng" dirty="0" smtClean="0"/>
              <a:t>Фобос </a:t>
            </a:r>
            <a:r>
              <a:rPr lang="bg-BG" dirty="0" smtClean="0"/>
              <a:t>(страх) -</a:t>
            </a:r>
            <a:r>
              <a:rPr lang="ru-RU" dirty="0" smtClean="0"/>
              <a:t> </a:t>
            </a:r>
            <a:r>
              <a:rPr lang="ru-RU" dirty="0"/>
              <a:t>обикаля планетата по-бързо отколкото тя самата се завърта, което води до постоянно намаляване на орбиталния му радиус. В даден момент от бъдещето Фобос ще бъде смазан от приливните </a:t>
            </a:r>
            <a:r>
              <a:rPr lang="ru-RU" dirty="0" smtClean="0"/>
              <a:t>сили</a:t>
            </a:r>
            <a:r>
              <a:rPr lang="ru-RU" baseline="30000" dirty="0" smtClean="0"/>
              <a:t>.</a:t>
            </a:r>
            <a:r>
              <a:rPr lang="ru-RU" dirty="0" smtClean="0"/>
              <a:t> Кратерите </a:t>
            </a:r>
            <a:r>
              <a:rPr lang="ru-RU" dirty="0"/>
              <a:t>по повърхността на планетата говорят, че в миналото най-вероятно е имало други малки спътници, които са имали съдбата, която очаква Фобос и че Марсианската кора е много изменена от тези събития. П</a:t>
            </a:r>
            <a:r>
              <a:rPr lang="ru-RU" dirty="0" smtClean="0"/>
              <a:t>ълни</a:t>
            </a:r>
            <a:r>
              <a:rPr lang="ru-RU" dirty="0"/>
              <a:t> Лунни </a:t>
            </a:r>
            <a:r>
              <a:rPr lang="ru-RU" dirty="0" smtClean="0"/>
              <a:t>затъмненияот </a:t>
            </a:r>
            <a:r>
              <a:rPr lang="ru-RU" dirty="0"/>
              <a:t>Фобос са много чести, случващи се почти всяка нощ.</a:t>
            </a:r>
            <a:endParaRPr lang="bg-BG" u="sng" dirty="0"/>
          </a:p>
        </p:txBody>
      </p:sp>
      <p:sp>
        <p:nvSpPr>
          <p:cNvPr id="4" name="Content Placeholder 3"/>
          <p:cNvSpPr>
            <a:spLocks noGrp="1"/>
          </p:cNvSpPr>
          <p:nvPr>
            <p:ph sz="half" idx="2"/>
          </p:nvPr>
        </p:nvSpPr>
        <p:spPr/>
        <p:txBody>
          <a:bodyPr>
            <a:normAutofit fontScale="85000" lnSpcReduction="10000"/>
          </a:bodyPr>
          <a:lstStyle/>
          <a:p>
            <a:r>
              <a:rPr lang="bg-BG" u="sng" dirty="0" smtClean="0"/>
              <a:t>Деймос </a:t>
            </a:r>
            <a:r>
              <a:rPr lang="bg-BG" dirty="0"/>
              <a:t> </a:t>
            </a:r>
            <a:r>
              <a:rPr lang="bg-BG" dirty="0" smtClean="0"/>
              <a:t>(ужас) - </a:t>
            </a:r>
            <a:r>
              <a:rPr lang="ru-RU" dirty="0"/>
              <a:t> </a:t>
            </a:r>
            <a:r>
              <a:rPr lang="ru-RU" dirty="0" smtClean="0"/>
              <a:t>има </a:t>
            </a:r>
            <a:r>
              <a:rPr lang="ru-RU" u="sng" dirty="0" smtClean="0"/>
              <a:t>синхронно </a:t>
            </a:r>
            <a:r>
              <a:rPr lang="ru-RU" u="sng" dirty="0"/>
              <a:t>въртене</a:t>
            </a:r>
            <a:r>
              <a:rPr lang="ru-RU" dirty="0"/>
              <a:t>, изгрява от изток, но много бавно</a:t>
            </a:r>
            <a:r>
              <a:rPr lang="ru-RU" dirty="0" smtClean="0"/>
              <a:t>. </a:t>
            </a:r>
            <a:r>
              <a:rPr lang="ru-RU" dirty="0"/>
              <a:t> Деймос е достатъчно далеч и неговата орбита се е отделечила от планетата подобно на нашата Луна от Земята</a:t>
            </a:r>
            <a:r>
              <a:rPr lang="ru-RU" dirty="0" smtClean="0"/>
              <a:t>.</a:t>
            </a:r>
          </a:p>
          <a:p>
            <a:endParaRPr lang="ru-RU" u="sng" dirty="0"/>
          </a:p>
          <a:p>
            <a:endParaRPr lang="ru-RU" u="sng" dirty="0" smtClean="0"/>
          </a:p>
          <a:p>
            <a:endParaRPr lang="ru-RU" u="sng" dirty="0"/>
          </a:p>
          <a:p>
            <a:r>
              <a:rPr lang="ru-RU" u="sng" dirty="0" smtClean="0"/>
              <a:t>Имената на двата спътника идват от гръцката митология. Те са синове на Арес, които го придружават по време на война.</a:t>
            </a:r>
            <a:endParaRPr lang="bg-BG" u="sng" dirty="0"/>
          </a:p>
        </p:txBody>
      </p:sp>
    </p:spTree>
    <p:extLst>
      <p:ext uri="{BB962C8B-B14F-4D97-AF65-F5344CB8AC3E}">
        <p14:creationId xmlns:p14="http://schemas.microsoft.com/office/powerpoint/2010/main" val="16916396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4207" y="703385"/>
            <a:ext cx="3477066" cy="553549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44" y="2146059"/>
            <a:ext cx="6668490" cy="2973322"/>
          </a:xfrm>
          <a:prstGeom prst="rect">
            <a:avLst/>
          </a:prstGeom>
        </p:spPr>
      </p:pic>
    </p:spTree>
    <p:extLst>
      <p:ext uri="{BB962C8B-B14F-4D97-AF65-F5344CB8AC3E}">
        <p14:creationId xmlns:p14="http://schemas.microsoft.com/office/powerpoint/2010/main" val="2531699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TM04033937[[fn=Vapor Trail]]</Template>
  <TotalTime>217</TotalTime>
  <Words>598</Words>
  <Application>Microsoft Office PowerPoint</Application>
  <PresentationFormat>Widescreen</PresentationFormat>
  <Paragraphs>82</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Century Gothic</vt:lpstr>
      <vt:lpstr>Wingdings</vt:lpstr>
      <vt:lpstr>Vapor Trail</vt:lpstr>
      <vt:lpstr>  СПЪТНИЦИ НА ПЛАНЕТИТЕ</vt:lpstr>
      <vt:lpstr>PowerPoint Presentation</vt:lpstr>
      <vt:lpstr>1. Луна</vt:lpstr>
      <vt:lpstr>PowerPoint Presentation</vt:lpstr>
      <vt:lpstr>PowerPoint Presentation</vt:lpstr>
      <vt:lpstr>PowerPoint Presentation</vt:lpstr>
      <vt:lpstr>PowerPoint Presentation</vt:lpstr>
      <vt:lpstr>2. Спътниците на Марс  МаррдхжреММарс </vt:lpstr>
      <vt:lpstr>PowerPoint Presentation</vt:lpstr>
      <vt:lpstr>3. Спътниците на Юпитер</vt:lpstr>
      <vt:lpstr>PowerPoint Presentation</vt:lpstr>
      <vt:lpstr>PowerPoint Presentation</vt:lpstr>
      <vt:lpstr>PowerPoint Presentation</vt:lpstr>
      <vt:lpstr>PowerPoint Presentation</vt:lpstr>
      <vt:lpstr>4. Спътниците на Сатурн</vt:lpstr>
      <vt:lpstr>Спътници-овчари</vt:lpstr>
      <vt:lpstr>Ко-орбитални спътници</vt:lpstr>
      <vt:lpstr>Масивни вътрешни спътници</vt:lpstr>
      <vt:lpstr>Троянски спътници</vt:lpstr>
      <vt:lpstr>Външни масивни спътници</vt:lpstr>
      <vt:lpstr>Инуитска група</vt:lpstr>
      <vt:lpstr>Нормандска група</vt:lpstr>
      <vt:lpstr>Галска група</vt:lpstr>
      <vt:lpstr>5. Спътници на Уран</vt:lpstr>
      <vt:lpstr>6. Спътници на Нептун</vt:lpstr>
      <vt:lpstr>PowerPoint Presentation</vt:lpstr>
      <vt:lpstr>PowerPoint Presentation</vt:lpstr>
      <vt:lpstr>PowerPoint Presentation</vt:lpstr>
      <vt:lpstr>7. Харон – единственият спътник на Плутон</vt:lpstr>
      <vt:lpstr>БЛАГОДАРЯ ЗА ОТДЕЛЕНОТО ВНИМАНИЕ!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СПЪТНИЦИ НА ПЛАНЕТИТЕ</dc:title>
  <dc:creator>polito</dc:creator>
  <cp:lastModifiedBy>polito</cp:lastModifiedBy>
  <cp:revision>22</cp:revision>
  <dcterms:created xsi:type="dcterms:W3CDTF">2015-12-04T09:26:24Z</dcterms:created>
  <dcterms:modified xsi:type="dcterms:W3CDTF">2015-12-04T15:29:10Z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1006090</vt:lpwstr>
  </property>
  <property fmtid="{D5CDD505-2E9C-101B-9397-08002B2CF9AE}" name="NXPowerLiteSettings" pid="3">
    <vt:lpwstr>F7000400038000</vt:lpwstr>
  </property>
  <property fmtid="{D5CDD505-2E9C-101B-9397-08002B2CF9AE}" name="NXPowerLiteVersion" pid="4">
    <vt:lpwstr>D7.0.1</vt:lpwstr>
  </property>
</Properties>
</file>