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Default ContentType="application/vnd.openxmlformats-officedocument.oleObject" Extension="bin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8" r:id="rId2"/>
    <p:sldId id="288" r:id="rId3"/>
    <p:sldId id="289" r:id="rId4"/>
    <p:sldId id="298" r:id="rId5"/>
    <p:sldId id="290" r:id="rId6"/>
    <p:sldId id="291" r:id="rId7"/>
    <p:sldId id="292" r:id="rId8"/>
    <p:sldId id="300" r:id="rId9"/>
    <p:sldId id="293" r:id="rId10"/>
    <p:sldId id="294" r:id="rId11"/>
    <p:sldId id="295" r:id="rId12"/>
    <p:sldId id="297" r:id="rId13"/>
    <p:sldId id="301" r:id="rId14"/>
    <p:sldId id="263" r:id="rId15"/>
    <p:sldId id="264" r:id="rId16"/>
    <p:sldId id="265" r:id="rId17"/>
    <p:sldId id="267" r:id="rId18"/>
    <p:sldId id="268" r:id="rId19"/>
    <p:sldId id="275" r:id="rId20"/>
    <p:sldId id="276" r:id="rId21"/>
    <p:sldId id="278" r:id="rId22"/>
    <p:sldId id="279" r:id="rId23"/>
    <p:sldId id="280" r:id="rId24"/>
    <p:sldId id="281" r:id="rId25"/>
    <p:sldId id="283" r:id="rId26"/>
    <p:sldId id="284" r:id="rId27"/>
    <p:sldId id="286" r:id="rId28"/>
    <p:sldId id="287" r:id="rId29"/>
    <p:sldId id="302" r:id="rId30"/>
    <p:sldId id="299" r:id="rId31"/>
    <p:sldId id="260" r:id="rId32"/>
    <p:sldId id="261" r:id="rId33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bg-BG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bg-BG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bg-B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57FB16E-ED4E-46E4-B735-D779A8BB06F9}" type="datetimeFigureOut">
              <a:rPr lang="bg-BG" smtClean="0"/>
              <a:pPr/>
              <a:t>25.1.2016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bg-BG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BB65D62-0E89-4F71-8933-80B49CA7AFC1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1.pn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2.gif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gif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gif"/><Relationship Id="rId4" Type="http://schemas.openxmlformats.org/officeDocument/2006/relationships/oleObject" Target="../embeddings/oleObject1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.gif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7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44.png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2.gif"/><Relationship Id="rId5" Type="http://schemas.openxmlformats.org/officeDocument/2006/relationships/oleObject" Target="../embeddings/oleObject27.bin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6.bin"/><Relationship Id="rId9" Type="http://schemas.openxmlformats.org/officeDocument/2006/relationships/oleObject" Target="../embeddings/oleObject3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28" y="428604"/>
            <a:ext cx="7406640" cy="2143140"/>
          </a:xfrm>
        </p:spPr>
        <p:txBody>
          <a:bodyPr>
            <a:normAutofit/>
          </a:bodyPr>
          <a:lstStyle/>
          <a:p>
            <a:pPr algn="ctr"/>
            <a:r>
              <a:rPr lang="en-AU" sz="3200" dirty="0" err="1" smtClean="0">
                <a:latin typeface="Arial" pitchFamily="34" charset="0"/>
                <a:cs typeface="Arial" pitchFamily="34" charset="0"/>
              </a:rPr>
              <a:t>Решаване</a:t>
            </a:r>
            <a:r>
              <a:rPr lang="en-A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AU" sz="32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A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AU" sz="3200" dirty="0" err="1" smtClean="0">
                <a:latin typeface="Arial" pitchFamily="34" charset="0"/>
                <a:cs typeface="Arial" pitchFamily="34" charset="0"/>
              </a:rPr>
              <a:t>уравнения</a:t>
            </a:r>
            <a:r>
              <a:rPr lang="en-AU" sz="32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AU" sz="3200" dirty="0" err="1" smtClean="0">
                <a:latin typeface="Arial" pitchFamily="34" charset="0"/>
                <a:cs typeface="Arial" pitchFamily="34" charset="0"/>
              </a:rPr>
              <a:t>системи</a:t>
            </a:r>
            <a:r>
              <a:rPr lang="en-A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AU" sz="3200" dirty="0" err="1" smtClean="0">
                <a:latin typeface="Arial" pitchFamily="34" charset="0"/>
                <a:cs typeface="Arial" pitchFamily="34" charset="0"/>
              </a:rPr>
              <a:t>уравнения</a:t>
            </a:r>
            <a:r>
              <a:rPr lang="en-AU" sz="3200" dirty="0" smtClean="0">
                <a:latin typeface="Arial" pitchFamily="34" charset="0"/>
                <a:cs typeface="Arial" pitchFamily="34" charset="0"/>
              </a:rPr>
              <a:t> с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MATLAB/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AU" sz="32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en-AU" sz="3200" dirty="0" err="1" smtClean="0">
                <a:latin typeface="Arial" pitchFamily="34" charset="0"/>
                <a:cs typeface="Arial" pitchFamily="34" charset="0"/>
              </a:rPr>
              <a:t>извънкласната</a:t>
            </a:r>
            <a:r>
              <a:rPr lang="en-A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AU" sz="3200" dirty="0" err="1" smtClean="0">
                <a:latin typeface="Arial" pitchFamily="34" charset="0"/>
                <a:cs typeface="Arial" pitchFamily="34" charset="0"/>
              </a:rPr>
              <a:t>работа</a:t>
            </a:r>
            <a:r>
              <a:rPr lang="en-A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AU" sz="3200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en-A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AU" sz="3200" dirty="0" err="1" smtClean="0">
                <a:latin typeface="Arial" pitchFamily="34" charset="0"/>
                <a:cs typeface="Arial" pitchFamily="34" charset="0"/>
              </a:rPr>
              <a:t>Математика</a:t>
            </a:r>
            <a:r>
              <a:rPr lang="en-AU" sz="3200" dirty="0" smtClean="0">
                <a:latin typeface="Arial" pitchFamily="34" charset="0"/>
                <a:cs typeface="Arial" pitchFamily="34" charset="0"/>
              </a:rPr>
              <a:t> в 9. и 10. </a:t>
            </a:r>
            <a:r>
              <a:rPr lang="en-AU" sz="3200" dirty="0" err="1" smtClean="0">
                <a:latin typeface="Arial" pitchFamily="34" charset="0"/>
                <a:cs typeface="Arial" pitchFamily="34" charset="0"/>
              </a:rPr>
              <a:t>клас</a:t>
            </a:r>
            <a:endParaRPr lang="bg-BG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3000372"/>
            <a:ext cx="7406640" cy="3500462"/>
          </a:xfrm>
        </p:spPr>
        <p:txBody>
          <a:bodyPr>
            <a:noAutofit/>
          </a:bodyPr>
          <a:lstStyle/>
          <a:p>
            <a:pPr algn="ctr"/>
            <a:r>
              <a:rPr lang="bg-BG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Лидия </a:t>
            </a:r>
            <a:r>
              <a:rPr lang="bg-BG" sz="2400" b="1" i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Стоянчева</a:t>
            </a:r>
            <a:r>
              <a:rPr lang="bg-BG" sz="2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Петрова</a:t>
            </a:r>
          </a:p>
          <a:p>
            <a:pPr algn="ctr"/>
            <a:endParaRPr lang="bg-BG" sz="2400" b="1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bg-BG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ФАКУЛТЕТ ПРИРОДНИ НАУКИ И ОБРАЗОВАНИЕ</a:t>
            </a:r>
          </a:p>
          <a:p>
            <a:pPr algn="ctr"/>
            <a:r>
              <a:rPr lang="bg-BG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Специалност “Педагогика на обучението по математика и информатика”,  </a:t>
            </a:r>
            <a:r>
              <a:rPr lang="bg-BG" b="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Фак</a:t>
            </a:r>
            <a:r>
              <a:rPr lang="bg-BG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№ 076121</a:t>
            </a:r>
          </a:p>
          <a:p>
            <a:pPr algn="ctr"/>
            <a:endParaRPr lang="bg-BG" sz="1400" b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0"/>
              </a:spcBef>
            </a:pPr>
            <a:r>
              <a:rPr lang="bg-BG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Научни ръководители:</a:t>
            </a:r>
            <a:r>
              <a:rPr lang="bg-B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0"/>
              </a:spcBef>
            </a:pPr>
            <a:r>
              <a:rPr lang="bg-B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0"/>
              </a:spcBef>
            </a:pPr>
            <a:r>
              <a:rPr lang="bg-B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гл.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ас.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д-р Анна Лечева   и    ас. Стефка Караколева</a:t>
            </a:r>
          </a:p>
          <a:p>
            <a:pPr algn="ctr">
              <a:spcBef>
                <a:spcPts val="0"/>
              </a:spcBef>
            </a:pPr>
            <a:endParaRPr lang="bg-B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0"/>
              </a:spcBef>
            </a:pPr>
            <a:r>
              <a:rPr lang="bg-B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РУСЕ, 2016</a:t>
            </a:r>
          </a:p>
          <a:p>
            <a:pPr algn="ctr">
              <a:spcBef>
                <a:spcPts val="0"/>
              </a:spcBef>
            </a:pPr>
            <a:endParaRPr lang="bg-B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bg-BG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398490" cy="785818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467600" cy="5902472"/>
          </a:xfrm>
        </p:spPr>
        <p:txBody>
          <a:bodyPr>
            <a:normAutofit fontScale="92500"/>
          </a:bodyPr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 е съвременна система за компютърна математика, чието основно предназначение е създаване на символни обекти и опериране с тях. </a:t>
            </a:r>
          </a:p>
          <a:p>
            <a:r>
              <a:rPr lang="bg-BG" dirty="0" smtClean="0">
                <a:latin typeface="Arial" pitchFamily="34" charset="0"/>
                <a:cs typeface="Arial" pitchFamily="34" charset="0"/>
              </a:rPr>
              <a:t>Първата версия на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 е създадена от група немски сътрудници и преподаватели в университета в Падерборн - Германия. От 1997 година се доразвива от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SciFace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Software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 заедно с групата от Падерборн. </a:t>
            </a:r>
          </a:p>
          <a:p>
            <a:r>
              <a:rPr lang="bg-BG" dirty="0" smtClean="0">
                <a:latin typeface="Arial" pitchFamily="34" charset="0"/>
                <a:cs typeface="Arial" pitchFamily="34" charset="0"/>
              </a:rPr>
              <a:t>До 2005 година се разпространява безплатно като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Light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, след което е налична само платената версия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Pro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bg-BG" dirty="0" smtClean="0">
                <a:latin typeface="Arial" pitchFamily="34" charset="0"/>
                <a:cs typeface="Arial" pitchFamily="34" charset="0"/>
              </a:rPr>
              <a:t>През 2008 година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 е вградена в пакета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Symbolic Math Toolbox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 на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MATLAB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, поради факта, че компанията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SciFace</a:t>
            </a:r>
            <a:r>
              <a:rPr lang="en-US" smtClean="0">
                <a:latin typeface="Arial" pitchFamily="34" charset="0"/>
                <a:cs typeface="Arial" pitchFamily="34" charset="0"/>
              </a:rPr>
              <a:t> Software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 е закупена от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MathWorks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Inc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. през септември същата година. </a:t>
            </a: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6632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467600" cy="665742"/>
          </a:xfrm>
        </p:spPr>
        <p:txBody>
          <a:bodyPr>
            <a:norm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Основни възможности на </a:t>
            </a:r>
            <a:r>
              <a:rPr lang="en-US" sz="2400" b="1" cap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MuPAD</a:t>
            </a:r>
            <a:endParaRPr lang="bg-BG" sz="2400" b="1" cap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340768"/>
            <a:ext cx="7858180" cy="5133184"/>
          </a:xfrm>
        </p:spPr>
        <p:txBody>
          <a:bodyPr>
            <a:noAutofit/>
          </a:bodyPr>
          <a:lstStyle/>
          <a:p>
            <a:pPr lvl="0"/>
            <a:r>
              <a:rPr lang="bg-BG" sz="2100" dirty="0" smtClean="0">
                <a:latin typeface="Arial" pitchFamily="34" charset="0"/>
                <a:cs typeface="Arial" pitchFamily="34" charset="0"/>
              </a:rPr>
              <a:t>Много подробна и добре структурирана </a:t>
            </a:r>
            <a:r>
              <a:rPr lang="en-US" sz="2100" dirty="0" smtClean="0">
                <a:latin typeface="Arial" pitchFamily="34" charset="0"/>
                <a:cs typeface="Arial" pitchFamily="34" charset="0"/>
              </a:rPr>
              <a:t>help</a:t>
            </a:r>
            <a:r>
              <a:rPr lang="bg-BG" sz="2100" dirty="0" smtClean="0">
                <a:latin typeface="Arial" pitchFamily="34" charset="0"/>
                <a:cs typeface="Arial" pitchFamily="34" charset="0"/>
              </a:rPr>
              <a:t>-система;</a:t>
            </a:r>
          </a:p>
          <a:p>
            <a:pPr lvl="0"/>
            <a:r>
              <a:rPr lang="bg-BG" sz="2100" dirty="0" smtClean="0">
                <a:latin typeface="Arial" pitchFamily="34" charset="0"/>
                <a:cs typeface="Arial" pitchFamily="34" charset="0"/>
              </a:rPr>
              <a:t>Преобразуване на изрази и опростяването им;</a:t>
            </a:r>
          </a:p>
          <a:p>
            <a:pPr lvl="0"/>
            <a:r>
              <a:rPr lang="bg-BG" sz="2100" dirty="0" smtClean="0">
                <a:latin typeface="Arial" pitchFamily="34" charset="0"/>
                <a:cs typeface="Arial" pitchFamily="34" charset="0"/>
              </a:rPr>
              <a:t>Числено и аналитично решаване на алгебрични и диференциални уравнения с произволна точност;</a:t>
            </a:r>
          </a:p>
          <a:p>
            <a:pPr lvl="0"/>
            <a:r>
              <a:rPr lang="bg-BG" sz="2100" dirty="0" smtClean="0">
                <a:latin typeface="Arial" pitchFamily="34" charset="0"/>
                <a:cs typeface="Arial" pitchFamily="34" charset="0"/>
              </a:rPr>
              <a:t>Извършване на основни операции от елементарната математика, линейната алгебра и математическия анализ;</a:t>
            </a:r>
          </a:p>
          <a:p>
            <a:pPr lvl="0"/>
            <a:r>
              <a:rPr lang="bg-BG" sz="2100" dirty="0" smtClean="0">
                <a:latin typeface="Arial" pitchFamily="34" charset="0"/>
                <a:cs typeface="Arial" pitchFamily="34" charset="0"/>
              </a:rPr>
              <a:t>Числени пресмятания с произволен брой значещи цифри;</a:t>
            </a:r>
          </a:p>
          <a:p>
            <a:pPr lvl="0"/>
            <a:r>
              <a:rPr lang="bg-BG" sz="2100" dirty="0" smtClean="0">
                <a:latin typeface="Arial" pitchFamily="34" charset="0"/>
                <a:cs typeface="Arial" pitchFamily="34" charset="0"/>
              </a:rPr>
              <a:t>Обектно-ориентиран програмен език от високо ниво с редактори и "дебъгер";</a:t>
            </a:r>
          </a:p>
          <a:p>
            <a:pPr lvl="0"/>
            <a:r>
              <a:rPr lang="bg-BG" sz="2100" dirty="0" smtClean="0">
                <a:latin typeface="Arial" pitchFamily="34" charset="0"/>
                <a:cs typeface="Arial" pitchFamily="34" charset="0"/>
              </a:rPr>
              <a:t>Отлична двумерна и тримерна графика и анимация; </a:t>
            </a:r>
            <a:endParaRPr lang="en-US" sz="21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bg-BG" sz="2100" dirty="0" smtClean="0">
                <a:latin typeface="Arial" pitchFamily="34" charset="0"/>
                <a:cs typeface="Arial" pitchFamily="34" charset="0"/>
              </a:rPr>
              <a:t>Съвременен графичен интерфейс за работа в режим тетрадка (</a:t>
            </a:r>
            <a:r>
              <a:rPr lang="en-US" sz="2100" dirty="0" smtClean="0">
                <a:latin typeface="Arial" pitchFamily="34" charset="0"/>
                <a:cs typeface="Arial" pitchFamily="34" charset="0"/>
              </a:rPr>
              <a:t>Notebook</a:t>
            </a:r>
            <a:r>
              <a:rPr lang="bg-BG" sz="2100" dirty="0" smtClean="0">
                <a:latin typeface="Arial" pitchFamily="34" charset="0"/>
                <a:cs typeface="Arial" pitchFamily="34" charset="0"/>
              </a:rPr>
              <a:t>);</a:t>
            </a:r>
          </a:p>
          <a:p>
            <a:r>
              <a:rPr lang="bg-BG" sz="2100" dirty="0" smtClean="0">
                <a:latin typeface="Arial" pitchFamily="34" charset="0"/>
                <a:cs typeface="Arial" pitchFamily="34" charset="0"/>
              </a:rPr>
              <a:t>Допълнителни библиотеки с вградени функции</a:t>
            </a:r>
            <a:r>
              <a:rPr lang="en-US" sz="2100" dirty="0" smtClean="0">
                <a:latin typeface="Arial" pitchFamily="34" charset="0"/>
                <a:cs typeface="Arial" pitchFamily="34" charset="0"/>
              </a:rPr>
              <a:t>.</a:t>
            </a:r>
            <a:endParaRPr lang="bg-BG" sz="2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55576" y="332656"/>
            <a:ext cx="7272808" cy="638249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bg-BG" sz="2800" b="1" dirty="0" smtClean="0">
                <a:latin typeface="Arial" pitchFamily="34" charset="0"/>
                <a:cs typeface="Arial" pitchFamily="34" charset="0"/>
              </a:rPr>
              <a:t>Глава 2</a:t>
            </a:r>
          </a:p>
          <a:p>
            <a:pPr algn="ctr">
              <a:buNone/>
            </a:pPr>
            <a:r>
              <a:rPr lang="bg-BG" sz="2700" b="1" dirty="0" smtClean="0">
                <a:latin typeface="Arial" pitchFamily="34" charset="0"/>
                <a:cs typeface="Arial" pitchFamily="34" charset="0"/>
              </a:rPr>
              <a:t>Въведение в работата с </a:t>
            </a:r>
            <a:r>
              <a:rPr lang="en-US" sz="2700" b="1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en-US" sz="2700" b="1" dirty="0" smtClean="0">
                <a:latin typeface="Arial" pitchFamily="34" charset="0"/>
                <a:cs typeface="Arial" pitchFamily="34" charset="0"/>
              </a:rPr>
              <a:t> </a:t>
            </a:r>
            <a:endParaRPr lang="bg-BG" sz="27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До пълните възможности на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се стига по два начина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:</a:t>
            </a: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bg-BG" sz="2000" dirty="0" smtClean="0">
                <a:latin typeface="Arial" pitchFamily="34" charset="0"/>
                <a:cs typeface="Arial" pitchFamily="34" charset="0"/>
              </a:rPr>
              <a:t>чрез директна работа в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Notebook;</a:t>
            </a: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bg-BG" sz="2000" dirty="0" smtClean="0">
                <a:latin typeface="Arial" pitchFamily="34" charset="0"/>
                <a:cs typeface="Arial" pitchFamily="34" charset="0"/>
              </a:rPr>
              <a:t>чрез извикване от командния прозорец на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MATLAB.</a:t>
            </a:r>
          </a:p>
          <a:p>
            <a:pPr>
              <a:buNone/>
            </a:pP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Работното поле на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Notebook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се състои от три вида области:</a:t>
            </a:r>
          </a:p>
          <a:p>
            <a:r>
              <a:rPr lang="bg-BG" sz="2000" dirty="0" smtClean="0">
                <a:latin typeface="Arial" pitchFamily="34" charset="0"/>
                <a:cs typeface="Arial" pitchFamily="34" charset="0"/>
              </a:rPr>
              <a:t>входни - за въвеждане на изрази и команди;</a:t>
            </a:r>
          </a:p>
          <a:p>
            <a:r>
              <a:rPr lang="bg-BG" sz="2000" dirty="0" smtClean="0">
                <a:latin typeface="Arial" pitchFamily="34" charset="0"/>
                <a:cs typeface="Arial" pitchFamily="34" charset="0"/>
              </a:rPr>
              <a:t>изходни - за извеждане на резултатите;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bg-BG" sz="2000" dirty="0" smtClean="0">
                <a:latin typeface="Arial" pitchFamily="34" charset="0"/>
                <a:cs typeface="Arial" pitchFamily="34" charset="0"/>
              </a:rPr>
              <a:t>текстови - за разяснителен текст</a:t>
            </a:r>
          </a:p>
          <a:p>
            <a:pPr>
              <a:buNone/>
            </a:pP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bg-BG" sz="18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bg-BG" sz="1800" dirty="0" smtClean="0">
                <a:latin typeface="Arial" pitchFamily="34" charset="0"/>
                <a:cs typeface="Arial" pitchFamily="34" charset="0"/>
              </a:rPr>
              <a:t>Фиг.2. Графичен интерфейс на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MuPAD</a:t>
            </a:r>
            <a:endParaRPr lang="bg-B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bg-B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717032"/>
            <a:ext cx="597666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Картина 3" descr="ruu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0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Практическо приложение на </a:t>
            </a:r>
            <a:r>
              <a:rPr lang="en-US" sz="2400" b="1" cap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MuPAD</a:t>
            </a:r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за решаване на задачи</a:t>
            </a:r>
            <a:endParaRPr lang="bg-BG" sz="2400" cap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99592" y="2132856"/>
            <a:ext cx="6984776" cy="4341096"/>
          </a:xfrm>
        </p:spPr>
        <p:txBody>
          <a:bodyPr>
            <a:normAutofit/>
          </a:bodyPr>
          <a:lstStyle/>
          <a:p>
            <a:pPr marL="324000">
              <a:spcBef>
                <a:spcPts val="800"/>
              </a:spcBef>
            </a:pPr>
            <a:r>
              <a:rPr lang="bg-BG" sz="2100" dirty="0" smtClean="0">
                <a:latin typeface="Arial" pitchFamily="34" charset="0"/>
                <a:cs typeface="Arial" pitchFamily="34" charset="0"/>
              </a:rPr>
              <a:t>Графичен метод;	</a:t>
            </a:r>
          </a:p>
          <a:p>
            <a:pPr marL="324000">
              <a:spcBef>
                <a:spcPts val="800"/>
              </a:spcBef>
            </a:pPr>
            <a:r>
              <a:rPr lang="bg-BG" sz="2100" dirty="0" smtClean="0">
                <a:latin typeface="Arial" pitchFamily="34" charset="0"/>
                <a:cs typeface="Arial" pitchFamily="34" charset="0"/>
              </a:rPr>
              <a:t>Рационални изрази и рационални уравнения; </a:t>
            </a:r>
          </a:p>
          <a:p>
            <a:pPr marL="324000">
              <a:spcBef>
                <a:spcPts val="800"/>
              </a:spcBef>
            </a:pPr>
            <a:r>
              <a:rPr lang="bg-BG" sz="2100" dirty="0" smtClean="0">
                <a:latin typeface="Arial" pitchFamily="34" charset="0"/>
                <a:cs typeface="Arial" pitchFamily="34" charset="0"/>
              </a:rPr>
              <a:t>Квадратни уравнения;	</a:t>
            </a:r>
          </a:p>
          <a:p>
            <a:pPr marL="324000">
              <a:spcBef>
                <a:spcPts val="800"/>
              </a:spcBef>
            </a:pPr>
            <a:r>
              <a:rPr lang="bg-BG" sz="2100" dirty="0" smtClean="0">
                <a:latin typeface="Arial" pitchFamily="34" charset="0"/>
                <a:cs typeface="Arial" pitchFamily="34" charset="0"/>
              </a:rPr>
              <a:t>Системи уравнения от втора степен с две неизвестни;</a:t>
            </a:r>
          </a:p>
          <a:p>
            <a:pPr marL="324000">
              <a:spcBef>
                <a:spcPts val="800"/>
              </a:spcBef>
            </a:pPr>
            <a:r>
              <a:rPr lang="bg-BG" sz="2100" dirty="0" smtClean="0">
                <a:latin typeface="Arial" pitchFamily="34" charset="0"/>
                <a:cs typeface="Arial" pitchFamily="34" charset="0"/>
              </a:rPr>
              <a:t>Полиноми на една променлива. </a:t>
            </a:r>
            <a:r>
              <a:rPr lang="bg-BG" sz="2100" dirty="0" smtClean="0">
                <a:latin typeface="Arial" pitchFamily="34" charset="0"/>
                <a:cs typeface="Arial" pitchFamily="34" charset="0"/>
              </a:rPr>
              <a:t>Приложение на схемата на Хорнер за делене на полиноми</a:t>
            </a:r>
            <a:r>
              <a:rPr lang="bg-BG" sz="2100" dirty="0" smtClean="0">
                <a:latin typeface="Arial" pitchFamily="34" charset="0"/>
                <a:cs typeface="Arial" pitchFamily="34" charset="0"/>
              </a:rPr>
              <a:t>;</a:t>
            </a:r>
            <a:r>
              <a:rPr lang="bg-BG" sz="21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marL="324000">
              <a:spcBef>
                <a:spcPts val="800"/>
              </a:spcBef>
            </a:pPr>
            <a:r>
              <a:rPr lang="bg-BG" sz="2100" dirty="0" smtClean="0">
                <a:latin typeface="Arial" pitchFamily="34" charset="0"/>
                <a:cs typeface="Arial" pitchFamily="34" charset="0"/>
              </a:rPr>
              <a:t>Ирационални уравнения и неравенства;	</a:t>
            </a:r>
          </a:p>
          <a:p>
            <a:pPr marL="324000">
              <a:spcBef>
                <a:spcPts val="800"/>
              </a:spcBef>
            </a:pPr>
            <a:r>
              <a:rPr lang="bg-BG" sz="2100" dirty="0" smtClean="0">
                <a:latin typeface="Arial" pitchFamily="34" charset="0"/>
                <a:cs typeface="Arial" pitchFamily="34" charset="0"/>
              </a:rPr>
              <a:t>Тригонометрични уравнения.	</a:t>
            </a:r>
          </a:p>
          <a:p>
            <a:pPr>
              <a:buNone/>
            </a:pPr>
            <a:endParaRPr lang="bg-BG" dirty="0"/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488832" cy="740030"/>
          </a:xfrm>
        </p:spPr>
        <p:txBody>
          <a:bodyPr>
            <a:no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Графичен метод за решаване на уравнения</a:t>
            </a:r>
            <a:endParaRPr lang="bg-BG" sz="2400" b="1" cap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00108"/>
            <a:ext cx="8115328" cy="5473844"/>
          </a:xfrm>
        </p:spPr>
        <p:txBody>
          <a:bodyPr>
            <a:normAutofit/>
          </a:bodyPr>
          <a:lstStyle/>
          <a:p>
            <a:pPr marL="6350" indent="347663">
              <a:spcBef>
                <a:spcPts val="0"/>
              </a:spcBef>
              <a:buNone/>
            </a:pPr>
            <a:r>
              <a:rPr lang="bg-BG" sz="1800" dirty="0" smtClean="0">
                <a:latin typeface="Arial" pitchFamily="34" charset="0"/>
                <a:cs typeface="Arial" pitchFamily="34" charset="0"/>
              </a:rPr>
              <a:t>Нека          и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1800" dirty="0" smtClean="0">
                <a:latin typeface="Arial" pitchFamily="34" charset="0"/>
                <a:cs typeface="Arial" pitchFamily="34" charset="0"/>
              </a:rPr>
              <a:t>          са функции на променливата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</a:t>
            </a:r>
            <a:r>
              <a:rPr lang="bg-BG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1800" dirty="0" smtClean="0">
                <a:latin typeface="Arial" pitchFamily="34" charset="0"/>
                <a:cs typeface="Arial" pitchFamily="34" charset="0"/>
              </a:rPr>
              <a:t>с общо </a:t>
            </a:r>
            <a:r>
              <a:rPr lang="bg-BG" sz="1800" dirty="0" err="1" smtClean="0">
                <a:latin typeface="Arial" pitchFamily="34" charset="0"/>
                <a:cs typeface="Arial" pitchFamily="34" charset="0"/>
              </a:rPr>
              <a:t>дефиниционно</a:t>
            </a:r>
            <a:r>
              <a:rPr lang="bg-BG" sz="1800" dirty="0" smtClean="0">
                <a:latin typeface="Arial" pitchFamily="34" charset="0"/>
                <a:cs typeface="Arial" pitchFamily="34" charset="0"/>
              </a:rPr>
              <a:t> множество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bg-BG" sz="1800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bg-BG" sz="1800" dirty="0" smtClean="0">
                <a:latin typeface="Arial" pitchFamily="34" charset="0"/>
                <a:cs typeface="Arial" pitchFamily="34" charset="0"/>
              </a:rPr>
              <a:t> Равенството                                     (1)     се нарича уравнение с едно неизвестно. </a:t>
            </a:r>
          </a:p>
          <a:p>
            <a:pPr marL="6350" indent="347663">
              <a:spcBef>
                <a:spcPts val="0"/>
              </a:spcBef>
              <a:buNone/>
            </a:pPr>
            <a:endParaRPr lang="bg-BG" sz="1800" dirty="0" smtClean="0">
              <a:latin typeface="Arial" pitchFamily="34" charset="0"/>
              <a:cs typeface="Arial" pitchFamily="34" charset="0"/>
            </a:endParaRPr>
          </a:p>
          <a:p>
            <a:pPr marL="6350" indent="347663" algn="just">
              <a:spcBef>
                <a:spcPts val="0"/>
              </a:spcBef>
              <a:buNone/>
            </a:pPr>
            <a:r>
              <a:rPr lang="bg-BG" sz="1800" dirty="0" smtClean="0">
                <a:latin typeface="Arial" pitchFamily="34" charset="0"/>
                <a:cs typeface="Arial" pitchFamily="34" charset="0"/>
              </a:rPr>
              <a:t>Решаването на даденото уравнение се състои в намиране стойностите на променливата </a:t>
            </a:r>
            <a:r>
              <a:rPr lang="bg-BG" sz="1800" i="1" dirty="0" smtClean="0">
                <a:latin typeface="Arial" pitchFamily="34" charset="0"/>
                <a:cs typeface="Arial" pitchFamily="34" charset="0"/>
              </a:rPr>
              <a:t>х, </a:t>
            </a:r>
            <a:r>
              <a:rPr lang="bg-BG" sz="1800" dirty="0" smtClean="0">
                <a:latin typeface="Arial" pitchFamily="34" charset="0"/>
                <a:cs typeface="Arial" pitchFamily="34" charset="0"/>
              </a:rPr>
              <a:t>ако такива съществуват,  при които функциите          и         имат равни стойности.</a:t>
            </a:r>
          </a:p>
          <a:p>
            <a:pPr algn="just">
              <a:spcBef>
                <a:spcPts val="0"/>
              </a:spcBef>
              <a:buNone/>
            </a:pPr>
            <a:r>
              <a:rPr lang="bg-BG" sz="18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marL="0" indent="354013">
              <a:spcBef>
                <a:spcPts val="0"/>
              </a:spcBef>
              <a:buNone/>
            </a:pPr>
            <a:r>
              <a:rPr lang="bg-BG" sz="1800" dirty="0" smtClean="0">
                <a:latin typeface="Arial" pitchFamily="34" charset="0"/>
                <a:cs typeface="Arial" pitchFamily="34" charset="0"/>
              </a:rPr>
              <a:t>В дипломната работа е използван графичният метод за изследване на уравнение (1).  </a:t>
            </a:r>
          </a:p>
          <a:p>
            <a:pPr marL="0" indent="354013" algn="just">
              <a:spcBef>
                <a:spcPts val="0"/>
              </a:spcBef>
              <a:buNone/>
            </a:pPr>
            <a:r>
              <a:rPr lang="bg-BG" sz="1800" dirty="0" smtClean="0">
                <a:latin typeface="Arial" pitchFamily="34" charset="0"/>
                <a:cs typeface="Arial" pitchFamily="34" charset="0"/>
              </a:rPr>
              <a:t>Методът се състои в това да се изобразят графиките на функциите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bg-BG" sz="1800" dirty="0" smtClean="0">
                <a:latin typeface="Arial" pitchFamily="34" charset="0"/>
                <a:cs typeface="Arial" pitchFamily="34" charset="0"/>
              </a:rPr>
              <a:t>                    и                 на обща фигура. Абсцисите на пресечните точки на графиките на тези функции отговарят на тези стойности на променливата </a:t>
            </a:r>
            <a:r>
              <a:rPr lang="bg-BG" sz="1800" i="1" dirty="0" smtClean="0">
                <a:latin typeface="Arial" pitchFamily="34" charset="0"/>
                <a:cs typeface="Arial" pitchFamily="34" charset="0"/>
              </a:rPr>
              <a:t>х</a:t>
            </a:r>
            <a:r>
              <a:rPr lang="bg-BG" sz="1800" dirty="0" smtClean="0">
                <a:latin typeface="Arial" pitchFamily="34" charset="0"/>
                <a:cs typeface="Arial" pitchFamily="34" charset="0"/>
              </a:rPr>
              <a:t>, за които стойностите на двете функции съвпадат, т. е.  са корените на уравнение (1). </a:t>
            </a:r>
          </a:p>
          <a:p>
            <a:pPr marL="0" indent="0">
              <a:spcBef>
                <a:spcPts val="0"/>
              </a:spcBef>
              <a:buNone/>
            </a:pPr>
            <a:endParaRPr lang="bg-BG" sz="1800" dirty="0" smtClean="0">
              <a:latin typeface="Arial" pitchFamily="34" charset="0"/>
              <a:cs typeface="Arial" pitchFamily="34" charset="0"/>
            </a:endParaRPr>
          </a:p>
          <a:p>
            <a:pPr marL="0" indent="354013">
              <a:spcBef>
                <a:spcPts val="0"/>
              </a:spcBef>
              <a:buNone/>
            </a:pPr>
            <a:r>
              <a:rPr lang="bg-BG" sz="1800" dirty="0" smtClean="0">
                <a:latin typeface="Arial" pitchFamily="34" charset="0"/>
                <a:cs typeface="Arial" pitchFamily="34" charset="0"/>
              </a:rPr>
              <a:t>За да се реши уравнение (1) се използва системата за компютърни изчисления и визуализации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MATLAB </a:t>
            </a:r>
            <a:r>
              <a:rPr lang="bg-BG" sz="1800" dirty="0" smtClean="0">
                <a:latin typeface="Arial" pitchFamily="34" charset="0"/>
                <a:cs typeface="Arial" pitchFamily="34" charset="0"/>
              </a:rPr>
              <a:t>и в частност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bg-BG" sz="1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bg-BG" sz="1800" dirty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1500166" y="1000108"/>
          <a:ext cx="500066" cy="357190"/>
        </p:xfrm>
        <a:graphic>
          <a:graphicData uri="http://schemas.openxmlformats.org/presentationml/2006/ole">
            <p:oleObj spid="_x0000_s3075" name="Equation" r:id="rId3" imgW="355320" imgH="228600" progId="Equation.DSMT4">
              <p:embed/>
            </p:oleObj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2214546" y="1000108"/>
          <a:ext cx="571504" cy="357190"/>
        </p:xfrm>
        <a:graphic>
          <a:graphicData uri="http://schemas.openxmlformats.org/presentationml/2006/ole">
            <p:oleObj spid="_x0000_s3076" name="Equation" r:id="rId4" imgW="368280" imgH="228600" progId="Equation.DSMT4">
              <p:embed/>
            </p:oleObj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5857884" y="1285860"/>
          <a:ext cx="2143140" cy="357190"/>
        </p:xfrm>
        <a:graphic>
          <a:graphicData uri="http://schemas.openxmlformats.org/presentationml/2006/ole">
            <p:oleObj spid="_x0000_s3079" name="Equation" r:id="rId5" imgW="888840" imgH="253800" progId="Equation.DSMT4">
              <p:embed/>
            </p:oleObj>
          </a:graphicData>
        </a:graphic>
      </p:graphicFrame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1763688" y="2636912"/>
          <a:ext cx="500066" cy="357190"/>
        </p:xfrm>
        <a:graphic>
          <a:graphicData uri="http://schemas.openxmlformats.org/presentationml/2006/ole">
            <p:oleObj spid="_x0000_s3081" name="Equation" r:id="rId6" imgW="355320" imgH="228600" progId="Equation.DSMT4">
              <p:embed/>
            </p:oleObj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2500298" y="2643182"/>
          <a:ext cx="500066" cy="357190"/>
        </p:xfrm>
        <a:graphic>
          <a:graphicData uri="http://schemas.openxmlformats.org/presentationml/2006/ole">
            <p:oleObj spid="_x0000_s3082" name="Equation" r:id="rId7" imgW="368280" imgH="228600" progId="Equation.DSMT4">
              <p:embed/>
            </p:oleObj>
          </a:graphicData>
        </a:graphic>
      </p:graphicFrame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539552" y="4005064"/>
          <a:ext cx="1214446" cy="357190"/>
        </p:xfrm>
        <a:graphic>
          <a:graphicData uri="http://schemas.openxmlformats.org/presentationml/2006/ole">
            <p:oleObj spid="_x0000_s3083" name="Equation" r:id="rId8" imgW="660240" imgH="253800" progId="Equation.DSMT4">
              <p:embed/>
            </p:oleObj>
          </a:graphicData>
        </a:graphic>
      </p:graphicFrame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2051720" y="4005064"/>
          <a:ext cx="1071570" cy="357190"/>
        </p:xfrm>
        <a:graphic>
          <a:graphicData uri="http://schemas.openxmlformats.org/presentationml/2006/ole">
            <p:oleObj spid="_x0000_s3084" name="Equation" r:id="rId9" imgW="698400" imgH="253800" progId="Equation.DSMT4">
              <p:embed/>
            </p:oleObj>
          </a:graphicData>
        </a:graphic>
      </p:graphicFrame>
      <p:pic>
        <p:nvPicPr>
          <p:cNvPr id="15" name="Картина 3" descr="ruu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4282" y="214290"/>
            <a:ext cx="1000125" cy="561975"/>
          </a:xfrm>
          <a:prstGeom prst="rect">
            <a:avLst/>
          </a:prstGeom>
        </p:spPr>
      </p:pic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980728"/>
            <a:ext cx="576064" cy="360040"/>
          </a:xfrm>
          <a:prstGeom prst="rect">
            <a:avLst/>
          </a:prstGeom>
          <a:noFill/>
        </p:spPr>
      </p:pic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1268760"/>
            <a:ext cx="617837" cy="37958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92696"/>
            <a:ext cx="7467600" cy="720080"/>
          </a:xfrm>
        </p:spPr>
        <p:txBody>
          <a:bodyPr>
            <a:norm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Рационални изрази и рационални уравнения</a:t>
            </a:r>
            <a:endParaRPr lang="bg-BG" sz="2400" cap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14488"/>
            <a:ext cx="7758138" cy="4357718"/>
          </a:xfrm>
        </p:spPr>
        <p:txBody>
          <a:bodyPr>
            <a:normAutofit lnSpcReduction="10000"/>
          </a:bodyPr>
          <a:lstStyle/>
          <a:p>
            <a:pPr marL="6350" indent="347663">
              <a:buNone/>
            </a:pPr>
            <a:r>
              <a:rPr lang="bg-BG" sz="2000" b="1" dirty="0" smtClean="0">
                <a:latin typeface="Arial" pitchFamily="34" charset="0"/>
                <a:cs typeface="Arial" pitchFamily="34" charset="0"/>
              </a:rPr>
              <a:t>Задача 2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. Да се реши уравнението</a:t>
            </a:r>
          </a:p>
          <a:p>
            <a:pPr marL="0" indent="354013">
              <a:buNone/>
            </a:pPr>
            <a:endParaRPr lang="bg-BG" sz="2000" b="1" dirty="0" smtClean="0">
              <a:latin typeface="Arial" pitchFamily="34" charset="0"/>
              <a:cs typeface="Arial" pitchFamily="34" charset="0"/>
            </a:endParaRPr>
          </a:p>
          <a:p>
            <a:pPr marL="0" indent="354013">
              <a:buNone/>
            </a:pPr>
            <a:endParaRPr lang="bg-BG" sz="2000" b="1" dirty="0" smtClean="0">
              <a:latin typeface="Arial" pitchFamily="34" charset="0"/>
              <a:cs typeface="Arial" pitchFamily="34" charset="0"/>
            </a:endParaRPr>
          </a:p>
          <a:p>
            <a:pPr marL="0" indent="354013" algn="just">
              <a:spcBef>
                <a:spcPts val="800"/>
              </a:spcBef>
              <a:buNone/>
            </a:pPr>
            <a:r>
              <a:rPr lang="bg-BG" sz="2000" b="1" dirty="0" smtClean="0">
                <a:latin typeface="Arial" pitchFamily="34" charset="0"/>
                <a:cs typeface="Arial" pitchFamily="34" charset="0"/>
              </a:rPr>
              <a:t>Решение: </a:t>
            </a:r>
            <a:r>
              <a:rPr lang="bg-BG" sz="2000" dirty="0" smtClean="0"/>
              <a:t>Решаването на задачата по стандартния начин не дава резултат. Приложен е графичният метод за изследване решенията на даденото уравнение по следния начин:  </a:t>
            </a:r>
          </a:p>
          <a:p>
            <a:pPr marL="0" indent="354013">
              <a:buNone/>
            </a:pPr>
            <a:endParaRPr lang="bg-BG" sz="1400" dirty="0" smtClean="0"/>
          </a:p>
          <a:p>
            <a:pPr marL="0" indent="354013">
              <a:buNone/>
            </a:pPr>
            <a:r>
              <a:rPr lang="bg-BG" sz="2000" dirty="0" smtClean="0"/>
              <a:t>Нека                               и                                           .</a:t>
            </a:r>
          </a:p>
          <a:p>
            <a:pPr marL="0" indent="354013">
              <a:buNone/>
            </a:pPr>
            <a:endParaRPr lang="bg-BG" sz="1400" dirty="0" smtClean="0"/>
          </a:p>
          <a:p>
            <a:pPr marL="6350" indent="347663" algn="just">
              <a:spcBef>
                <a:spcPts val="800"/>
              </a:spcBef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На Фиг.10 са показани графиките на двете функции. Абсцисите на двете пресечни точки са намерени числено чрез солвъра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solve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от библиотеката </a:t>
            </a: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numeric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bg-BG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857488" y="2071678"/>
          <a:ext cx="3000396" cy="714380"/>
        </p:xfrm>
        <a:graphic>
          <a:graphicData uri="http://schemas.openxmlformats.org/presentationml/2006/ole">
            <p:oleObj spid="_x0000_s4098" name="Equation" r:id="rId3" imgW="1600200" imgH="419040" progId="Equation.DSMT4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1785918" y="4214818"/>
          <a:ext cx="1643074" cy="428628"/>
        </p:xfrm>
        <a:graphic>
          <a:graphicData uri="http://schemas.openxmlformats.org/presentationml/2006/ole">
            <p:oleObj spid="_x0000_s4099" name="Equation" r:id="rId4" imgW="1028520" imgH="266400" progId="Equation.DSMT4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4071934" y="4143380"/>
          <a:ext cx="2714644" cy="571504"/>
        </p:xfrm>
        <a:graphic>
          <a:graphicData uri="http://schemas.openxmlformats.org/presentationml/2006/ole">
            <p:oleObj spid="_x0000_s4100" name="Equation" r:id="rId5" imgW="2031840" imgH="419040" progId="Equation.DSMT4">
              <p:embed/>
            </p:oleObj>
          </a:graphicData>
        </a:graphic>
      </p:graphicFrame>
      <p:pic>
        <p:nvPicPr>
          <p:cNvPr id="7" name="Картина 3" descr="ruu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214290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онтейнер за съдържани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76672"/>
            <a:ext cx="705678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971600" y="6021288"/>
            <a:ext cx="7143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dirty="0">
                <a:latin typeface="Arial" pitchFamily="34" charset="0"/>
                <a:cs typeface="Arial" pitchFamily="34" charset="0"/>
              </a:rPr>
              <a:t>Фиг.</a:t>
            </a:r>
            <a:r>
              <a:rPr lang="en-US" dirty="0">
                <a:latin typeface="Arial" pitchFamily="34" charset="0"/>
                <a:cs typeface="Arial" pitchFamily="34" charset="0"/>
              </a:rPr>
              <a:t>10 </a:t>
            </a:r>
            <a:r>
              <a:rPr lang="bg-BG" dirty="0">
                <a:latin typeface="Arial" pitchFamily="34" charset="0"/>
                <a:cs typeface="Arial" pitchFamily="34" charset="0"/>
              </a:rPr>
              <a:t> Решаване на Задача 2 с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MuPAD</a:t>
            </a:r>
            <a:endParaRPr lang="bg-BG" dirty="0">
              <a:latin typeface="Arial" pitchFamily="34" charset="0"/>
              <a:cs typeface="Arial" pitchFamily="34" charset="0"/>
            </a:endParaRPr>
          </a:p>
          <a:p>
            <a:pPr algn="ctr"/>
            <a:endParaRPr lang="bg-BG" sz="2000" dirty="0">
              <a:latin typeface="+mj-lt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Квадратни уравнения</a:t>
            </a:r>
            <a:endParaRPr lang="bg-BG" sz="2400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55576" y="1556792"/>
            <a:ext cx="7467600" cy="41044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sz="2000" b="1" i="1" dirty="0" smtClean="0">
                <a:latin typeface="Arial" pitchFamily="34" charset="0"/>
                <a:cs typeface="Arial" pitchFamily="34" charset="0"/>
              </a:rPr>
              <a:t>Задача 5.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Решете уравнението </a:t>
            </a:r>
          </a:p>
          <a:p>
            <a:pPr algn="ctr"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                 .</a:t>
            </a:r>
          </a:p>
          <a:p>
            <a:pPr>
              <a:spcBef>
                <a:spcPts val="800"/>
              </a:spcBef>
              <a:buNone/>
            </a:pPr>
            <a:r>
              <a:rPr lang="bg-BG" sz="2000" b="1" i="1" dirty="0" smtClean="0">
                <a:latin typeface="Arial" pitchFamily="34" charset="0"/>
                <a:cs typeface="Arial" pitchFamily="34" charset="0"/>
              </a:rPr>
              <a:t>Решение: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700"/>
              </a:spcBef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Заради параметъра </a:t>
            </a:r>
            <a:r>
              <a:rPr lang="bg-BG" sz="2000" i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в уравнението, трябва да се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изследват няколко възможности.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700"/>
              </a:spcBef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Първо, ако         , уравнението има два корена </a:t>
            </a:r>
            <a:r>
              <a:rPr lang="bg-BG" sz="2000" i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bg-BG" sz="2000" i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+1.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700"/>
              </a:spcBef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И второ, ако </a:t>
            </a:r>
            <a:r>
              <a:rPr lang="bg-BG" sz="2000" i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=1, уравнението има корен 2.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700"/>
              </a:spcBef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Решението на задача 5 с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е изобразено на следващата Фиг.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21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bg-BG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2915816" y="1988840"/>
          <a:ext cx="2143140" cy="500066"/>
        </p:xfrm>
        <a:graphic>
          <a:graphicData uri="http://schemas.openxmlformats.org/presentationml/2006/ole">
            <p:oleObj spid="_x0000_s23554" name="Equation" r:id="rId3" imgW="799920" imgH="393480" progId="Equation.DSMT4">
              <p:embed/>
            </p:oleObj>
          </a:graphicData>
        </a:graphic>
      </p:graphicFrame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2195736" y="3501008"/>
          <a:ext cx="571504" cy="357190"/>
        </p:xfrm>
        <a:graphic>
          <a:graphicData uri="http://schemas.openxmlformats.org/presentationml/2006/ole">
            <p:oleObj spid="_x0000_s23555" name="Equation" r:id="rId4" imgW="355320" imgH="177480" progId="Equation.DSMT4">
              <p:embed/>
            </p:oleObj>
          </a:graphicData>
        </a:graphic>
      </p:graphicFrame>
      <p:pic>
        <p:nvPicPr>
          <p:cNvPr id="6" name="Картина 3" descr="ruu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805264"/>
            <a:ext cx="7467600" cy="882336"/>
          </a:xfrm>
        </p:spPr>
        <p:txBody>
          <a:bodyPr>
            <a:normAutofit/>
          </a:bodyPr>
          <a:lstStyle/>
          <a:p>
            <a:pPr algn="ctr"/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Фиг. </a:t>
            </a:r>
            <a:r>
              <a:rPr lang="en-US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21 </a:t>
            </a:r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Решение на Задача 5 с </a:t>
            </a:r>
            <a:r>
              <a:rPr lang="en-US" sz="1800" cap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MuPAD</a:t>
            </a:r>
            <a:r>
              <a:rPr lang="bg-BG" dirty="0" smtClean="0">
                <a:solidFill>
                  <a:schemeClr val="tx1"/>
                </a:solidFill>
              </a:rPr>
              <a:t/>
            </a:r>
            <a:br>
              <a:rPr lang="bg-BG" dirty="0" smtClean="0">
                <a:solidFill>
                  <a:schemeClr val="tx1"/>
                </a:solidFill>
              </a:rPr>
            </a:br>
            <a:endParaRPr lang="bg-BG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128792" cy="406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467600" cy="725470"/>
          </a:xfrm>
        </p:spPr>
        <p:txBody>
          <a:bodyPr>
            <a:no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Системи уравнения от втора степен с две неизвестни</a:t>
            </a:r>
            <a:endParaRPr lang="bg-BG" sz="2400" cap="none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827584" y="1556792"/>
            <a:ext cx="7344816" cy="4248472"/>
          </a:xfrm>
        </p:spPr>
        <p:txBody>
          <a:bodyPr/>
          <a:lstStyle/>
          <a:p>
            <a:pPr>
              <a:buNone/>
            </a:pPr>
            <a:r>
              <a:rPr lang="bg-BG" sz="2000" b="1" dirty="0" smtClean="0">
                <a:latin typeface="Arial" pitchFamily="34" charset="0"/>
                <a:cs typeface="Arial" pitchFamily="34" charset="0"/>
              </a:rPr>
              <a:t>Задача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000" b="1" dirty="0" smtClean="0">
                <a:latin typeface="Arial" pitchFamily="34" charset="0"/>
                <a:cs typeface="Arial" pitchFamily="34" charset="0"/>
              </a:rPr>
              <a:t>7.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Да се реши системата</a:t>
            </a:r>
          </a:p>
          <a:p>
            <a:pPr>
              <a:buNone/>
            </a:pP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000" b="1" i="1" dirty="0" smtClean="0">
                <a:latin typeface="Arial" pitchFamily="34" charset="0"/>
                <a:cs typeface="Arial" pitchFamily="34" charset="0"/>
              </a:rPr>
              <a:t>Решение: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Намирането на решение на дадената система по традиционния начин е доста трудоемко, поради втората степен на едно от уравненията.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След решаване със солвъра на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се вижда, че системата няма решение.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За по-добро онагледяване на Фиг.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31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е показан графично този резултат. </a:t>
            </a:r>
          </a:p>
          <a:p>
            <a:endParaRPr lang="bg-BG" dirty="0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3203848" y="1988840"/>
          <a:ext cx="2255937" cy="714380"/>
        </p:xfrm>
        <a:graphic>
          <a:graphicData uri="http://schemas.openxmlformats.org/presentationml/2006/ole">
            <p:oleObj spid="_x0000_s28674" name="Equation" r:id="rId3" imgW="1523880" imgH="482400" progId="Equation.DSMT4">
              <p:embed/>
            </p:oleObj>
          </a:graphicData>
        </a:graphic>
      </p:graphicFrame>
      <p:pic>
        <p:nvPicPr>
          <p:cNvPr id="7" name="Картина 3" descr="ruu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14290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467600" cy="725470"/>
          </a:xfrm>
        </p:spPr>
        <p:txBody>
          <a:bodyPr>
            <a:norm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Мотивация за избор на темата</a:t>
            </a:r>
            <a:endParaRPr lang="bg-BG" sz="2400" cap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7758138" cy="5188092"/>
          </a:xfrm>
        </p:spPr>
        <p:txBody>
          <a:bodyPr>
            <a:normAutofit/>
          </a:bodyPr>
          <a:lstStyle/>
          <a:p>
            <a:pPr algn="just"/>
            <a:r>
              <a:rPr lang="bg-BG" sz="2000" dirty="0" smtClean="0">
                <a:latin typeface="Arial" pitchFamily="34" charset="0"/>
                <a:cs typeface="Arial" pitchFamily="34" charset="0"/>
              </a:rPr>
              <a:t>Традиционното решаване на задачи в часовете по математика все по-трудно предизвиква интереса на съвременните ученици;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0"/>
              </a:spcBef>
              <a:buNone/>
            </a:pP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bg-BG" sz="2000" dirty="0" smtClean="0">
                <a:latin typeface="Arial" pitchFamily="34" charset="0"/>
                <a:cs typeface="Arial" pitchFamily="34" charset="0"/>
              </a:rPr>
              <a:t>Използването на системи за компютърни изчисления и визуализация в извънкласното обучение по математика представлява успешен образователен подход;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0"/>
              </a:spcBef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bg-BG" sz="2000" dirty="0" smtClean="0">
                <a:latin typeface="Arial" pitchFamily="34" charset="0"/>
                <a:cs typeface="Arial" pitchFamily="34" charset="0"/>
              </a:rPr>
              <a:t>Не бива да се пренебрегва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математическата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подготовка, която се придобива в часовете по математика чрез традиционния подход;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0"/>
              </a:spcBef>
              <a:buNone/>
            </a:pP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bg-BG" sz="2000" dirty="0" smtClean="0">
                <a:latin typeface="Arial" pitchFamily="34" charset="0"/>
                <a:cs typeface="Arial" pitchFamily="34" charset="0"/>
              </a:rPr>
              <a:t> За постигане на успех в прилагането на компютърни системи е необходимо трайно усвояване на  теоретичния материал чрез решаване на задачи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bg-BG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5877272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Фиг. </a:t>
            </a:r>
            <a:r>
              <a:rPr lang="en-US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31 </a:t>
            </a:r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Решение на Задача 7 с </a:t>
            </a:r>
            <a:r>
              <a:rPr lang="en-US" sz="1800" cap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MuPAD</a:t>
            </a:r>
            <a:r>
              <a:rPr lang="bg-BG" sz="20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bg-BG" sz="2000" dirty="0" smtClean="0">
                <a:solidFill>
                  <a:schemeClr val="tx1"/>
                </a:solidFill>
                <a:latin typeface="+mn-lt"/>
              </a:rPr>
            </a:br>
            <a:endParaRPr lang="bg-BG" sz="20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7200800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67600" cy="868346"/>
          </a:xfrm>
        </p:spPr>
        <p:txBody>
          <a:bodyPr>
            <a:no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Полиноми на една променлива. Схема на Хорнер и приложение</a:t>
            </a:r>
            <a:endParaRPr lang="bg-BG" sz="2400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55576" y="2060848"/>
            <a:ext cx="7467600" cy="3643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sz="2000" b="1" i="1" dirty="0" smtClean="0">
                <a:latin typeface="Arial" pitchFamily="34" charset="0"/>
                <a:cs typeface="Arial" pitchFamily="34" charset="0"/>
              </a:rPr>
              <a:t>Задача 9.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Докажете тъждеството</a:t>
            </a:r>
          </a:p>
          <a:p>
            <a:pPr>
              <a:buNone/>
            </a:pP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bg-BG" sz="2000" b="1" i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000" b="1" i="1" dirty="0" smtClean="0">
                <a:latin typeface="Arial" pitchFamily="34" charset="0"/>
                <a:cs typeface="Arial" pitchFamily="34" charset="0"/>
              </a:rPr>
              <a:t>Решение: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Доказването на даденото тъждество изисква много време и усилия, за да бъде решено по традиционния начин. С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това става много бързо. На следващата фигура е показано точно това. </a:t>
            </a:r>
          </a:p>
          <a:p>
            <a:pPr>
              <a:buNone/>
            </a:pPr>
            <a:endParaRPr lang="bg-BG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1187624" y="2708920"/>
          <a:ext cx="5143536" cy="571504"/>
        </p:xfrm>
        <a:graphic>
          <a:graphicData uri="http://schemas.openxmlformats.org/presentationml/2006/ole">
            <p:oleObj spid="_x0000_s32770" name="Equation" r:id="rId3" imgW="3543120" imgH="419040" progId="Equation.DSMT4">
              <p:embed/>
            </p:oleObj>
          </a:graphicData>
        </a:graphic>
      </p:graphicFrame>
      <p:pic>
        <p:nvPicPr>
          <p:cNvPr id="6" name="Картина 3" descr="ruu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97152"/>
            <a:ext cx="7467600" cy="1082660"/>
          </a:xfrm>
        </p:spPr>
        <p:txBody>
          <a:bodyPr>
            <a:normAutofit/>
          </a:bodyPr>
          <a:lstStyle/>
          <a:p>
            <a:pPr algn="ctr"/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</a:rPr>
              <a:t>Фиг. </a:t>
            </a:r>
            <a:r>
              <a:rPr lang="en-US" sz="1800" cap="none" dirty="0" smtClean="0">
                <a:solidFill>
                  <a:schemeClr val="tx1"/>
                </a:solidFill>
                <a:latin typeface="Arial" pitchFamily="34" charset="0"/>
              </a:rPr>
              <a:t>40 </a:t>
            </a:r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</a:rPr>
              <a:t>Решение на Задача 9 с </a:t>
            </a:r>
            <a:r>
              <a:rPr lang="en-US" sz="1800" cap="none" dirty="0" err="1" smtClean="0">
                <a:solidFill>
                  <a:schemeClr val="tx1"/>
                </a:solidFill>
                <a:latin typeface="Arial" pitchFamily="34" charset="0"/>
              </a:rPr>
              <a:t>MuPAD</a:t>
            </a:r>
            <a:r>
              <a:rPr lang="bg-BG" sz="20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bg-BG" sz="2000" dirty="0" smtClean="0">
                <a:solidFill>
                  <a:schemeClr val="tx1"/>
                </a:solidFill>
                <a:latin typeface="+mn-lt"/>
              </a:rPr>
            </a:br>
            <a:endParaRPr lang="bg-BG" sz="20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85926"/>
            <a:ext cx="8501122" cy="2651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Картина 3" descr="ruu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3568" y="764704"/>
            <a:ext cx="7467600" cy="5616624"/>
          </a:xfrm>
        </p:spPr>
        <p:txBody>
          <a:bodyPr/>
          <a:lstStyle/>
          <a:p>
            <a:pPr>
              <a:buNone/>
            </a:pPr>
            <a:endParaRPr lang="en-US" sz="2000" b="1" i="1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800"/>
              </a:spcBef>
              <a:buNone/>
            </a:pPr>
            <a:r>
              <a:rPr lang="bg-BG" sz="2000" b="1" i="1" dirty="0" smtClean="0">
                <a:latin typeface="Arial" pitchFamily="34" charset="0"/>
                <a:cs typeface="Arial" pitchFamily="34" charset="0"/>
              </a:rPr>
              <a:t>Задача 10.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Намерете частното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        и           остатъка от делението на полинома         и         , ако</a:t>
            </a:r>
          </a:p>
          <a:p>
            <a:pPr>
              <a:spcBef>
                <a:spcPts val="800"/>
              </a:spcBef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                                       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bg-BG" dirty="0" smtClean="0"/>
              <a:t>                             .</a:t>
            </a:r>
          </a:p>
          <a:p>
            <a:pPr>
              <a:buNone/>
            </a:pPr>
            <a:endParaRPr lang="bg-BG" sz="2000" b="1" i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000" b="1" i="1" dirty="0" smtClean="0">
                <a:latin typeface="Arial" pitchFamily="34" charset="0"/>
                <a:cs typeface="Arial" pitchFamily="34" charset="0"/>
              </a:rPr>
              <a:t>Решение:  </a:t>
            </a: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След разделяне на полиномите се получава, че частното е 0,  </a:t>
            </a:r>
          </a:p>
          <a:p>
            <a:pPr>
              <a:spcBef>
                <a:spcPts val="1200"/>
              </a:spcBef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а остатъкът е                                    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На Фиг. 41 се вижда как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решава поставената задача. </a:t>
            </a:r>
          </a:p>
          <a:p>
            <a:pPr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Чрез командата </a:t>
            </a:r>
          </a:p>
          <a:p>
            <a:pPr algn="ctr"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divide(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f,g,Quo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) </a:t>
            </a:r>
            <a:endParaRPr lang="bg-BG" sz="20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извежда само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частното,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 чрез</a:t>
            </a:r>
            <a:r>
              <a:rPr lang="bg-BG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bg-BG" sz="2000" dirty="0" smtClean="0">
                <a:latin typeface="Arial" pitchFamily="34" charset="0"/>
                <a:cs typeface="Arial" pitchFamily="34" charset="0"/>
              </a:rPr>
              <a:t>командата</a:t>
            </a:r>
            <a:r>
              <a:rPr lang="bg-BG" sz="2000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ctr"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divide(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f,g,Rem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bg-BG" sz="20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bg-BG" sz="2000" dirty="0" smtClean="0">
                <a:latin typeface="Arial" pitchFamily="34" charset="0"/>
                <a:cs typeface="Arial" pitchFamily="34" charset="0"/>
              </a:rPr>
              <a:t>се получава остатъка.</a:t>
            </a:r>
          </a:p>
          <a:p>
            <a:pPr>
              <a:buNone/>
            </a:pPr>
            <a:endParaRPr lang="bg-BG" dirty="0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4644008" y="1196752"/>
          <a:ext cx="500066" cy="357190"/>
        </p:xfrm>
        <a:graphic>
          <a:graphicData uri="http://schemas.openxmlformats.org/presentationml/2006/ole">
            <p:oleObj spid="_x0000_s33794" name="Equation" r:id="rId3" imgW="330120" imgH="203040" progId="Equation.DSMT4">
              <p:embed/>
            </p:oleObj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5508104" y="1196752"/>
          <a:ext cx="642942" cy="357190"/>
        </p:xfrm>
        <a:graphic>
          <a:graphicData uri="http://schemas.openxmlformats.org/presentationml/2006/ole">
            <p:oleObj spid="_x0000_s33795" name="Equation" r:id="rId4" imgW="304560" imgH="203040" progId="Equation.DSMT4">
              <p:embed/>
            </p:oleObj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3923928" y="1484784"/>
          <a:ext cx="482207" cy="357190"/>
        </p:xfrm>
        <a:graphic>
          <a:graphicData uri="http://schemas.openxmlformats.org/presentationml/2006/ole">
            <p:oleObj spid="_x0000_s33796" name="Equation" r:id="rId5" imgW="342720" imgH="203040" progId="Equation.DSMT4">
              <p:embed/>
            </p:oleObj>
          </a:graphicData>
        </a:graphic>
      </p:graphicFrame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4716016" y="1484784"/>
          <a:ext cx="562374" cy="346076"/>
        </p:xfrm>
        <a:graphic>
          <a:graphicData uri="http://schemas.openxmlformats.org/presentationml/2006/ole">
            <p:oleObj spid="_x0000_s33797" name="Equation" r:id="rId6" imgW="330120" imgH="203040" progId="Equation.DSMT4">
              <p:embed/>
            </p:oleObj>
          </a:graphicData>
        </a:graphic>
      </p:graphicFrame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1043608" y="1916832"/>
          <a:ext cx="2786083" cy="428628"/>
        </p:xfrm>
        <a:graphic>
          <a:graphicData uri="http://schemas.openxmlformats.org/presentationml/2006/ole">
            <p:oleObj spid="_x0000_s33798" name="Equation" r:id="rId7" imgW="1955520" imgH="228600" progId="Equation.DSMT4">
              <p:embed/>
            </p:oleObj>
          </a:graphicData>
        </a:graphic>
      </p:graphicFrame>
      <p:graphicFrame>
        <p:nvGraphicFramePr>
          <p:cNvPr id="33799" name="Object 7"/>
          <p:cNvGraphicFramePr>
            <a:graphicFrameLocks noChangeAspect="1"/>
          </p:cNvGraphicFramePr>
          <p:nvPr/>
        </p:nvGraphicFramePr>
        <p:xfrm>
          <a:off x="4355976" y="1916832"/>
          <a:ext cx="2143140" cy="428628"/>
        </p:xfrm>
        <a:graphic>
          <a:graphicData uri="http://schemas.openxmlformats.org/presentationml/2006/ole">
            <p:oleObj spid="_x0000_s33799" name="Equation" r:id="rId8" imgW="1117440" imgH="228600" progId="Equation.DSMT4">
              <p:embed/>
            </p:oleObj>
          </a:graphicData>
        </a:graphic>
      </p:graphicFrame>
      <p:graphicFrame>
        <p:nvGraphicFramePr>
          <p:cNvPr id="33800" name="Object 8"/>
          <p:cNvGraphicFramePr>
            <a:graphicFrameLocks noChangeAspect="1"/>
          </p:cNvGraphicFramePr>
          <p:nvPr/>
        </p:nvGraphicFramePr>
        <p:xfrm>
          <a:off x="2555776" y="3573016"/>
          <a:ext cx="2357454" cy="428628"/>
        </p:xfrm>
        <a:graphic>
          <a:graphicData uri="http://schemas.openxmlformats.org/presentationml/2006/ole">
            <p:oleObj spid="_x0000_s33800" name="Equation" r:id="rId9" imgW="1511280" imgH="203040" progId="Equation.DSMT4">
              <p:embed/>
            </p:oleObj>
          </a:graphicData>
        </a:graphic>
      </p:graphicFrame>
      <p:pic>
        <p:nvPicPr>
          <p:cNvPr id="11" name="Картина 3" descr="ruu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4282" y="214290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5589240"/>
            <a:ext cx="7200800" cy="576064"/>
          </a:xfrm>
        </p:spPr>
        <p:txBody>
          <a:bodyPr>
            <a:normAutofit/>
          </a:bodyPr>
          <a:lstStyle/>
          <a:p>
            <a:pPr algn="ctr"/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Фиг. </a:t>
            </a:r>
            <a:r>
              <a:rPr lang="en-US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41 </a:t>
            </a:r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Решение на Задача 10 с </a:t>
            </a:r>
            <a:r>
              <a:rPr lang="en-US" sz="1800" cap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MuPAD</a:t>
            </a:r>
            <a:endParaRPr lang="bg-BG" dirty="0"/>
          </a:p>
        </p:txBody>
      </p:sp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836712"/>
            <a:ext cx="671517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Ирационални уравнения</a:t>
            </a:r>
            <a:endParaRPr lang="bg-BG" sz="2400" cap="none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28596" y="1000108"/>
            <a:ext cx="7829576" cy="552523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900"/>
              </a:spcBef>
              <a:buNone/>
            </a:pPr>
            <a:r>
              <a:rPr lang="bg-BG" sz="2200" b="1" i="1" dirty="0" smtClean="0">
                <a:latin typeface="Arial" pitchFamily="34" charset="0"/>
                <a:cs typeface="Arial" pitchFamily="34" charset="0"/>
              </a:rPr>
              <a:t>Задача 11.</a:t>
            </a:r>
            <a:r>
              <a:rPr lang="bg-BG" sz="2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200" dirty="0" smtClean="0">
                <a:latin typeface="Arial" pitchFamily="34" charset="0"/>
                <a:cs typeface="Arial" pitchFamily="34" charset="0"/>
              </a:rPr>
              <a:t>Да се реши ирационалното уравнение</a:t>
            </a:r>
          </a:p>
          <a:p>
            <a:pPr>
              <a:lnSpc>
                <a:spcPct val="110000"/>
              </a:lnSpc>
              <a:spcBef>
                <a:spcPts val="900"/>
              </a:spcBef>
              <a:buNone/>
            </a:pP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buNone/>
            </a:pPr>
            <a:r>
              <a:rPr lang="bg-BG" sz="2200" b="1" i="1" dirty="0" smtClean="0">
                <a:latin typeface="Arial" pitchFamily="34" charset="0"/>
                <a:cs typeface="Arial" pitchFamily="34" charset="0"/>
              </a:rPr>
              <a:t>Решение: </a:t>
            </a:r>
            <a:r>
              <a:rPr lang="bg-BG" sz="2200" dirty="0" smtClean="0">
                <a:latin typeface="Arial" pitchFamily="34" charset="0"/>
                <a:cs typeface="Arial" pitchFamily="34" charset="0"/>
              </a:rPr>
              <a:t>Даденото уравнение би могло да се реши традиционно, като се разгледат поотделно уравненията, получени от приравняването на нула на двата множителя</a:t>
            </a:r>
          </a:p>
          <a:p>
            <a:pPr>
              <a:lnSpc>
                <a:spcPct val="120000"/>
              </a:lnSpc>
              <a:spcBef>
                <a:spcPts val="900"/>
              </a:spcBef>
              <a:buNone/>
            </a:pPr>
            <a:r>
              <a:rPr lang="bg-BG" sz="2200" dirty="0" smtClean="0">
                <a:latin typeface="Arial" pitchFamily="34" charset="0"/>
                <a:cs typeface="Arial" pitchFamily="34" charset="0"/>
              </a:rPr>
              <a:t>                                 и                                .</a:t>
            </a:r>
          </a:p>
          <a:p>
            <a:pPr>
              <a:lnSpc>
                <a:spcPct val="120000"/>
              </a:lnSpc>
              <a:spcBef>
                <a:spcPts val="900"/>
              </a:spcBef>
              <a:buNone/>
            </a:pPr>
            <a:r>
              <a:rPr lang="bg-BG" sz="2200" dirty="0" smtClean="0">
                <a:latin typeface="Arial" pitchFamily="34" charset="0"/>
                <a:cs typeface="Arial" pitchFamily="34" charset="0"/>
              </a:rPr>
              <a:t>Традиционният подход за решаване е много трудоемък, защото първото уравнение е биквадратно, а второто уравнение е ирационално. </a:t>
            </a:r>
          </a:p>
          <a:p>
            <a:pPr>
              <a:lnSpc>
                <a:spcPct val="120000"/>
              </a:lnSpc>
              <a:spcBef>
                <a:spcPts val="900"/>
              </a:spcBef>
              <a:buNone/>
            </a:pPr>
            <a:r>
              <a:rPr lang="bg-BG" sz="2200" dirty="0" smtClean="0">
                <a:latin typeface="Arial" pitchFamily="34" charset="0"/>
                <a:cs typeface="Arial" pitchFamily="34" charset="0"/>
              </a:rPr>
              <a:t>Решаването на даденото уравнение става лесно и бързо с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bg-BG" sz="2200" dirty="0" smtClean="0">
                <a:latin typeface="Arial" pitchFamily="34" charset="0"/>
                <a:cs typeface="Arial" pitchFamily="34" charset="0"/>
              </a:rPr>
              <a:t> чрез използването на командата 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solve</a:t>
            </a:r>
            <a:r>
              <a:rPr lang="bg-BG" sz="22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lnSpc>
                <a:spcPct val="120000"/>
              </a:lnSpc>
              <a:spcBef>
                <a:spcPts val="900"/>
              </a:spcBef>
              <a:buNone/>
            </a:pPr>
            <a:r>
              <a:rPr lang="bg-BG" sz="22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100" dirty="0" smtClean="0">
                <a:latin typeface="Courier New" pitchFamily="49" charset="0"/>
                <a:cs typeface="Courier New" pitchFamily="49" charset="0"/>
              </a:rPr>
              <a:t>solve((x^4-4*x^2+3)*(</a:t>
            </a:r>
            <a:r>
              <a:rPr lang="en-US" sz="2100" dirty="0" err="1" smtClean="0"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2100" dirty="0" smtClean="0">
                <a:latin typeface="Courier New" pitchFamily="49" charset="0"/>
                <a:cs typeface="Courier New" pitchFamily="49" charset="0"/>
              </a:rPr>
              <a:t>(x^2+2*x+5)-</a:t>
            </a:r>
            <a:r>
              <a:rPr lang="en-US" sz="2100" dirty="0" err="1" smtClean="0"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2100" dirty="0" smtClean="0">
                <a:latin typeface="Courier New" pitchFamily="49" charset="0"/>
                <a:cs typeface="Courier New" pitchFamily="49" charset="0"/>
              </a:rPr>
              <a:t>(13))=0)</a:t>
            </a:r>
            <a:r>
              <a:rPr lang="en-US" sz="2100" dirty="0" smtClean="0"/>
              <a:t>.</a:t>
            </a:r>
            <a:endParaRPr lang="bg-BG" sz="2100" dirty="0" smtClean="0"/>
          </a:p>
          <a:p>
            <a:pPr>
              <a:lnSpc>
                <a:spcPct val="120000"/>
              </a:lnSpc>
              <a:spcBef>
                <a:spcPts val="900"/>
              </a:spcBef>
              <a:spcAft>
                <a:spcPts val="200"/>
              </a:spcAft>
              <a:buNone/>
            </a:pPr>
            <a:r>
              <a:rPr lang="en-US" sz="2200" dirty="0" smtClean="0"/>
              <a:t> </a:t>
            </a:r>
            <a:r>
              <a:rPr lang="bg-BG" sz="2200" dirty="0" smtClean="0">
                <a:latin typeface="Arial" pitchFamily="34" charset="0"/>
                <a:cs typeface="Arial" pitchFamily="34" charset="0"/>
              </a:rPr>
              <a:t>Резултатът е показан на Фиг.50. Решенията са </a:t>
            </a:r>
          </a:p>
          <a:p>
            <a:pPr>
              <a:lnSpc>
                <a:spcPct val="110000"/>
              </a:lnSpc>
              <a:spcBef>
                <a:spcPts val="900"/>
              </a:spcBef>
              <a:buNone/>
            </a:pPr>
            <a:r>
              <a:rPr lang="bg-BG" sz="2200" dirty="0" smtClean="0">
                <a:latin typeface="Arial" pitchFamily="34" charset="0"/>
                <a:cs typeface="Arial" pitchFamily="34" charset="0"/>
              </a:rPr>
              <a:t>                                                                                            .</a:t>
            </a:r>
          </a:p>
          <a:p>
            <a:pPr>
              <a:buNone/>
            </a:pPr>
            <a:endParaRPr lang="bg-BG" dirty="0"/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2411760" y="1340768"/>
          <a:ext cx="3357586" cy="451673"/>
        </p:xfrm>
        <a:graphic>
          <a:graphicData uri="http://schemas.openxmlformats.org/presentationml/2006/ole">
            <p:oleObj spid="_x0000_s34819" name="Equation" r:id="rId3" imgW="2361960" imgH="355320" progId="Equation.DSMT4">
              <p:embed/>
            </p:oleObj>
          </a:graphicData>
        </a:graphic>
      </p:graphicFrame>
      <p:graphicFrame>
        <p:nvGraphicFramePr>
          <p:cNvPr id="34820" name="Object 4"/>
          <p:cNvGraphicFramePr>
            <a:graphicFrameLocks noChangeAspect="1"/>
          </p:cNvGraphicFramePr>
          <p:nvPr/>
        </p:nvGraphicFramePr>
        <p:xfrm>
          <a:off x="1115616" y="2780928"/>
          <a:ext cx="1547128" cy="357190"/>
        </p:xfrm>
        <a:graphic>
          <a:graphicData uri="http://schemas.openxmlformats.org/presentationml/2006/ole">
            <p:oleObj spid="_x0000_s34820" name="Equation" r:id="rId4" imgW="977760" imgH="203040" progId="Equation.DSMT4">
              <p:embed/>
            </p:oleObj>
          </a:graphicData>
        </a:graphic>
      </p:graphicFrame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3059832" y="2708920"/>
          <a:ext cx="2071702" cy="428628"/>
        </p:xfrm>
        <a:graphic>
          <a:graphicData uri="http://schemas.openxmlformats.org/presentationml/2006/ole">
            <p:oleObj spid="_x0000_s34821" name="Equation" r:id="rId5" imgW="1409400" imgH="253800" progId="Equation.DSMT4">
              <p:embed/>
            </p:oleObj>
          </a:graphicData>
        </a:graphic>
      </p:graphicFrame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1691680" y="5805264"/>
          <a:ext cx="5214974" cy="428628"/>
        </p:xfrm>
        <a:graphic>
          <a:graphicData uri="http://schemas.openxmlformats.org/presentationml/2006/ole">
            <p:oleObj spid="_x0000_s34823" name="Equation" r:id="rId6" imgW="2895480" imgH="253800" progId="Equation.DSMT4">
              <p:embed/>
            </p:oleObj>
          </a:graphicData>
        </a:graphic>
      </p:graphicFrame>
      <p:pic>
        <p:nvPicPr>
          <p:cNvPr id="11" name="Картина 3" descr="ruu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5301208"/>
            <a:ext cx="7467600" cy="864096"/>
          </a:xfrm>
        </p:spPr>
        <p:txBody>
          <a:bodyPr>
            <a:normAutofit/>
          </a:bodyPr>
          <a:lstStyle/>
          <a:p>
            <a:pPr algn="ctr"/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Фиг. 50</a:t>
            </a:r>
            <a:r>
              <a:rPr lang="en-US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Решение на Задача 11 с </a:t>
            </a:r>
            <a:r>
              <a:rPr lang="en-US" sz="1800" cap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MuPAD</a:t>
            </a:r>
            <a:r>
              <a:rPr lang="bg-BG" sz="1800" cap="none" dirty="0" smtClean="0">
                <a:latin typeface="Arial" pitchFamily="34" charset="0"/>
                <a:cs typeface="Arial" pitchFamily="34" charset="0"/>
              </a:rPr>
              <a:t/>
            </a:r>
            <a:br>
              <a:rPr lang="bg-BG" sz="1800" cap="none" dirty="0" smtClean="0">
                <a:latin typeface="Arial" pitchFamily="34" charset="0"/>
                <a:cs typeface="Arial" pitchFamily="34" charset="0"/>
              </a:rPr>
            </a:br>
            <a:endParaRPr lang="bg-BG" sz="1800" cap="none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000125" cy="561975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03648" y="1124744"/>
            <a:ext cx="650085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467600" cy="500066"/>
          </a:xfrm>
        </p:spPr>
        <p:txBody>
          <a:bodyPr>
            <a:norm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Тригонометрични уравнения</a:t>
            </a:r>
            <a:endParaRPr lang="bg-BG" sz="2400" cap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611560" y="692696"/>
            <a:ext cx="7829576" cy="58326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bg-BG" sz="1900" b="1" i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bg-BG" sz="1900" b="1" i="1" dirty="0" smtClean="0">
                <a:latin typeface="Arial" pitchFamily="34" charset="0"/>
                <a:cs typeface="Arial" pitchFamily="34" charset="0"/>
              </a:rPr>
              <a:t>Задача 14.</a:t>
            </a:r>
            <a:r>
              <a:rPr lang="en-US" sz="19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1900" dirty="0" smtClean="0">
                <a:latin typeface="Arial" pitchFamily="34" charset="0"/>
                <a:cs typeface="Arial" pitchFamily="34" charset="0"/>
              </a:rPr>
              <a:t>Да се реши уравнението</a:t>
            </a:r>
          </a:p>
          <a:p>
            <a:pPr>
              <a:buNone/>
            </a:pPr>
            <a:r>
              <a:rPr lang="bg-BG" sz="19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1900" b="1" i="1" dirty="0" smtClean="0">
                <a:latin typeface="Arial" pitchFamily="34" charset="0"/>
                <a:cs typeface="Arial" pitchFamily="34" charset="0"/>
              </a:rPr>
              <a:t>Решение: </a:t>
            </a:r>
            <a:r>
              <a:rPr lang="bg-BG" sz="1900" dirty="0" smtClean="0">
                <a:latin typeface="Arial" pitchFamily="34" charset="0"/>
                <a:cs typeface="Arial" pitchFamily="34" charset="0"/>
              </a:rPr>
              <a:t>Поради високите и различни степени на          и           , аналитично решение не може да бъде намерено от солвъра на MuPAD. Използвана е командата </a:t>
            </a:r>
            <a:r>
              <a:rPr lang="en-US" sz="1900" b="1" dirty="0" smtClean="0">
                <a:latin typeface="Arial" pitchFamily="34" charset="0"/>
                <a:cs typeface="Arial" pitchFamily="34" charset="0"/>
              </a:rPr>
              <a:t>solve</a:t>
            </a:r>
            <a:r>
              <a:rPr lang="bg-BG" sz="19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algn="ctr">
              <a:buNone/>
            </a:pPr>
            <a:r>
              <a:rPr lang="en-US" sz="1900" dirty="0" smtClean="0">
                <a:latin typeface="Courier New" pitchFamily="49" charset="0"/>
                <a:cs typeface="Courier New" pitchFamily="49" charset="0"/>
              </a:rPr>
              <a:t>solve(sin(x)^4+cos(x)^10=1).</a:t>
            </a:r>
            <a:endParaRPr lang="bg-BG" sz="19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bg-BG" sz="1900" dirty="0" smtClean="0">
                <a:latin typeface="Arial" pitchFamily="34" charset="0"/>
                <a:cs typeface="Arial" pitchFamily="34" charset="0"/>
              </a:rPr>
              <a:t>От Фиг.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54</a:t>
            </a:r>
            <a:r>
              <a:rPr lang="bg-BG" sz="1900" dirty="0" smtClean="0">
                <a:latin typeface="Arial" pitchFamily="34" charset="0"/>
                <a:cs typeface="Arial" pitchFamily="34" charset="0"/>
              </a:rPr>
              <a:t> се вижда, че солвърът на MuPAD не е намерил решение. Приложен е графичният метод. </a:t>
            </a:r>
          </a:p>
          <a:p>
            <a:pPr>
              <a:buNone/>
            </a:pPr>
            <a:r>
              <a:rPr lang="bg-BG" sz="1900" dirty="0" smtClean="0">
                <a:latin typeface="Arial" pitchFamily="34" charset="0"/>
                <a:cs typeface="Arial" pitchFamily="34" charset="0"/>
              </a:rPr>
              <a:t>Нека                              и                            . На Фиг.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54</a:t>
            </a:r>
            <a:r>
              <a:rPr lang="bg-BG" sz="1900" dirty="0" smtClean="0">
                <a:latin typeface="Arial" pitchFamily="34" charset="0"/>
                <a:cs typeface="Arial" pitchFamily="34" charset="0"/>
              </a:rPr>
              <a:t>  са показани графиките на тези функции, начертани чрез командата </a:t>
            </a:r>
            <a:r>
              <a:rPr lang="en-US" sz="1900" b="1" dirty="0" smtClean="0">
                <a:latin typeface="Arial" pitchFamily="34" charset="0"/>
                <a:cs typeface="Arial" pitchFamily="34" charset="0"/>
              </a:rPr>
              <a:t>plot</a:t>
            </a:r>
            <a:r>
              <a:rPr lang="bg-BG" sz="19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algn="ctr">
              <a:buNone/>
            </a:pPr>
            <a:r>
              <a:rPr lang="en-US" sz="1900" dirty="0" smtClean="0">
                <a:latin typeface="Courier New" pitchFamily="49" charset="0"/>
                <a:cs typeface="Courier New" pitchFamily="49" charset="0"/>
              </a:rPr>
              <a:t>plot(</a:t>
            </a:r>
            <a:r>
              <a:rPr lang="en-US" sz="1900" dirty="0" err="1" smtClean="0">
                <a:latin typeface="Courier New" pitchFamily="49" charset="0"/>
                <a:cs typeface="Courier New" pitchFamily="49" charset="0"/>
              </a:rPr>
              <a:t>cos</a:t>
            </a:r>
            <a:r>
              <a:rPr lang="en-US" sz="1900" dirty="0" smtClean="0">
                <a:latin typeface="Courier New" pitchFamily="49" charset="0"/>
                <a:cs typeface="Courier New" pitchFamily="49" charset="0"/>
              </a:rPr>
              <a:t>(x)^10,1-sin(x)^4).</a:t>
            </a:r>
            <a:endParaRPr lang="bg-BG" sz="19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bg-BG" sz="1900" dirty="0" smtClean="0">
                <a:latin typeface="Arial" pitchFamily="34" charset="0"/>
                <a:cs typeface="Arial" pitchFamily="34" charset="0"/>
              </a:rPr>
              <a:t>Пресечните точки на графиките на двете функции са точките на локален максимум и локален минимум на тези функции. Следователно, даденото уравнение има много решения. </a:t>
            </a:r>
          </a:p>
          <a:p>
            <a:pPr>
              <a:buNone/>
            </a:pPr>
            <a:r>
              <a:rPr lang="bg-BG" sz="1900" dirty="0" smtClean="0">
                <a:latin typeface="Arial" pitchFamily="34" charset="0"/>
                <a:cs typeface="Arial" pitchFamily="34" charset="0"/>
              </a:rPr>
              <a:t>Намерено е сечението на двете множества от решения на </a:t>
            </a:r>
          </a:p>
          <a:p>
            <a:pPr>
              <a:spcAft>
                <a:spcPts val="500"/>
              </a:spcAft>
              <a:buNone/>
            </a:pPr>
            <a:r>
              <a:rPr lang="bg-BG" sz="1900" dirty="0" smtClean="0">
                <a:latin typeface="Arial" pitchFamily="34" charset="0"/>
                <a:cs typeface="Arial" pitchFamily="34" charset="0"/>
              </a:rPr>
              <a:t>уравненията                   и                  чрез командата </a:t>
            </a:r>
            <a:r>
              <a:rPr lang="en-US" sz="1900" b="1" dirty="0" smtClean="0">
                <a:latin typeface="Arial" pitchFamily="34" charset="0"/>
                <a:cs typeface="Arial" pitchFamily="34" charset="0"/>
              </a:rPr>
              <a:t>intersect</a:t>
            </a:r>
            <a:r>
              <a:rPr lang="bg-BG" sz="19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spcBef>
                <a:spcPts val="500"/>
              </a:spcBef>
              <a:spcAft>
                <a:spcPts val="500"/>
              </a:spcAft>
              <a:buNone/>
            </a:pPr>
            <a:r>
              <a:rPr lang="bg-BG" sz="1900" dirty="0" smtClean="0">
                <a:latin typeface="Arial" pitchFamily="34" charset="0"/>
                <a:cs typeface="Arial" pitchFamily="34" charset="0"/>
              </a:rPr>
              <a:t>Окончателно, решението на Задача 14 е следното:</a:t>
            </a:r>
          </a:p>
          <a:p>
            <a:pPr>
              <a:buNone/>
            </a:pPr>
            <a:r>
              <a:rPr lang="bg-BG" sz="1900" dirty="0" smtClean="0">
                <a:latin typeface="Arial" pitchFamily="34" charset="0"/>
                <a:cs typeface="Arial" pitchFamily="34" charset="0"/>
              </a:rPr>
              <a:t>                                     , където            .</a:t>
            </a:r>
          </a:p>
          <a:p>
            <a:pPr>
              <a:buNone/>
            </a:pPr>
            <a:endParaRPr lang="bg-BG" sz="19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bg-BG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bg-BG" dirty="0"/>
          </a:p>
        </p:txBody>
      </p:sp>
      <p:sp>
        <p:nvSpPr>
          <p:cNvPr id="358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35864" name="Picture 2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980728"/>
            <a:ext cx="2186003" cy="360040"/>
          </a:xfrm>
          <a:prstGeom prst="rect">
            <a:avLst/>
          </a:prstGeom>
          <a:noFill/>
        </p:spPr>
      </p:pic>
      <p:graphicFrame>
        <p:nvGraphicFramePr>
          <p:cNvPr id="35866" name="Object 26"/>
          <p:cNvGraphicFramePr>
            <a:graphicFrameLocks noChangeAspect="1"/>
          </p:cNvGraphicFramePr>
          <p:nvPr/>
        </p:nvGraphicFramePr>
        <p:xfrm>
          <a:off x="6588224" y="1340768"/>
          <a:ext cx="500066" cy="357190"/>
        </p:xfrm>
        <a:graphic>
          <a:graphicData uri="http://schemas.openxmlformats.org/presentationml/2006/ole">
            <p:oleObj spid="_x0000_s35866" name="Equation" r:id="rId4" imgW="330120" imgH="177480" progId="Equation.DSMT4">
              <p:embed/>
            </p:oleObj>
          </a:graphicData>
        </a:graphic>
      </p:graphicFrame>
      <p:graphicFrame>
        <p:nvGraphicFramePr>
          <p:cNvPr id="35867" name="Object 27"/>
          <p:cNvGraphicFramePr>
            <a:graphicFrameLocks noChangeAspect="1"/>
          </p:cNvGraphicFramePr>
          <p:nvPr/>
        </p:nvGraphicFramePr>
        <p:xfrm>
          <a:off x="7380312" y="1412776"/>
          <a:ext cx="642942" cy="285752"/>
        </p:xfrm>
        <a:graphic>
          <a:graphicData uri="http://schemas.openxmlformats.org/presentationml/2006/ole">
            <p:oleObj spid="_x0000_s35867" name="Equation" r:id="rId5" imgW="342720" imgH="139680" progId="Equation.DSMT4">
              <p:embed/>
            </p:oleObj>
          </a:graphicData>
        </a:graphic>
      </p:graphicFrame>
      <p:graphicFrame>
        <p:nvGraphicFramePr>
          <p:cNvPr id="35868" name="Object 28"/>
          <p:cNvGraphicFramePr>
            <a:graphicFrameLocks noChangeAspect="1"/>
          </p:cNvGraphicFramePr>
          <p:nvPr/>
        </p:nvGraphicFramePr>
        <p:xfrm>
          <a:off x="1403648" y="3140968"/>
          <a:ext cx="1643074" cy="428628"/>
        </p:xfrm>
        <a:graphic>
          <a:graphicData uri="http://schemas.openxmlformats.org/presentationml/2006/ole">
            <p:oleObj spid="_x0000_s35868" name="Equation" r:id="rId6" imgW="1218960" imgH="253800" progId="Equation.DSMT4">
              <p:embed/>
            </p:oleObj>
          </a:graphicData>
        </a:graphic>
      </p:graphicFrame>
      <p:graphicFrame>
        <p:nvGraphicFramePr>
          <p:cNvPr id="35869" name="Object 29"/>
          <p:cNvGraphicFramePr>
            <a:graphicFrameLocks noChangeAspect="1"/>
          </p:cNvGraphicFramePr>
          <p:nvPr/>
        </p:nvGraphicFramePr>
        <p:xfrm>
          <a:off x="3491880" y="3068960"/>
          <a:ext cx="1714512" cy="428628"/>
        </p:xfrm>
        <a:graphic>
          <a:graphicData uri="http://schemas.openxmlformats.org/presentationml/2006/ole">
            <p:oleObj spid="_x0000_s35869" name="Equation" r:id="rId7" imgW="1371600" imgH="253800" progId="Equation.DSMT4">
              <p:embed/>
            </p:oleObj>
          </a:graphicData>
        </a:graphic>
      </p:graphicFrame>
      <p:graphicFrame>
        <p:nvGraphicFramePr>
          <p:cNvPr id="35870" name="Object 30"/>
          <p:cNvGraphicFramePr>
            <a:graphicFrameLocks noChangeAspect="1"/>
          </p:cNvGraphicFramePr>
          <p:nvPr/>
        </p:nvGraphicFramePr>
        <p:xfrm>
          <a:off x="2267744" y="5229200"/>
          <a:ext cx="1000132" cy="346076"/>
        </p:xfrm>
        <a:graphic>
          <a:graphicData uri="http://schemas.openxmlformats.org/presentationml/2006/ole">
            <p:oleObj spid="_x0000_s35870" name="Equation" r:id="rId8" imgW="672840" imgH="203040" progId="Equation.DSMT4">
              <p:embed/>
            </p:oleObj>
          </a:graphicData>
        </a:graphic>
      </p:graphicFrame>
      <p:graphicFrame>
        <p:nvGraphicFramePr>
          <p:cNvPr id="35871" name="Object 31"/>
          <p:cNvGraphicFramePr>
            <a:graphicFrameLocks noChangeAspect="1"/>
          </p:cNvGraphicFramePr>
          <p:nvPr/>
        </p:nvGraphicFramePr>
        <p:xfrm>
          <a:off x="3635896" y="5229200"/>
          <a:ext cx="928695" cy="357190"/>
        </p:xfrm>
        <a:graphic>
          <a:graphicData uri="http://schemas.openxmlformats.org/presentationml/2006/ole">
            <p:oleObj spid="_x0000_s35871" name="Equation" r:id="rId9" imgW="596880" imgH="203040" progId="Equation.DSMT4">
              <p:embed/>
            </p:oleObj>
          </a:graphicData>
        </a:graphic>
      </p:graphicFrame>
      <p:graphicFrame>
        <p:nvGraphicFramePr>
          <p:cNvPr id="35872" name="Object 32"/>
          <p:cNvGraphicFramePr>
            <a:graphicFrameLocks noChangeAspect="1"/>
          </p:cNvGraphicFramePr>
          <p:nvPr/>
        </p:nvGraphicFramePr>
        <p:xfrm>
          <a:off x="1979712" y="6021288"/>
          <a:ext cx="1143008" cy="553645"/>
        </p:xfrm>
        <a:graphic>
          <a:graphicData uri="http://schemas.openxmlformats.org/presentationml/2006/ole">
            <p:oleObj spid="_x0000_s35872" name="Equation" r:id="rId10" imgW="711000" imgH="393480" progId="Equation.DSMT4">
              <p:embed/>
            </p:oleObj>
          </a:graphicData>
        </a:graphic>
      </p:graphicFrame>
      <p:pic>
        <p:nvPicPr>
          <p:cNvPr id="36" name="Картина 3" descr="ruu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pic>
        <p:nvPicPr>
          <p:cNvPr id="35874" name="Picture 34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6093296"/>
            <a:ext cx="648072" cy="28803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5918216"/>
            <a:ext cx="7467600" cy="679136"/>
          </a:xfrm>
        </p:spPr>
        <p:txBody>
          <a:bodyPr>
            <a:normAutofit/>
          </a:bodyPr>
          <a:lstStyle/>
          <a:p>
            <a:pPr algn="ctr"/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Фиг. 54</a:t>
            </a:r>
            <a:r>
              <a:rPr lang="en-US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sz="1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Решение на Задача 14 с </a:t>
            </a:r>
            <a:r>
              <a:rPr lang="en-US" sz="1800" cap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MuPAD</a:t>
            </a:r>
            <a:endParaRPr lang="bg-B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000125" cy="561975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88640"/>
            <a:ext cx="571105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467600" cy="703282"/>
          </a:xfrm>
        </p:spPr>
        <p:txBody>
          <a:bodyPr>
            <a:normAutofit/>
          </a:bodyPr>
          <a:lstStyle/>
          <a:p>
            <a:pPr algn="ctr"/>
            <a:r>
              <a:rPr lang="bg-BG" sz="2800" b="1" cap="none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Заключение</a:t>
            </a:r>
            <a:endParaRPr lang="bg-BG" sz="2800" b="1" cap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1538" y="2000240"/>
            <a:ext cx="6924700" cy="4114816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Използването на системи за компютърна математика в извънкласната работа по математика дава богати възможности за творческо прилагане на знания;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Разработената дипломна работа е начало на бъдещи изследвания за приложението на компютърни системи в обучението по математика.</a:t>
            </a:r>
          </a:p>
          <a:p>
            <a:endParaRPr lang="bg-B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467600" cy="590247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bg-BG" sz="2800" b="1" i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bg-BG" sz="2800" b="1" i="1" dirty="0" smtClean="0">
                <a:latin typeface="Arial" pitchFamily="34" charset="0"/>
                <a:cs typeface="Arial" pitchFamily="34" charset="0"/>
              </a:rPr>
              <a:t>Основната цел на настоящата дипломна работа е представяне на възможностите на системата за компютърна математика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MATLAB/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bg-BG" sz="2800" b="1" i="1" dirty="0" smtClean="0">
                <a:latin typeface="Arial" pitchFamily="34" charset="0"/>
                <a:cs typeface="Arial" pitchFamily="34" charset="0"/>
              </a:rPr>
              <a:t> при решаване на уравнения и системи уравнения, включени в задължителната учебна програма за 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9. </a:t>
            </a:r>
            <a:r>
              <a:rPr lang="bg-BG" sz="2800" b="1" i="1" dirty="0" smtClean="0">
                <a:latin typeface="Arial" pitchFamily="34" charset="0"/>
                <a:cs typeface="Arial" pitchFamily="34" charset="0"/>
              </a:rPr>
              <a:t>и 10. клас по Алгебра.</a:t>
            </a:r>
          </a:p>
          <a:p>
            <a:pPr algn="ctr">
              <a:spcBef>
                <a:spcPts val="0"/>
              </a:spcBef>
              <a:buNone/>
            </a:pPr>
            <a:r>
              <a:rPr lang="bg-BG" sz="2800" b="1" i="1" dirty="0" smtClean="0">
                <a:latin typeface="Arial" pitchFamily="34" charset="0"/>
                <a:cs typeface="Arial" pitchFamily="34" charset="0"/>
              </a:rPr>
              <a:t>Темите са разработени за часовете по извънкласна учебна дейност по математика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. </a:t>
            </a:r>
            <a:endParaRPr lang="bg-BG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/>
          <a:lstStyle/>
          <a:p>
            <a:pPr algn="ctr">
              <a:buNone/>
            </a:pPr>
            <a:r>
              <a:rPr lang="bg-BG" sz="2800" b="1" dirty="0" smtClean="0">
                <a:latin typeface="Arial" pitchFamily="34" charset="0"/>
                <a:cs typeface="Arial" pitchFamily="34" charset="0"/>
              </a:rPr>
              <a:t>Апробация</a:t>
            </a:r>
          </a:p>
          <a:p>
            <a:pPr algn="ctr">
              <a:buNone/>
            </a:pPr>
            <a:endParaRPr lang="bg-BG" dirty="0" smtClean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800"/>
              </a:spcBef>
              <a:buNone/>
            </a:pPr>
            <a:r>
              <a:rPr lang="bg-BG" dirty="0" smtClean="0">
                <a:latin typeface="Arial" pitchFamily="34" charset="0"/>
                <a:cs typeface="Arial" pitchFamily="34" charset="0"/>
              </a:rPr>
              <a:t>Части от дипломната работа, включващи задачи от подразделите с номера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2.2.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2.2.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5 и 2.2.6 -  уравнения с модул, ирационални уравнения и тригонометрични уравнения, както и описание на графичния метод за решаването им, са апробирани на Студентската Научна Сесия на Русенски университет (СНС`2015) и са публикувани в доклад на тема </a:t>
            </a:r>
          </a:p>
          <a:p>
            <a:pPr algn="ctr">
              <a:spcBef>
                <a:spcPts val="800"/>
              </a:spcBef>
              <a:buNone/>
            </a:pPr>
            <a:r>
              <a:rPr lang="bg-BG" i="1" dirty="0" smtClean="0">
                <a:latin typeface="Arial" pitchFamily="34" charset="0"/>
                <a:cs typeface="Arial" pitchFamily="34" charset="0"/>
              </a:rPr>
              <a:t>“Решаване на уравнения чрез системата за компютърна математика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MATLAB/</a:t>
            </a:r>
            <a:r>
              <a:rPr lang="en-US" i="1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i="1" dirty="0" smtClean="0">
                <a:latin typeface="Arial" pitchFamily="34" charset="0"/>
                <a:cs typeface="Arial" pitchFamily="34" charset="0"/>
              </a:rPr>
              <a:t>“</a:t>
            </a:r>
            <a:endParaRPr lang="bg-B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7358114" cy="4877164"/>
          </a:xfrm>
        </p:spPr>
        <p:txBody>
          <a:bodyPr>
            <a:normAutofit fontScale="90000"/>
          </a:bodyPr>
          <a:lstStyle/>
          <a:p>
            <a:pPr algn="ctr"/>
            <a:r>
              <a:rPr lang="bg-BG" sz="36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Благодарности!</a:t>
            </a:r>
            <a: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Изказвам своята благодарност на </a:t>
            </a:r>
            <a:b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гл. ас. д-р Анна Лечева за помощта при написването и редактирането на дипломната работа, </a:t>
            </a:r>
            <a:b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ас. Стефка Караколева за подкрепата при подбора и решаването на задачите, </a:t>
            </a:r>
            <a:b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включени в Глава 2 и на </a:t>
            </a:r>
            <a:b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доц. д-р Юлия </a:t>
            </a:r>
            <a:r>
              <a:rPr lang="bg-BG" sz="2800" cap="none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Чапарова</a:t>
            </a:r>
            <a: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bg-BG" sz="2800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 рецензирането ú.</a:t>
            </a:r>
            <a:endParaRPr lang="bg-BG" sz="2800" cap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857232"/>
            <a:ext cx="7498080" cy="2214578"/>
          </a:xfrm>
        </p:spPr>
        <p:txBody>
          <a:bodyPr>
            <a:normAutofit/>
          </a:bodyPr>
          <a:lstStyle/>
          <a:p>
            <a:pPr algn="ctr"/>
            <a:r>
              <a:rPr lang="bg-B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Благодаря за вниманието!</a:t>
            </a:r>
            <a:endParaRPr lang="bg-BG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972452" cy="654032"/>
          </a:xfrm>
        </p:spPr>
        <p:txBody>
          <a:bodyPr>
            <a:no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Технически характеристики на дипломната работа</a:t>
            </a:r>
            <a:endParaRPr lang="bg-BG" sz="2400" b="1" cap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57224" y="1857364"/>
            <a:ext cx="7467600" cy="4071966"/>
          </a:xfrm>
        </p:spPr>
        <p:txBody>
          <a:bodyPr>
            <a:normAutofit/>
          </a:bodyPr>
          <a:lstStyle/>
          <a:p>
            <a:r>
              <a:rPr lang="bg-BG" dirty="0" smtClean="0">
                <a:latin typeface="Arial" pitchFamily="34" charset="0"/>
                <a:cs typeface="Arial" pitchFamily="34" charset="0"/>
              </a:rPr>
              <a:t>72 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стандартни страници основен текст;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54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 фигури и 2 таблици;</a:t>
            </a:r>
          </a:p>
          <a:p>
            <a:r>
              <a:rPr lang="bg-BG" dirty="0" smtClean="0">
                <a:latin typeface="Arial" pitchFamily="34" charset="0"/>
                <a:cs typeface="Arial" pitchFamily="34" charset="0"/>
              </a:rPr>
              <a:t>Текстът съдържа две основни глави;</a:t>
            </a:r>
          </a:p>
          <a:p>
            <a:r>
              <a:rPr lang="bg-BG" dirty="0" smtClean="0">
                <a:latin typeface="Arial" pitchFamily="34" charset="0"/>
                <a:cs typeface="Arial" pitchFamily="34" charset="0"/>
              </a:rPr>
              <a:t>Всяка глава е разделена на две подглави;</a:t>
            </a:r>
          </a:p>
          <a:p>
            <a:r>
              <a:rPr lang="bg-BG" dirty="0" smtClean="0">
                <a:latin typeface="Arial" pitchFamily="34" charset="0"/>
                <a:cs typeface="Arial" pitchFamily="34" charset="0"/>
              </a:rPr>
              <a:t>Където е необходимо са въведени раздели и подраздели;</a:t>
            </a:r>
          </a:p>
          <a:p>
            <a:r>
              <a:rPr lang="bg-BG" dirty="0" smtClean="0">
                <a:latin typeface="Arial" pitchFamily="34" charset="0"/>
                <a:cs typeface="Arial" pitchFamily="34" charset="0"/>
              </a:rPr>
              <a:t>Списъкът с цитираната литература съдържа 2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bg-BG" dirty="0" smtClean="0">
                <a:latin typeface="Arial" pitchFamily="34" charset="0"/>
                <a:cs typeface="Arial" pitchFamily="34" charset="0"/>
              </a:rPr>
              <a:t> заглавия, подредени по азбучен ред на фамилиите на авторите.</a:t>
            </a:r>
            <a:endParaRPr lang="bg-B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6632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54098"/>
          </a:xfrm>
        </p:spPr>
        <p:txBody>
          <a:bodyPr>
            <a:norm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Глава 1</a:t>
            </a:r>
            <a:b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Обзор на математическия софтуер </a:t>
            </a:r>
            <a:endParaRPr lang="bg-BG" sz="2400" cap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2910" y="1428736"/>
            <a:ext cx="7858180" cy="4786346"/>
          </a:xfrm>
        </p:spPr>
        <p:txBody>
          <a:bodyPr>
            <a:normAutofit lnSpcReduction="10000"/>
          </a:bodyPr>
          <a:lstStyle/>
          <a:p>
            <a:pPr marL="273050" indent="-3175" algn="ctr">
              <a:buNone/>
            </a:pPr>
            <a:endParaRPr lang="bg-BG" b="1" i="1" dirty="0" smtClean="0">
              <a:latin typeface="Arial" pitchFamily="34" charset="0"/>
              <a:cs typeface="Arial" pitchFamily="34" charset="0"/>
            </a:endParaRPr>
          </a:p>
          <a:p>
            <a:pPr marL="273050" indent="-273050">
              <a:buNone/>
            </a:pPr>
            <a:r>
              <a:rPr lang="bg-BG" b="1" i="1" dirty="0" smtClean="0">
                <a:latin typeface="Arial" pitchFamily="34" charset="0"/>
                <a:cs typeface="Arial" pitchFamily="34" charset="0"/>
              </a:rPr>
              <a:t>Основни характеристики:</a:t>
            </a:r>
          </a:p>
          <a:p>
            <a:pPr>
              <a:buNone/>
            </a:pPr>
            <a:endParaRPr lang="bg-BG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bg-BG" dirty="0" smtClean="0">
                <a:latin typeface="Arial" pitchFamily="34" charset="0"/>
                <a:cs typeface="Arial" pitchFamily="34" charset="0"/>
              </a:rPr>
              <a:t>Системите за компютърна математика са компютърни програми, които автоматизират извършването на действия с аналитични изрази. </a:t>
            </a:r>
          </a:p>
          <a:p>
            <a:pPr algn="just">
              <a:buNone/>
            </a:pPr>
            <a:endParaRPr lang="bg-BG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bg-BG" dirty="0" smtClean="0">
                <a:latin typeface="Arial" pitchFamily="34" charset="0"/>
                <a:cs typeface="Arial" pitchFamily="34" charset="0"/>
              </a:rPr>
              <a:t>Системите за символно смятане съдържат в себе си програми и процедури за работа с полиноми на много променливи, стандартни математически функции (напр. тригонометрични, логаритмична, експоненциална функции), както и някои специални функции.</a:t>
            </a:r>
            <a:endParaRPr lang="bg-B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829576" cy="857256"/>
          </a:xfrm>
        </p:spPr>
        <p:txBody>
          <a:bodyPr>
            <a:normAutofit/>
          </a:bodyPr>
          <a:lstStyle/>
          <a:p>
            <a:pPr algn="ctr"/>
            <a:r>
              <a:rPr lang="bg-BG" sz="2400" b="1" cap="none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Действия,  които могат да се извършват от системите за компютърна математика </a:t>
            </a:r>
            <a:endParaRPr lang="bg-BG" sz="2400" b="1" cap="none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57298"/>
            <a:ext cx="7758138" cy="5116654"/>
          </a:xfrm>
        </p:spPr>
        <p:txBody>
          <a:bodyPr>
            <a:noAutofit/>
          </a:bodyPr>
          <a:lstStyle/>
          <a:p>
            <a:pPr lvl="0"/>
            <a:r>
              <a:rPr lang="bg-BG" sz="1900" dirty="0" smtClean="0">
                <a:latin typeface="Arial" pitchFamily="34" charset="0"/>
                <a:cs typeface="Arial" pitchFamily="34" charset="0"/>
              </a:rPr>
              <a:t>Пресмятане на числена стойност на даден израз;</a:t>
            </a:r>
          </a:p>
          <a:p>
            <a:pPr lvl="0"/>
            <a:r>
              <a:rPr lang="bg-BG" sz="1900" dirty="0" smtClean="0">
                <a:latin typeface="Arial" pitchFamily="34" charset="0"/>
                <a:cs typeface="Arial" pitchFamily="34" charset="0"/>
              </a:rPr>
              <a:t>Преобразуване на математически изрази от една в друга форма;</a:t>
            </a:r>
          </a:p>
          <a:p>
            <a:pPr lvl="0"/>
            <a:r>
              <a:rPr lang="bg-BG" sz="1900" dirty="0" smtClean="0">
                <a:latin typeface="Arial" pitchFamily="34" charset="0"/>
                <a:cs typeface="Arial" pitchFamily="34" charset="0"/>
              </a:rPr>
              <a:t>Решаване на линейни и нелинейни уравнения;</a:t>
            </a:r>
          </a:p>
          <a:p>
            <a:pPr lvl="0"/>
            <a:r>
              <a:rPr lang="bg-BG" sz="1900" dirty="0" smtClean="0">
                <a:latin typeface="Arial" pitchFamily="34" charset="0"/>
                <a:cs typeface="Arial" pitchFamily="34" charset="0"/>
              </a:rPr>
              <a:t>Решаване на обикновени диференциални уравнения;</a:t>
            </a:r>
          </a:p>
          <a:p>
            <a:pPr lvl="0"/>
            <a:r>
              <a:rPr lang="bg-BG" sz="1900" dirty="0" smtClean="0">
                <a:latin typeface="Arial" pitchFamily="34" charset="0"/>
                <a:cs typeface="Arial" pitchFamily="34" charset="0"/>
              </a:rPr>
              <a:t>Пресмятане на интеграли от функции;</a:t>
            </a:r>
          </a:p>
          <a:p>
            <a:pPr lvl="0"/>
            <a:r>
              <a:rPr lang="bg-BG" sz="1900" dirty="0" smtClean="0">
                <a:latin typeface="Arial" pitchFamily="34" charset="0"/>
                <a:cs typeface="Arial" pitchFamily="34" charset="0"/>
              </a:rPr>
              <a:t>Интегрални преобразувания;</a:t>
            </a:r>
          </a:p>
          <a:p>
            <a:pPr lvl="0"/>
            <a:r>
              <a:rPr lang="bg-BG" sz="1900" dirty="0" smtClean="0">
                <a:latin typeface="Arial" pitchFamily="34" charset="0"/>
                <a:cs typeface="Arial" pitchFamily="34" charset="0"/>
              </a:rPr>
              <a:t>Действия с числови редове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;</a:t>
            </a:r>
            <a:endParaRPr lang="bg-BG" sz="19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bg-BG" sz="1900" dirty="0" smtClean="0">
                <a:latin typeface="Arial" pitchFamily="34" charset="0"/>
                <a:cs typeface="Arial" pitchFamily="34" charset="0"/>
              </a:rPr>
              <a:t>Въвеждане на сложни математически изрази на няколко реда; </a:t>
            </a:r>
          </a:p>
          <a:p>
            <a:pPr lvl="0"/>
            <a:r>
              <a:rPr lang="bg-BG" sz="1900" dirty="0" smtClean="0">
                <a:latin typeface="Arial" pitchFamily="34" charset="0"/>
                <a:cs typeface="Arial" pitchFamily="34" charset="0"/>
              </a:rPr>
              <a:t>Намиране на пълни и частни производни;</a:t>
            </a: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bg-BG" sz="1900" dirty="0" smtClean="0">
                <a:latin typeface="Arial" pitchFamily="34" charset="0"/>
                <a:cs typeface="Arial" pitchFamily="34" charset="0"/>
              </a:rPr>
              <a:t> Намиране на граници на функции;</a:t>
            </a:r>
          </a:p>
          <a:p>
            <a:pPr lvl="0"/>
            <a:r>
              <a:rPr lang="bg-BG" sz="1900" dirty="0" smtClean="0">
                <a:latin typeface="Arial" pitchFamily="34" charset="0"/>
                <a:cs typeface="Arial" pitchFamily="34" charset="0"/>
              </a:rPr>
              <a:t>Числени операции с различна точност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;</a:t>
            </a:r>
            <a:endParaRPr lang="bg-BG" sz="1900" dirty="0" smtClean="0">
              <a:latin typeface="Arial" pitchFamily="34" charset="0"/>
              <a:cs typeface="Arial" pitchFamily="34" charset="0"/>
            </a:endParaRPr>
          </a:p>
          <a:p>
            <a:r>
              <a:rPr lang="bg-BG" sz="1900" dirty="0" smtClean="0">
                <a:latin typeface="Arial" pitchFamily="34" charset="0"/>
                <a:cs typeface="Arial" pitchFamily="34" charset="0"/>
              </a:rPr>
              <a:t>Действия с матрици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.</a:t>
            </a:r>
            <a:endParaRPr lang="bg-BG" sz="19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467600" cy="72547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bg-BG" sz="2400" b="1" dirty="0">
                <a:latin typeface="Arial" pitchFamily="34" charset="0"/>
                <a:cs typeface="Arial" pitchFamily="34" charset="0"/>
              </a:rPr>
              <a:t>Видове </a:t>
            </a:r>
            <a:r>
              <a:rPr lang="bg-BG" sz="2400" b="1" dirty="0" smtClean="0">
                <a:latin typeface="Arial" pitchFamily="34" charset="0"/>
                <a:cs typeface="Arial" pitchFamily="34" charset="0"/>
              </a:rPr>
              <a:t>софтуер</a:t>
            </a:r>
            <a:endParaRPr lang="bg-BG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3568" y="2204864"/>
            <a:ext cx="7776864" cy="36724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sz="2200" dirty="0" smtClean="0">
                <a:latin typeface="Arial" pitchFamily="34" charset="0"/>
                <a:cs typeface="Arial" pitchFamily="34" charset="0"/>
              </a:rPr>
              <a:t>Системите за компютърна математика традиционно се делят на специализирани и универсални. </a:t>
            </a:r>
          </a:p>
          <a:p>
            <a:pPr>
              <a:buFont typeface="Wingdings" pitchFamily="2" charset="2"/>
              <a:buChar char="Ø"/>
            </a:pPr>
            <a:r>
              <a:rPr lang="bg-BG" sz="2200" dirty="0" smtClean="0">
                <a:latin typeface="Arial" pitchFamily="34" charset="0"/>
                <a:cs typeface="Arial" pitchFamily="34" charset="0"/>
              </a:rPr>
              <a:t>Специализираните системи са проектирани и предназначени за решаване на конкретни задачи, например от механиката, физиката, астрономията и т.н.</a:t>
            </a:r>
          </a:p>
          <a:p>
            <a:pPr>
              <a:buFont typeface="Wingdings" pitchFamily="2" charset="2"/>
              <a:buChar char="Ø"/>
            </a:pPr>
            <a:r>
              <a:rPr lang="bg-BG" sz="2200" dirty="0" smtClean="0">
                <a:latin typeface="Arial" pitchFamily="34" charset="0"/>
                <a:cs typeface="Arial" pitchFamily="34" charset="0"/>
              </a:rPr>
              <a:t>Универсалните системи са ориентирани към широк кръг математически задачи, макар да имат в библиотеките си и частни пакети.</a:t>
            </a: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bg-BG" sz="2400" b="1" dirty="0">
                <a:latin typeface="Arial" pitchFamily="34" charset="0"/>
                <a:cs typeface="Arial" pitchFamily="34" charset="0"/>
              </a:rPr>
              <a:t>С</a:t>
            </a:r>
            <a:r>
              <a:rPr lang="bg-BG" sz="2400" b="1" dirty="0" smtClean="0">
                <a:latin typeface="Arial" pitchFamily="34" charset="0"/>
                <a:cs typeface="Arial" pitchFamily="34" charset="0"/>
              </a:rPr>
              <a:t>ъвременни универсални системи </a:t>
            </a:r>
            <a:endParaRPr lang="bg-BG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7829576" cy="50452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sz="2200" dirty="0" smtClean="0">
                <a:latin typeface="Arial" pitchFamily="34" charset="0"/>
                <a:cs typeface="Arial" pitchFamily="34" charset="0"/>
              </a:rPr>
              <a:t>Най-популярните системи за компютърна математика са :</a:t>
            </a:r>
          </a:p>
          <a:p>
            <a:pPr marL="1258888" indent="539750"/>
            <a:r>
              <a:rPr lang="en-US" sz="2200" dirty="0" smtClean="0">
                <a:latin typeface="Arial" pitchFamily="34" charset="0"/>
                <a:cs typeface="Arial" pitchFamily="34" charset="0"/>
              </a:rPr>
              <a:t>MATLAB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 marL="1258888" indent="539750"/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Mathematica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 marL="1258888" indent="539750"/>
            <a:r>
              <a:rPr lang="en-US" sz="2200" dirty="0" smtClean="0">
                <a:latin typeface="Arial" pitchFamily="34" charset="0"/>
                <a:cs typeface="Arial" pitchFamily="34" charset="0"/>
              </a:rPr>
              <a:t>Maple 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 marL="1258888" indent="539750"/>
            <a:r>
              <a:rPr lang="en-US" sz="2200" dirty="0" smtClean="0">
                <a:latin typeface="Arial" pitchFamily="34" charset="0"/>
                <a:cs typeface="Arial" pitchFamily="34" charset="0"/>
              </a:rPr>
              <a:t>Reduce 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 marL="1258888" indent="539750"/>
            <a:r>
              <a:rPr lang="en-US" sz="2200" dirty="0" smtClean="0">
                <a:latin typeface="Arial" pitchFamily="34" charset="0"/>
                <a:cs typeface="Arial" pitchFamily="34" charset="0"/>
              </a:rPr>
              <a:t>Maxima 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 marL="1258888" indent="539750">
              <a:tabLst>
                <a:tab pos="630238" algn="l"/>
              </a:tabLst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Axiom 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 marL="1258888" indent="539750"/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MuPAD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 marL="1258888" indent="539750"/>
            <a:r>
              <a:rPr lang="en-US" sz="2200" dirty="0" smtClean="0">
                <a:latin typeface="Arial" pitchFamily="34" charset="0"/>
                <a:cs typeface="Arial" pitchFamily="34" charset="0"/>
              </a:rPr>
              <a:t>Derive 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 marL="1258888" indent="539750"/>
            <a:r>
              <a:rPr lang="en-US" sz="2200" dirty="0" smtClean="0">
                <a:latin typeface="Arial" pitchFamily="34" charset="0"/>
                <a:cs typeface="Arial" pitchFamily="34" charset="0"/>
              </a:rPr>
              <a:t>GAUSS 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 marL="1258888" indent="539750"/>
            <a:r>
              <a:rPr lang="en-US" sz="2200" dirty="0" smtClean="0">
                <a:latin typeface="Arial" pitchFamily="34" charset="0"/>
                <a:cs typeface="Arial" pitchFamily="34" charset="0"/>
              </a:rPr>
              <a:t>Euler Math Toolbox</a:t>
            </a:r>
            <a:r>
              <a:rPr lang="bg-BG" sz="2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1258888" indent="539750"/>
            <a:r>
              <a:rPr lang="en-US" sz="2200" dirty="0" smtClean="0">
                <a:latin typeface="Arial" pitchFamily="34" charset="0"/>
                <a:cs typeface="Arial" pitchFamily="34" charset="0"/>
              </a:rPr>
              <a:t>Sage Math 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868346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bg-BG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Предимства</a:t>
            </a:r>
            <a:r>
              <a:rPr lang="en-US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bg-BG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приложения и възможности на </a:t>
            </a:r>
            <a:r>
              <a:rPr lang="en-US" sz="24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MuPAD</a:t>
            </a:r>
            <a:endParaRPr lang="bg-BG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412776"/>
            <a:ext cx="7686700" cy="497263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bg-BG" sz="2200" dirty="0" smtClean="0">
                <a:latin typeface="Arial" pitchFamily="34" charset="0"/>
                <a:cs typeface="Arial" pitchFamily="34" charset="0"/>
              </a:rPr>
              <a:t>MATLAB е създадена като библиотека за линейна алгебра. Тя е програмна среда за извършване на числови и символни пресмятания и визуализация на получените резултати. Състои се от ядро с вградени функции, което динамично се допълва с пакети приложения, някои от които са:</a:t>
            </a:r>
          </a:p>
          <a:p>
            <a:pPr lvl="0"/>
            <a:r>
              <a:rPr lang="en-US" sz="2200" dirty="0" smtClean="0">
                <a:latin typeface="Arial" pitchFamily="34" charset="0"/>
                <a:cs typeface="Arial" pitchFamily="34" charset="0"/>
              </a:rPr>
              <a:t>Symbolic Math Toolbox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bg-BG" sz="2200" dirty="0" err="1" smtClean="0">
                <a:latin typeface="Arial" pitchFamily="34" charset="0"/>
                <a:cs typeface="Arial" pitchFamily="34" charset="0"/>
              </a:rPr>
              <a:t>Simulink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bg-BG" sz="2200" dirty="0" err="1" smtClean="0">
                <a:latin typeface="Arial" pitchFamily="34" charset="0"/>
                <a:cs typeface="Arial" pitchFamily="34" charset="0"/>
              </a:rPr>
              <a:t>Optimization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Toolbox</a:t>
            </a:r>
            <a:endParaRPr lang="bg-BG" sz="2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Statistics and Machine Learning Toolbox</a:t>
            </a:r>
          </a:p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Fuzzy Logic Toolbox</a:t>
            </a:r>
          </a:p>
          <a:p>
            <a:r>
              <a:rPr lang="bg-BG" sz="2200" dirty="0" err="1" smtClean="0">
                <a:latin typeface="Arial" pitchFamily="34" charset="0"/>
                <a:cs typeface="Arial" pitchFamily="34" charset="0"/>
              </a:rPr>
              <a:t>Partial</a:t>
            </a:r>
            <a:r>
              <a:rPr lang="bg-BG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200" dirty="0" err="1" smtClean="0">
                <a:latin typeface="Arial" pitchFamily="34" charset="0"/>
                <a:cs typeface="Arial" pitchFamily="34" charset="0"/>
              </a:rPr>
              <a:t>Differential</a:t>
            </a:r>
            <a:r>
              <a:rPr lang="bg-BG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g-BG" sz="2200" dirty="0" err="1" smtClean="0">
                <a:latin typeface="Arial" pitchFamily="34" charset="0"/>
                <a:cs typeface="Arial" pitchFamily="34" charset="0"/>
              </a:rPr>
              <a:t>Equation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Toolbox</a:t>
            </a:r>
            <a:r>
              <a:rPr lang="bg-BG" sz="2200" dirty="0" smtClean="0">
                <a:latin typeface="Arial" pitchFamily="34" charset="0"/>
                <a:cs typeface="Arial" pitchFamily="34" charset="0"/>
              </a:rPr>
              <a:t> и др.</a:t>
            </a:r>
            <a:endParaRPr lang="bg-BG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Картина 3" descr="ru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6632"/>
            <a:ext cx="1000125" cy="56197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8227</TotalTime>
  <Words>1533</Words>
  <Application>Microsoft Office PowerPoint</Application>
  <PresentationFormat>On-screen Show (4:3)</PresentationFormat>
  <Paragraphs>211</Paragraphs>
  <Slides>32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Oriel</vt:lpstr>
      <vt:lpstr>Equation</vt:lpstr>
      <vt:lpstr>Решаване на уравнения и системи уравнения с MATLAB/MuPAD в извънкласната работа по Математика в 9. и 10. клас</vt:lpstr>
      <vt:lpstr>Мотивация за избор на темата</vt:lpstr>
      <vt:lpstr>Slide 3</vt:lpstr>
      <vt:lpstr>Технически характеристики на дипломната работа</vt:lpstr>
      <vt:lpstr>Глава 1 Обзор на математическия софтуер </vt:lpstr>
      <vt:lpstr>Действия,  които могат да се извършват от системите за компютърна математика </vt:lpstr>
      <vt:lpstr>Видове софтуер</vt:lpstr>
      <vt:lpstr>Съвременни универсални системи </vt:lpstr>
      <vt:lpstr>Предимства, приложения и възможности на MuPAD</vt:lpstr>
      <vt:lpstr>Slide 10</vt:lpstr>
      <vt:lpstr>Основни възможности на MuPAD</vt:lpstr>
      <vt:lpstr>Slide 12</vt:lpstr>
      <vt:lpstr>Практическо приложение на MuPAD за решаване на задачи</vt:lpstr>
      <vt:lpstr>Графичен метод за решаване на уравнения</vt:lpstr>
      <vt:lpstr>Рационални изрази и рационални уравнения</vt:lpstr>
      <vt:lpstr>Slide 16</vt:lpstr>
      <vt:lpstr>Квадратни уравнения</vt:lpstr>
      <vt:lpstr>Фиг. 21  Решение на Задача 5 с MuPAD </vt:lpstr>
      <vt:lpstr>Системи уравнения от втора степен с две неизвестни</vt:lpstr>
      <vt:lpstr>Фиг. 31 Решение на Задача 7 с MuPAD </vt:lpstr>
      <vt:lpstr>Полиноми на една променлива. Схема на Хорнер и приложение</vt:lpstr>
      <vt:lpstr>Фиг. 40 Решение на Задача 9 с MuPAD </vt:lpstr>
      <vt:lpstr>Slide 23</vt:lpstr>
      <vt:lpstr>Фиг. 41 Решение на Задача 10 с MuPAD</vt:lpstr>
      <vt:lpstr>Ирационални уравнения</vt:lpstr>
      <vt:lpstr>Фиг. 50 Решение на Задача 11 с MuPAD </vt:lpstr>
      <vt:lpstr>Тригонометрични уравнения</vt:lpstr>
      <vt:lpstr>Фиг. 54 Решение на Задача 14 с MuPAD</vt:lpstr>
      <vt:lpstr>Заключение</vt:lpstr>
      <vt:lpstr>Slide 30</vt:lpstr>
      <vt:lpstr>Благодарности!  Изказвам своята благодарност на  гл. ас. д-р Анна Лечева за помощта при написването и редактирането на дипломната работа,  на ас. Стефка Караколева за подкрепата при подбора и решаването на задачите,  включени в Глава 2 и на  доц. д-р Юлия Чапарова  за рецензирането ú.</vt:lpstr>
      <vt:lpstr>Благодаря за вниманието!</vt:lpstr>
    </vt:vector>
  </TitlesOfParts>
  <Company>dido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Решаване на уравнения и системи уравнения с MATLAB/MuPad в извънкласната работа по Математика в 9. и 10. клас</dc:title>
  <dc:creator>Dido</dc:creator>
  <cp:lastModifiedBy>Dido</cp:lastModifiedBy>
  <cp:revision>179</cp:revision>
  <dcterms:created xsi:type="dcterms:W3CDTF">2016-01-04T12:22:06Z</dcterms:created>
  <dcterms:modified xsi:type="dcterms:W3CDTF">2016-01-26T09:35:43Z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401960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D9.0.4</vt:lpwstr>
  </property>
</Properties>
</file>