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232DB-3167-490E-8EFA-62C0DF449180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E48B7-FEEF-409D-AF20-D81715A2BF46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E48B7-FEEF-409D-AF20-D81715A2BF46}" type="slidenum">
              <a:rPr lang="bg-BG" smtClean="0"/>
              <a:t>10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лавие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7" name="Подзаглавие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30" name="Контейнер за 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19" name="Контейнер за долния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Контейнер за номер н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оъгълник с един скосен и заоблен ъгъл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ъгълен триъгъл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10" name="Свободна форм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Свободна форм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вободна форм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Свободна форм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Контейнер за заглавие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0" name="Текстов контейне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0" name="Контейнер за 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206F44-A4BD-4747-8D88-06A4E57CABC6}" type="datetimeFigureOut">
              <a:rPr lang="bg-BG" smtClean="0"/>
              <a:t>12.4.2016 г.</a:t>
            </a:fld>
            <a:endParaRPr lang="bg-BG"/>
          </a:p>
        </p:txBody>
      </p:sp>
      <p:sp>
        <p:nvSpPr>
          <p:cNvPr id="22" name="Контейнер за долния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Контейнер за номер н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75FCD42-B445-445E-B45F-42B1F8429CFD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Групиране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Свободна форм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Свободна форм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11560" y="1556792"/>
            <a:ext cx="77724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bg-BG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Отравяне с бензин. Застрашени професии. Етиология, </a:t>
            </a:r>
            <a:r>
              <a:rPr lang="bg-BG" sz="4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патогенеза</a:t>
            </a:r>
            <a:r>
              <a:rPr lang="bg-BG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клинична картина, лечение и експертиза на работоспособността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bg-B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971600" y="3933056"/>
            <a:ext cx="7772400" cy="1199704"/>
          </a:xfrm>
        </p:spPr>
        <p:txBody>
          <a:bodyPr/>
          <a:lstStyle/>
          <a:p>
            <a:r>
              <a:rPr lang="bg-BG" dirty="0" smtClean="0"/>
              <a:t>Изготвил: Анелия </a:t>
            </a:r>
            <a:r>
              <a:rPr lang="bg-BG" dirty="0" err="1" smtClean="0"/>
              <a:t>Венелинова</a:t>
            </a:r>
            <a:r>
              <a:rPr lang="bg-BG" dirty="0" smtClean="0"/>
              <a:t> Василева</a:t>
            </a:r>
          </a:p>
          <a:p>
            <a:r>
              <a:rPr lang="bg-BG" dirty="0" err="1" smtClean="0"/>
              <a:t>Фак</a:t>
            </a:r>
            <a:r>
              <a:rPr lang="bg-BG" dirty="0" smtClean="0"/>
              <a:t>. №3229, четвърти курс</a:t>
            </a:r>
            <a:endParaRPr lang="bg-BG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5300" dirty="0" smtClean="0"/>
              <a:t>Тежки интоксикации</a:t>
            </a:r>
            <a:r>
              <a:rPr lang="bg-BG" sz="2800" dirty="0" smtClean="0"/>
              <a:t>-доминира ефектът върху ЦНС</a:t>
            </a:r>
            <a:endParaRPr lang="bg-BG" sz="28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ЦНС-дълбока наркоза, </a:t>
            </a:r>
            <a:r>
              <a:rPr lang="bg-BG" dirty="0" err="1" smtClean="0"/>
              <a:t>арефлексия</a:t>
            </a:r>
            <a:r>
              <a:rPr lang="bg-BG" dirty="0" smtClean="0"/>
              <a:t>, повърхностно дишане, разширени, нереагиращи на светлина зеници, смърт от парализа на центъра на дишането и сърдечно-съдовата дейност. </a:t>
            </a:r>
            <a:endParaRPr lang="bg-BG" dirty="0"/>
          </a:p>
        </p:txBody>
      </p:sp>
      <p:pic>
        <p:nvPicPr>
          <p:cNvPr id="5" name="Картина 4" descr="entan07051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096252"/>
            <a:ext cx="2438405" cy="1761748"/>
          </a:xfrm>
          <a:prstGeom prst="rect">
            <a:avLst/>
          </a:prstGeom>
        </p:spPr>
      </p:pic>
      <p:pic>
        <p:nvPicPr>
          <p:cNvPr id="6" name="Картина 5" descr="20150831_145247_29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284984"/>
            <a:ext cx="3024336" cy="1698965"/>
          </a:xfrm>
          <a:prstGeom prst="rect">
            <a:avLst/>
          </a:prstGeom>
        </p:spPr>
      </p:pic>
      <p:pic>
        <p:nvPicPr>
          <p:cNvPr id="7" name="Картина 6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3811575"/>
            <a:ext cx="2736304" cy="1879957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/>
          <a:lstStyle/>
          <a:p>
            <a:r>
              <a:rPr lang="bg-BG" b="1" dirty="0" smtClean="0">
                <a:latin typeface="Times New Roman" pitchFamily="18" charset="0"/>
                <a:cs typeface="Times New Roman" pitchFamily="18" charset="0"/>
              </a:rPr>
              <a:t>Белодробен синдром</a:t>
            </a: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bg-BG" sz="2800" dirty="0" smtClean="0">
                <a:latin typeface="Times New Roman" pitchFamily="18" charset="0"/>
                <a:cs typeface="Times New Roman" pitchFamily="18" charset="0"/>
              </a:rPr>
              <a:t>дразнене на дихателните </a:t>
            </a:r>
            <a:r>
              <a:rPr lang="bg-BG" sz="2800" dirty="0" smtClean="0">
                <a:latin typeface="Times New Roman" pitchFamily="18" charset="0"/>
                <a:cs typeface="Times New Roman" pitchFamily="18" charset="0"/>
              </a:rPr>
              <a:t>пътища, </a:t>
            </a:r>
            <a:r>
              <a:rPr lang="bg-BG" sz="2800" dirty="0" err="1" smtClean="0">
                <a:latin typeface="Times New Roman" pitchFamily="18" charset="0"/>
                <a:cs typeface="Times New Roman" pitchFamily="18" charset="0"/>
              </a:rPr>
              <a:t>бронхоспазъм</a:t>
            </a:r>
            <a:r>
              <a:rPr lang="bg-BG" sz="2800" dirty="0" smtClean="0">
                <a:latin typeface="Times New Roman" pitchFamily="18" charset="0"/>
                <a:cs typeface="Times New Roman" pitchFamily="18" charset="0"/>
              </a:rPr>
              <a:t>, увреждане на бронхиалния епител, на белодробните алвеоли  и капиляри, развитие на </a:t>
            </a:r>
            <a:r>
              <a:rPr lang="bg-BG" sz="2800" dirty="0" err="1" smtClean="0">
                <a:latin typeface="Times New Roman" pitchFamily="18" charset="0"/>
                <a:cs typeface="Times New Roman" pitchFamily="18" charset="0"/>
              </a:rPr>
              <a:t>хеморагичен</a:t>
            </a:r>
            <a:r>
              <a:rPr lang="bg-BG" sz="2800" dirty="0" smtClean="0">
                <a:latin typeface="Times New Roman" pitchFamily="18" charset="0"/>
                <a:cs typeface="Times New Roman" pitchFamily="18" charset="0"/>
              </a:rPr>
              <a:t> белодробен оток и бронхопневмония. 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Картина 3" descr="20e3e0ee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3789040"/>
            <a:ext cx="3672408" cy="275430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1520" y="980728"/>
            <a:ext cx="5482952" cy="4389120"/>
          </a:xfrm>
        </p:spPr>
        <p:txBody>
          <a:bodyPr/>
          <a:lstStyle/>
          <a:p>
            <a:r>
              <a:rPr lang="ru-RU" dirty="0" smtClean="0"/>
              <a:t>При аспирация на бензин се </a:t>
            </a:r>
            <a:r>
              <a:rPr lang="ru-RU" dirty="0" err="1" smtClean="0"/>
              <a:t>развива</a:t>
            </a:r>
            <a:r>
              <a:rPr lang="ru-RU" dirty="0" smtClean="0"/>
              <a:t> т.нар.”</a:t>
            </a:r>
            <a:r>
              <a:rPr lang="ru-RU" dirty="0" err="1" smtClean="0"/>
              <a:t>бензинова</a:t>
            </a:r>
            <a:r>
              <a:rPr lang="ru-RU" dirty="0" smtClean="0"/>
              <a:t> пневмония”.</a:t>
            </a:r>
            <a:r>
              <a:rPr lang="ru-RU" dirty="0" err="1" smtClean="0"/>
              <a:t>Протича</a:t>
            </a:r>
            <a:r>
              <a:rPr lang="ru-RU" dirty="0" smtClean="0"/>
              <a:t> с </a:t>
            </a:r>
            <a:r>
              <a:rPr lang="ru-RU" dirty="0" err="1" smtClean="0"/>
              <a:t>температура,учестено</a:t>
            </a:r>
            <a:r>
              <a:rPr lang="ru-RU" dirty="0" smtClean="0"/>
              <a:t> </a:t>
            </a:r>
            <a:r>
              <a:rPr lang="ru-RU" dirty="0" err="1" smtClean="0"/>
              <a:t>дишане</a:t>
            </a:r>
            <a:r>
              <a:rPr lang="ru-RU" dirty="0" smtClean="0"/>
              <a:t> и </a:t>
            </a:r>
            <a:r>
              <a:rPr lang="ru-RU" dirty="0" err="1" smtClean="0"/>
              <a:t>пулс,кашлица</a:t>
            </a:r>
            <a:r>
              <a:rPr lang="ru-RU" dirty="0" smtClean="0"/>
              <a:t> с </a:t>
            </a:r>
            <a:r>
              <a:rPr lang="ru-RU" dirty="0" err="1" smtClean="0"/>
              <a:t>ръждиви</a:t>
            </a:r>
            <a:r>
              <a:rPr lang="ru-RU" dirty="0" smtClean="0"/>
              <a:t> </a:t>
            </a:r>
            <a:r>
              <a:rPr lang="ru-RU" dirty="0" err="1" smtClean="0"/>
              <a:t>храчки</a:t>
            </a:r>
            <a:r>
              <a:rPr lang="ru-RU" dirty="0" smtClean="0"/>
              <a:t>.</a:t>
            </a:r>
            <a:endParaRPr lang="bg-BG" dirty="0"/>
          </a:p>
        </p:txBody>
      </p:sp>
      <p:pic>
        <p:nvPicPr>
          <p:cNvPr id="4" name="Картина 3" descr="e04a1b5a981df352b5bfa5e3ade011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3789040"/>
            <a:ext cx="3203148" cy="1953766"/>
          </a:xfrm>
          <a:prstGeom prst="rect">
            <a:avLst/>
          </a:prstGeom>
        </p:spPr>
      </p:pic>
      <p:pic>
        <p:nvPicPr>
          <p:cNvPr id="5" name="Картина 4" descr="noticia_tos2-1024x1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5965" y="4121696"/>
            <a:ext cx="2788035" cy="2736304"/>
          </a:xfrm>
          <a:prstGeom prst="rect">
            <a:avLst/>
          </a:prstGeom>
        </p:spPr>
      </p:pic>
      <p:pic>
        <p:nvPicPr>
          <p:cNvPr id="6" name="Картина 5" descr="tah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284984"/>
            <a:ext cx="2664296" cy="1929590"/>
          </a:xfrm>
          <a:prstGeom prst="rect">
            <a:avLst/>
          </a:prstGeom>
        </p:spPr>
      </p:pic>
      <p:pic>
        <p:nvPicPr>
          <p:cNvPr id="7" name="Картина 6" descr="20140314181125rentgenografiq_bqldrob_normal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980728"/>
            <a:ext cx="2088232" cy="24849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Хронично отравяне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Хронично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отравяне-протича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със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следните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синдроми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Неврастенен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Хистероиден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Полиневритен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Диенцефален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Картина 4" descr="polinevrit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2708920"/>
            <a:ext cx="4714875" cy="307657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Водещи симптоми: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главоболие,нарушен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сън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тревожни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сънища,повишена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дразнимост,бърза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умора,стягане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гърдите,намарен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апетит,шум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ушите,уморо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погледа,особено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четене,симптома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„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летящи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мухи” пред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очите,при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липса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увреждане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зрението,паметови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нарушения и полова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слабост,ринити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фарингити,кожно-алергични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прояви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екзематозен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характер.</a:t>
            </a: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r>
              <a:rPr lang="bg-BG" dirty="0" smtClean="0"/>
              <a:t>Лечение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1556792"/>
            <a:ext cx="6059016" cy="4389120"/>
          </a:xfrm>
        </p:spPr>
        <p:txBody>
          <a:bodyPr/>
          <a:lstStyle/>
          <a:p>
            <a:r>
              <a:rPr lang="bg-BG" dirty="0" smtClean="0"/>
              <a:t>Остро отравяне:</a:t>
            </a:r>
            <a:r>
              <a:rPr lang="ru-RU" dirty="0" smtClean="0"/>
              <a:t> </a:t>
            </a:r>
            <a:r>
              <a:rPr lang="ru-RU" dirty="0" err="1" smtClean="0"/>
              <a:t>бързо</a:t>
            </a:r>
            <a:r>
              <a:rPr lang="ru-RU" dirty="0" smtClean="0"/>
              <a:t> </a:t>
            </a:r>
            <a:r>
              <a:rPr lang="ru-RU" dirty="0" err="1" smtClean="0"/>
              <a:t>извеждане</a:t>
            </a:r>
            <a:r>
              <a:rPr lang="ru-RU" dirty="0" smtClean="0"/>
              <a:t> на чист </a:t>
            </a:r>
            <a:r>
              <a:rPr lang="ru-RU" dirty="0" err="1" smtClean="0"/>
              <a:t>въздух,изкуствено</a:t>
            </a:r>
            <a:r>
              <a:rPr lang="ru-RU" dirty="0" smtClean="0"/>
              <a:t> </a:t>
            </a:r>
            <a:r>
              <a:rPr lang="ru-RU" dirty="0" err="1" smtClean="0"/>
              <a:t>дишане,дава</a:t>
            </a:r>
            <a:r>
              <a:rPr lang="ru-RU" dirty="0" smtClean="0"/>
              <a:t> се </a:t>
            </a:r>
            <a:r>
              <a:rPr lang="ru-RU" dirty="0" err="1" smtClean="0"/>
              <a:t>кислород,средства</a:t>
            </a:r>
            <a:r>
              <a:rPr lang="ru-RU" dirty="0" smtClean="0"/>
              <a:t> </a:t>
            </a:r>
            <a:r>
              <a:rPr lang="ru-RU" dirty="0" err="1" smtClean="0"/>
              <a:t>стимулиращи</a:t>
            </a:r>
            <a:r>
              <a:rPr lang="ru-RU" dirty="0" smtClean="0"/>
              <a:t> </a:t>
            </a:r>
            <a:r>
              <a:rPr lang="ru-RU" dirty="0" err="1" smtClean="0"/>
              <a:t>дихателната</a:t>
            </a:r>
            <a:r>
              <a:rPr lang="ru-RU" dirty="0" smtClean="0"/>
              <a:t> и </a:t>
            </a:r>
            <a:r>
              <a:rPr lang="ru-RU" dirty="0" err="1" smtClean="0"/>
              <a:t>сърдечно-съдовата</a:t>
            </a:r>
            <a:r>
              <a:rPr lang="ru-RU" dirty="0" smtClean="0"/>
              <a:t> </a:t>
            </a:r>
            <a:r>
              <a:rPr lang="ru-RU" dirty="0" err="1" smtClean="0"/>
              <a:t>дейност,при</a:t>
            </a:r>
            <a:r>
              <a:rPr lang="ru-RU" dirty="0" smtClean="0"/>
              <a:t> </a:t>
            </a:r>
            <a:r>
              <a:rPr lang="ru-RU" dirty="0" err="1" smtClean="0"/>
              <a:t>бензинова</a:t>
            </a:r>
            <a:r>
              <a:rPr lang="ru-RU" dirty="0" smtClean="0"/>
              <a:t> </a:t>
            </a:r>
            <a:r>
              <a:rPr lang="ru-RU" dirty="0" err="1" smtClean="0"/>
              <a:t>пневмония-антибиотици</a:t>
            </a:r>
            <a:r>
              <a:rPr lang="ru-RU" dirty="0" smtClean="0"/>
              <a:t>.</a:t>
            </a:r>
            <a:endParaRPr lang="bg-BG" dirty="0"/>
          </a:p>
        </p:txBody>
      </p:sp>
      <p:pic>
        <p:nvPicPr>
          <p:cNvPr id="4" name="Картина 3" descr="HospitalRespirato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1124744"/>
            <a:ext cx="2619375" cy="2381250"/>
          </a:xfrm>
          <a:prstGeom prst="rect">
            <a:avLst/>
          </a:prstGeom>
        </p:spPr>
      </p:pic>
      <p:pic>
        <p:nvPicPr>
          <p:cNvPr id="5" name="Картина 4" descr="Vseki-vtori-predpisan-antibiotik-e-izlish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3717032"/>
            <a:ext cx="3096344" cy="290136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Лечение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u="sng" dirty="0" err="1" smtClean="0"/>
              <a:t>Хронично</a:t>
            </a:r>
            <a:r>
              <a:rPr lang="ru-RU" u="sng" dirty="0" smtClean="0"/>
              <a:t> </a:t>
            </a:r>
            <a:r>
              <a:rPr lang="ru-RU" u="sng" dirty="0" err="1" smtClean="0"/>
              <a:t>отравяне-</a:t>
            </a:r>
            <a:r>
              <a:rPr lang="ru-RU" dirty="0" err="1" smtClean="0"/>
              <a:t>общоукрепващи</a:t>
            </a:r>
            <a:r>
              <a:rPr lang="ru-RU" dirty="0" smtClean="0"/>
              <a:t> </a:t>
            </a:r>
            <a:r>
              <a:rPr lang="ru-RU" dirty="0" err="1" smtClean="0"/>
              <a:t>средства,глюкозни</a:t>
            </a:r>
            <a:r>
              <a:rPr lang="ru-RU" dirty="0" smtClean="0"/>
              <a:t> </a:t>
            </a:r>
            <a:r>
              <a:rPr lang="ru-RU" dirty="0" err="1" smtClean="0"/>
              <a:t>разтвори,витамини,физиотерапевтични</a:t>
            </a:r>
            <a:r>
              <a:rPr lang="ru-RU" dirty="0" smtClean="0"/>
              <a:t> </a:t>
            </a:r>
            <a:r>
              <a:rPr lang="ru-RU" dirty="0" err="1" smtClean="0"/>
              <a:t>процедури,балнеолечение</a:t>
            </a:r>
            <a:r>
              <a:rPr lang="ru-RU" dirty="0" smtClean="0"/>
              <a:t>.</a:t>
            </a:r>
            <a:endParaRPr lang="bg-BG" dirty="0"/>
          </a:p>
        </p:txBody>
      </p:sp>
      <p:pic>
        <p:nvPicPr>
          <p:cNvPr id="5" name="Контейнер за съдържание 4" descr="18426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27584" y="4725144"/>
            <a:ext cx="2952328" cy="1922584"/>
          </a:xfrm>
        </p:spPr>
      </p:pic>
      <p:pic>
        <p:nvPicPr>
          <p:cNvPr id="6" name="Картина 5" descr="images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556792"/>
            <a:ext cx="2438400" cy="1409700"/>
          </a:xfrm>
          <a:prstGeom prst="rect">
            <a:avLst/>
          </a:prstGeom>
        </p:spPr>
      </p:pic>
      <p:pic>
        <p:nvPicPr>
          <p:cNvPr id="7" name="Картина 6" descr="Vitamin-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692696"/>
            <a:ext cx="2378132" cy="1829332"/>
          </a:xfrm>
          <a:prstGeom prst="rect">
            <a:avLst/>
          </a:prstGeom>
        </p:spPr>
      </p:pic>
      <p:pic>
        <p:nvPicPr>
          <p:cNvPr id="8" name="Картина 7" descr="vitamines-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07601" y="705764"/>
            <a:ext cx="735391" cy="918325"/>
          </a:xfrm>
          <a:prstGeom prst="rect">
            <a:avLst/>
          </a:prstGeom>
        </p:spPr>
      </p:pic>
      <p:pic>
        <p:nvPicPr>
          <p:cNvPr id="9" name="Картина 8" descr="photo_verybig_5560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4724796"/>
            <a:ext cx="2808312" cy="1870698"/>
          </a:xfrm>
          <a:prstGeom prst="rect">
            <a:avLst/>
          </a:prstGeom>
        </p:spPr>
      </p:pic>
      <p:pic>
        <p:nvPicPr>
          <p:cNvPr id="11" name="Картина 10" descr="glucose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0032" y="2467021"/>
            <a:ext cx="1224136" cy="218595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Трудова експертиза:</a:t>
            </a:r>
            <a:endParaRPr lang="bg-BG" dirty="0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-при леки остри </a:t>
            </a:r>
            <a:r>
              <a:rPr lang="ru-RU" dirty="0" err="1" smtClean="0"/>
              <a:t>отравяния-временна</a:t>
            </a:r>
            <a:r>
              <a:rPr lang="ru-RU" dirty="0" smtClean="0"/>
              <a:t> </a:t>
            </a:r>
            <a:r>
              <a:rPr lang="ru-RU" dirty="0" err="1" smtClean="0"/>
              <a:t>нетрудоспособност</a:t>
            </a:r>
            <a:endParaRPr lang="ru-RU" dirty="0" smtClean="0"/>
          </a:p>
          <a:p>
            <a:r>
              <a:rPr lang="ru-RU" dirty="0" smtClean="0"/>
              <a:t>-при </a:t>
            </a:r>
            <a:r>
              <a:rPr lang="ru-RU" dirty="0" err="1" smtClean="0"/>
              <a:t>тежки</a:t>
            </a:r>
            <a:r>
              <a:rPr lang="ru-RU" dirty="0" smtClean="0"/>
              <a:t> остри </a:t>
            </a:r>
            <a:r>
              <a:rPr lang="ru-RU" dirty="0" err="1" smtClean="0"/>
              <a:t>отравяния</a:t>
            </a:r>
            <a:r>
              <a:rPr lang="ru-RU" dirty="0" smtClean="0"/>
              <a:t> с </a:t>
            </a:r>
            <a:r>
              <a:rPr lang="ru-RU" dirty="0" err="1" smtClean="0"/>
              <a:t>остатъчни</a:t>
            </a:r>
            <a:r>
              <a:rPr lang="ru-RU" dirty="0" smtClean="0"/>
              <a:t> </a:t>
            </a:r>
            <a:r>
              <a:rPr lang="ru-RU" dirty="0" err="1" smtClean="0"/>
              <a:t>явления-трудоустрояване</a:t>
            </a:r>
            <a:endParaRPr lang="ru-RU" dirty="0" smtClean="0"/>
          </a:p>
          <a:p>
            <a:r>
              <a:rPr lang="ru-RU" dirty="0" smtClean="0"/>
              <a:t>-при </a:t>
            </a:r>
            <a:r>
              <a:rPr lang="ru-RU" dirty="0" err="1" smtClean="0"/>
              <a:t>хронично</a:t>
            </a:r>
            <a:r>
              <a:rPr lang="ru-RU" dirty="0" smtClean="0"/>
              <a:t> </a:t>
            </a:r>
            <a:r>
              <a:rPr lang="ru-RU" dirty="0" err="1" smtClean="0"/>
              <a:t>отравяне</a:t>
            </a:r>
            <a:r>
              <a:rPr lang="ru-RU" dirty="0" smtClean="0"/>
              <a:t> в </a:t>
            </a:r>
            <a:r>
              <a:rPr lang="ru-RU" dirty="0" err="1" smtClean="0"/>
              <a:t>зависимост</a:t>
            </a:r>
            <a:r>
              <a:rPr lang="ru-RU" dirty="0" smtClean="0"/>
              <a:t> от </a:t>
            </a:r>
            <a:r>
              <a:rPr lang="ru-RU" dirty="0" err="1" smtClean="0"/>
              <a:t>тежестта-от</a:t>
            </a:r>
            <a:r>
              <a:rPr lang="ru-RU" dirty="0" smtClean="0"/>
              <a:t> временно до </a:t>
            </a:r>
            <a:r>
              <a:rPr lang="ru-RU" dirty="0" err="1" smtClean="0"/>
              <a:t>трайно</a:t>
            </a:r>
            <a:r>
              <a:rPr lang="ru-RU" dirty="0" smtClean="0"/>
              <a:t> </a:t>
            </a:r>
            <a:r>
              <a:rPr lang="ru-RU" dirty="0" err="1" smtClean="0"/>
              <a:t>трудоустрояване</a:t>
            </a:r>
            <a:endParaRPr lang="ru-RU" dirty="0" smtClean="0"/>
          </a:p>
          <a:p>
            <a:endParaRPr lang="bg-BG" dirty="0"/>
          </a:p>
        </p:txBody>
      </p:sp>
      <p:pic>
        <p:nvPicPr>
          <p:cNvPr id="9" name="Контейнер за съдържание 8" descr="2601_9opf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2276872"/>
            <a:ext cx="4139952" cy="3024336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Използвана литература:</a:t>
            </a:r>
            <a:endParaRPr lang="bg-BG" dirty="0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en-US" dirty="0" smtClean="0"/>
              <a:t>http://www.referati.org/profesionalno-otravqne-s-benzin/69831/ref</a:t>
            </a:r>
            <a:endParaRPr lang="bg-BG" dirty="0" smtClean="0"/>
          </a:p>
          <a:p>
            <a:r>
              <a:rPr lang="en-US" dirty="0" smtClean="0"/>
              <a:t>hthttp://</a:t>
            </a:r>
            <a:r>
              <a:rPr lang="en-US" dirty="0" smtClean="0"/>
              <a:t>www.pharmfac.net/toxicology/PDF/48_Org_raztvoriteli-</a:t>
            </a:r>
            <a:endParaRPr lang="bg-BG" dirty="0" smtClean="0"/>
          </a:p>
          <a:p>
            <a:r>
              <a:rPr lang="en-US" dirty="0" smtClean="0"/>
              <a:t>15.pdftps</a:t>
            </a:r>
            <a:r>
              <a:rPr lang="en-US" dirty="0" smtClean="0"/>
              <a:t>://bg.wikipedia.org/wiki/%D0%91%D0%B5%D0%BD%D0%B7%D0%B8%D0%BD</a:t>
            </a:r>
            <a:endParaRPr lang="bg-BG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съдържание 1"/>
          <p:cNvSpPr>
            <a:spLocks noGrp="1"/>
          </p:cNvSpPr>
          <p:nvPr>
            <p:ph type="subTitle" idx="1"/>
          </p:nvPr>
        </p:nvSpPr>
        <p:spPr>
          <a:xfrm>
            <a:off x="323528" y="836712"/>
            <a:ext cx="5904656" cy="3024336"/>
          </a:xfrm>
        </p:spPr>
        <p:txBody>
          <a:bodyPr>
            <a:normAutofit/>
          </a:bodyPr>
          <a:lstStyle/>
          <a:p>
            <a:pPr algn="l"/>
            <a:r>
              <a:rPr lang="bg-BG" sz="2400" b="1" dirty="0" smtClean="0">
                <a:latin typeface="Times New Roman" pitchFamily="18" charset="0"/>
                <a:cs typeface="Times New Roman" pitchFamily="18" charset="0"/>
              </a:rPr>
              <a:t>Бензинът</a:t>
            </a:r>
            <a:r>
              <a:rPr lang="bg-BG" sz="2400" dirty="0" smtClean="0">
                <a:latin typeface="Times New Roman" pitchFamily="18" charset="0"/>
                <a:cs typeface="Times New Roman" pitchFamily="18" charset="0"/>
              </a:rPr>
              <a:t> е течност от различни съставки, предимно въглеводороди,получени при преработката на суров петрол(нефт). Употреба намира преди всичко в двигатели с вътрешно горене, главно автомобилни, но също като разтворител, суровина в нефтохимията и др.</a:t>
            </a:r>
          </a:p>
          <a:p>
            <a:pPr algn="l"/>
            <a:endParaRPr lang="bg-BG" dirty="0"/>
          </a:p>
        </p:txBody>
      </p:sp>
      <p:pic>
        <p:nvPicPr>
          <p:cNvPr id="7" name="Картина 6" descr="Benzin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5" y="908720"/>
            <a:ext cx="2439413" cy="2450207"/>
          </a:xfrm>
          <a:prstGeom prst="rect">
            <a:avLst/>
          </a:prstGeom>
        </p:spPr>
      </p:pic>
      <p:pic>
        <p:nvPicPr>
          <p:cNvPr id="8" name="Картина 7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149080"/>
            <a:ext cx="3217060" cy="2348576"/>
          </a:xfrm>
          <a:prstGeom prst="rect">
            <a:avLst/>
          </a:prstGeom>
        </p:spPr>
      </p:pic>
      <p:pic>
        <p:nvPicPr>
          <p:cNvPr id="9" name="Картина 8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4221088"/>
            <a:ext cx="3376836" cy="2247131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лавие 5"/>
          <p:cNvSpPr>
            <a:spLocks noGrp="1"/>
          </p:cNvSpPr>
          <p:nvPr>
            <p:ph type="title"/>
          </p:nvPr>
        </p:nvSpPr>
        <p:spPr>
          <a:xfrm>
            <a:off x="1547664" y="704088"/>
            <a:ext cx="504056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bg-BG" sz="4400" dirty="0" smtClean="0">
                <a:latin typeface="Times New Roman" pitchFamily="18" charset="0"/>
                <a:cs typeface="Times New Roman" pitchFamily="18" charset="0"/>
              </a:rPr>
              <a:t>История</a:t>
            </a:r>
            <a:endParaRPr lang="bg-BG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лавие 4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5040560" cy="508291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60-те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години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XIX 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бензинът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 известен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страничен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продукт при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първичната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преработка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нефт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цел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получаване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керосин(газ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лампи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който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време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главният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продукт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пазарна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ценност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След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началото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XX 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започва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масовото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производство на автомобили,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бензинът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поради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своята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достъпност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ниска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цена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подходящи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физически и химически свойства, се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превръща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главен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продукт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нефтопреработката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какъвто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bg-BG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Контейнер за съдържание 7" descr="41f117e71580662de365544c5f601da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39" y="4005064"/>
            <a:ext cx="3072341" cy="2304256"/>
          </a:xfrm>
        </p:spPr>
      </p:pic>
      <p:pic>
        <p:nvPicPr>
          <p:cNvPr id="9" name="Картина 8" descr="20110128_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908720"/>
            <a:ext cx="3465752" cy="26642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Свойства: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/>
              <a:t>Бензинът</a:t>
            </a:r>
            <a:r>
              <a:rPr lang="ru-RU" dirty="0" smtClean="0"/>
              <a:t> е </a:t>
            </a:r>
            <a:r>
              <a:rPr lang="ru-RU" dirty="0" err="1" smtClean="0"/>
              <a:t>безцветна</a:t>
            </a:r>
            <a:r>
              <a:rPr lang="ru-RU" dirty="0" smtClean="0"/>
              <a:t> до </a:t>
            </a:r>
            <a:r>
              <a:rPr lang="ru-RU" dirty="0" err="1" smtClean="0"/>
              <a:t>леко</a:t>
            </a:r>
            <a:r>
              <a:rPr lang="ru-RU" dirty="0" smtClean="0"/>
              <a:t> </a:t>
            </a:r>
            <a:r>
              <a:rPr lang="ru-RU" dirty="0" err="1" smtClean="0"/>
              <a:t>жълтеникава</a:t>
            </a:r>
            <a:r>
              <a:rPr lang="ru-RU" dirty="0" smtClean="0"/>
              <a:t>, прозрачна и </a:t>
            </a:r>
            <a:r>
              <a:rPr lang="ru-RU" dirty="0" err="1" smtClean="0"/>
              <a:t>лесно</a:t>
            </a:r>
            <a:r>
              <a:rPr lang="ru-RU" dirty="0" smtClean="0"/>
              <a:t> </a:t>
            </a:r>
            <a:r>
              <a:rPr lang="ru-RU" dirty="0" err="1" smtClean="0"/>
              <a:t>изпаряваща</a:t>
            </a:r>
            <a:r>
              <a:rPr lang="ru-RU" dirty="0" smtClean="0"/>
              <a:t> се </a:t>
            </a:r>
            <a:r>
              <a:rPr lang="ru-RU" dirty="0" err="1" smtClean="0"/>
              <a:t>течност</a:t>
            </a:r>
            <a:r>
              <a:rPr lang="ru-RU" dirty="0" smtClean="0"/>
              <a:t> с характерна </a:t>
            </a:r>
            <a:r>
              <a:rPr lang="ru-RU" dirty="0" err="1" smtClean="0"/>
              <a:t>миризма</a:t>
            </a:r>
            <a:r>
              <a:rPr lang="ru-RU" dirty="0" smtClean="0"/>
              <a:t>, </a:t>
            </a:r>
            <a:r>
              <a:rPr lang="ru-RU" dirty="0" err="1" smtClean="0"/>
              <a:t>смес</a:t>
            </a:r>
            <a:r>
              <a:rPr lang="ru-RU" dirty="0" smtClean="0"/>
              <a:t> от </a:t>
            </a:r>
            <a:r>
              <a:rPr lang="ru-RU" dirty="0" err="1" smtClean="0"/>
              <a:t>стотици</a:t>
            </a:r>
            <a:r>
              <a:rPr lang="ru-RU" dirty="0" smtClean="0"/>
              <a:t> </a:t>
            </a:r>
            <a:r>
              <a:rPr lang="ru-RU" dirty="0" err="1" smtClean="0"/>
              <a:t>видове</a:t>
            </a:r>
            <a:r>
              <a:rPr lang="ru-RU" dirty="0" smtClean="0"/>
              <a:t> </a:t>
            </a:r>
            <a:r>
              <a:rPr lang="ru-RU" dirty="0" err="1" smtClean="0"/>
              <a:t>въглеводороди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 err="1" smtClean="0"/>
              <a:t>калоричност</a:t>
            </a:r>
            <a:endParaRPr lang="ru-RU" dirty="0" smtClean="0"/>
          </a:p>
          <a:p>
            <a:r>
              <a:rPr lang="ru-RU" dirty="0" err="1" smtClean="0"/>
              <a:t>Висока</a:t>
            </a:r>
            <a:r>
              <a:rPr lang="ru-RU" dirty="0" smtClean="0"/>
              <a:t> </a:t>
            </a:r>
            <a:r>
              <a:rPr lang="ru-RU" dirty="0" err="1" smtClean="0"/>
              <a:t>изпаряемост</a:t>
            </a:r>
            <a:endParaRPr lang="ru-RU" dirty="0" smtClean="0"/>
          </a:p>
          <a:p>
            <a:r>
              <a:rPr lang="ru-RU" dirty="0" err="1" smtClean="0"/>
              <a:t>Детонационна</a:t>
            </a:r>
            <a:r>
              <a:rPr lang="ru-RU" dirty="0" smtClean="0"/>
              <a:t> </a:t>
            </a:r>
            <a:r>
              <a:rPr lang="ru-RU" dirty="0" err="1" smtClean="0"/>
              <a:t>устойчивост-измерва</a:t>
            </a:r>
            <a:r>
              <a:rPr lang="ru-RU" dirty="0" smtClean="0"/>
              <a:t> се с </a:t>
            </a:r>
            <a:r>
              <a:rPr lang="ru-RU" dirty="0" err="1" smtClean="0"/>
              <a:t>октаново</a:t>
            </a:r>
            <a:r>
              <a:rPr lang="ru-RU" dirty="0" smtClean="0"/>
              <a:t> </a:t>
            </a:r>
            <a:r>
              <a:rPr lang="ru-RU" dirty="0" err="1" smtClean="0"/>
              <a:t>число.Тя</a:t>
            </a:r>
            <a:r>
              <a:rPr lang="ru-RU" dirty="0" smtClean="0"/>
              <a:t> се </a:t>
            </a:r>
            <a:r>
              <a:rPr lang="ru-RU" dirty="0" err="1" smtClean="0"/>
              <a:t>повишава</a:t>
            </a:r>
            <a:r>
              <a:rPr lang="ru-RU" dirty="0" smtClean="0"/>
              <a:t> чрез </a:t>
            </a:r>
            <a:r>
              <a:rPr lang="ru-RU" dirty="0" err="1" smtClean="0"/>
              <a:t>добавяне</a:t>
            </a:r>
            <a:r>
              <a:rPr lang="ru-RU" dirty="0" smtClean="0"/>
              <a:t> </a:t>
            </a:r>
            <a:r>
              <a:rPr lang="ru-RU" dirty="0" err="1" smtClean="0"/>
              <a:t>към</a:t>
            </a:r>
            <a:r>
              <a:rPr lang="ru-RU" dirty="0" smtClean="0"/>
              <a:t> бензина на </a:t>
            </a:r>
            <a:r>
              <a:rPr lang="ru-RU" dirty="0" err="1" smtClean="0"/>
              <a:t>тетраетилолово</a:t>
            </a:r>
            <a:r>
              <a:rPr lang="ru-RU" dirty="0" smtClean="0"/>
              <a:t> </a:t>
            </a:r>
            <a:r>
              <a:rPr lang="ru-RU" dirty="0" err="1" smtClean="0"/>
              <a:t>производно,бензол</a:t>
            </a:r>
            <a:r>
              <a:rPr lang="ru-RU" dirty="0" smtClean="0"/>
              <a:t> </a:t>
            </a:r>
            <a:r>
              <a:rPr lang="ru-RU" dirty="0" smtClean="0"/>
              <a:t>или метилов </a:t>
            </a:r>
            <a:r>
              <a:rPr lang="ru-RU" dirty="0" err="1" smtClean="0"/>
              <a:t>алкохол</a:t>
            </a:r>
            <a:r>
              <a:rPr lang="ru-RU" dirty="0" smtClean="0"/>
              <a:t>.</a:t>
            </a:r>
            <a:endParaRPr lang="ru-RU" dirty="0" smtClean="0"/>
          </a:p>
          <a:p>
            <a:endParaRPr lang="bg-BG" dirty="0"/>
          </a:p>
        </p:txBody>
      </p:sp>
      <p:pic>
        <p:nvPicPr>
          <p:cNvPr id="6" name="Картина 5" descr="kachbenz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861048"/>
            <a:ext cx="3354100" cy="2384024"/>
          </a:xfrm>
          <a:prstGeom prst="rect">
            <a:avLst/>
          </a:prstGeom>
        </p:spPr>
      </p:pic>
      <p:pic>
        <p:nvPicPr>
          <p:cNvPr id="8" name="Контейнер за съдържание 7" descr="benzi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196752"/>
            <a:ext cx="4038600" cy="212149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лавие 6"/>
          <p:cNvSpPr>
            <a:spLocks noGrp="1"/>
          </p:cNvSpPr>
          <p:nvPr>
            <p:ph type="title"/>
          </p:nvPr>
        </p:nvSpPr>
        <p:spPr>
          <a:xfrm>
            <a:off x="323528" y="476672"/>
            <a:ext cx="4608512" cy="1050392"/>
          </a:xfrm>
        </p:spPr>
        <p:txBody>
          <a:bodyPr/>
          <a:lstStyle/>
          <a:p>
            <a:r>
              <a:rPr lang="bg-BG" dirty="0" smtClean="0"/>
              <a:t>Приложение</a:t>
            </a:r>
            <a:endParaRPr lang="bg-BG" dirty="0"/>
          </a:p>
        </p:txBody>
      </p:sp>
      <p:sp>
        <p:nvSpPr>
          <p:cNvPr id="8" name="Текстов контейнер 7"/>
          <p:cNvSpPr>
            <a:spLocks noGrp="1"/>
          </p:cNvSpPr>
          <p:nvPr>
            <p:ph type="body" idx="1"/>
          </p:nvPr>
        </p:nvSpPr>
        <p:spPr>
          <a:xfrm>
            <a:off x="323528" y="1700808"/>
            <a:ext cx="5688632" cy="1509712"/>
          </a:xfrm>
        </p:spPr>
        <p:txBody>
          <a:bodyPr>
            <a:noAutofit/>
          </a:bodyPr>
          <a:lstStyle/>
          <a:p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зползва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 почти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във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всички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отрасли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промишлеността,но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особено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широко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обувното,лаковото,каучуковото,химическото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производство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транспорта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Риск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професионално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отравяне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бензин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имат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всички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работещи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съответните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сфери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най-застрашени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шофьори,монтьори,работещите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бензиностанции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гориво-смазочни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материали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endParaRPr lang="bg-BG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Картина 9" descr="vodenje-procesov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3212976"/>
            <a:ext cx="2814568" cy="2157732"/>
          </a:xfrm>
          <a:prstGeom prst="rect">
            <a:avLst/>
          </a:prstGeom>
        </p:spPr>
      </p:pic>
      <p:pic>
        <p:nvPicPr>
          <p:cNvPr id="11" name="Картина 10" descr="gori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5301208"/>
            <a:ext cx="3096344" cy="1388744"/>
          </a:xfrm>
          <a:prstGeom prst="rect">
            <a:avLst/>
          </a:prstGeom>
        </p:spPr>
      </p:pic>
      <p:pic>
        <p:nvPicPr>
          <p:cNvPr id="12" name="Картина 11" descr="img_previ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76672"/>
            <a:ext cx="2929508" cy="201622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sz="2400" b="0" u="sng" dirty="0" smtClean="0">
                <a:latin typeface="Times New Roman" pitchFamily="18" charset="0"/>
                <a:cs typeface="Times New Roman" pitchFamily="18" charset="0"/>
              </a:rPr>
              <a:t>Токсично действие-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прониква в организма по трите основни пътя,но най-често по дихателен, във вид на пари.Действието му е насочено </a:t>
            </a:r>
            <a:r>
              <a:rPr lang="ru-RU" sz="2400" b="0" dirty="0" err="1" smtClean="0">
                <a:latin typeface="Times New Roman" pitchFamily="18" charset="0"/>
                <a:cs typeface="Times New Roman" pitchFamily="18" charset="0"/>
              </a:rPr>
              <a:t>към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ЦНС.</a:t>
            </a:r>
            <a:endParaRPr lang="bg-BG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half" idx="1"/>
          </p:nvPr>
        </p:nvSpPr>
        <p:spPr>
          <a:xfrm>
            <a:off x="251520" y="2423160"/>
            <a:ext cx="4258816" cy="4434840"/>
          </a:xfrm>
        </p:spPr>
        <p:txBody>
          <a:bodyPr>
            <a:normAutofit/>
          </a:bodyPr>
          <a:lstStyle/>
          <a:p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Клинична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картина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-известно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фундроянтно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отравяне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настъпващи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аварийни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ситуации.Протича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със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загуба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съзнание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рефлекторно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спиране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дишането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bg-BG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Контейнер за съдържание 6" descr="bezsaznanie-300x16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2204864"/>
            <a:ext cx="3888432" cy="269495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Интоксикации:</a:t>
            </a:r>
            <a:br>
              <a:rPr lang="bg-BG" dirty="0" smtClean="0"/>
            </a:br>
            <a:endParaRPr lang="bg-BG" dirty="0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Инхалиране</a:t>
            </a:r>
          </a:p>
          <a:p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Поглъщане 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Контейнер за съдържание 8" descr="big_20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635896" y="1412776"/>
            <a:ext cx="4273161" cy="2520280"/>
          </a:xfrm>
        </p:spPr>
      </p:pic>
      <p:pic>
        <p:nvPicPr>
          <p:cNvPr id="10" name="Картина 9" descr="drinking-voda-720x3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149080"/>
            <a:ext cx="3672408" cy="223224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Остра интоксикация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При инхалиране:</a:t>
            </a:r>
          </a:p>
          <a:p>
            <a:pPr>
              <a:buNone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    възбуда, еуфория, сънливост, главоболие, световъртеж.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Контейнер за съдържание 4" descr="_g-c50a0492-15c2-1030-a6a8-0019b9d5c8df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23928" y="3356992"/>
            <a:ext cx="2287135" cy="1440160"/>
          </a:xfrm>
        </p:spPr>
      </p:pic>
      <p:pic>
        <p:nvPicPr>
          <p:cNvPr id="6" name="Картина 5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340768"/>
            <a:ext cx="2705100" cy="1685925"/>
          </a:xfrm>
          <a:prstGeom prst="rect">
            <a:avLst/>
          </a:prstGeom>
        </p:spPr>
      </p:pic>
      <p:pic>
        <p:nvPicPr>
          <p:cNvPr id="7" name="Картина 6" descr="images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3284984"/>
            <a:ext cx="2821135" cy="1872208"/>
          </a:xfrm>
          <a:prstGeom prst="rect">
            <a:avLst/>
          </a:prstGeom>
        </p:spPr>
      </p:pic>
      <p:pic>
        <p:nvPicPr>
          <p:cNvPr id="8" name="Картина 7" descr="captura-de-pantalla-2013-07-11-a-las-13-10-2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4293096"/>
            <a:ext cx="3184984" cy="216019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8291264" cy="5302189"/>
          </a:xfrm>
        </p:spPr>
        <p:txBody>
          <a:bodyPr>
            <a:normAutofit/>
          </a:bodyPr>
          <a:lstStyle/>
          <a:p>
            <a:r>
              <a:rPr lang="ru-RU" dirty="0" smtClean="0"/>
              <a:t>Остро </a:t>
            </a:r>
            <a:r>
              <a:rPr lang="ru-RU" dirty="0" err="1" smtClean="0"/>
              <a:t>отравяне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лека </a:t>
            </a:r>
            <a:r>
              <a:rPr lang="ru-RU" dirty="0" err="1" smtClean="0"/>
              <a:t>форма-настъпва</a:t>
            </a:r>
            <a:r>
              <a:rPr lang="ru-RU" dirty="0" smtClean="0"/>
              <a:t> при </a:t>
            </a:r>
            <a:r>
              <a:rPr lang="ru-RU" dirty="0" err="1" smtClean="0"/>
              <a:t>ниски</a:t>
            </a:r>
            <a:r>
              <a:rPr lang="ru-RU" dirty="0" smtClean="0"/>
              <a:t> концентрации </a:t>
            </a:r>
            <a:r>
              <a:rPr lang="ru-RU" dirty="0" err="1" smtClean="0"/>
              <a:t>във</a:t>
            </a:r>
            <a:r>
              <a:rPr lang="ru-RU" dirty="0" smtClean="0"/>
              <a:t> </a:t>
            </a:r>
            <a:r>
              <a:rPr lang="ru-RU" dirty="0" err="1" smtClean="0"/>
              <a:t>въздуха</a:t>
            </a:r>
            <a:r>
              <a:rPr lang="ru-RU" dirty="0" smtClean="0"/>
              <a:t> или </a:t>
            </a:r>
            <a:r>
              <a:rPr lang="ru-RU" dirty="0" err="1" smtClean="0"/>
              <a:t>обливане</a:t>
            </a:r>
            <a:r>
              <a:rPr lang="ru-RU" dirty="0" smtClean="0"/>
              <a:t> на </a:t>
            </a:r>
            <a:r>
              <a:rPr lang="ru-RU" dirty="0" err="1" smtClean="0"/>
              <a:t>кожата</a:t>
            </a:r>
            <a:r>
              <a:rPr lang="ru-RU" dirty="0" smtClean="0"/>
              <a:t> с </a:t>
            </a:r>
            <a:r>
              <a:rPr lang="ru-RU" dirty="0" err="1" smtClean="0"/>
              <a:t>бензин.Тази</a:t>
            </a:r>
            <a:r>
              <a:rPr lang="ru-RU" dirty="0" smtClean="0"/>
              <a:t> лека форма </a:t>
            </a:r>
            <a:r>
              <a:rPr lang="ru-RU" dirty="0" err="1" smtClean="0"/>
              <a:t>протича</a:t>
            </a:r>
            <a:r>
              <a:rPr lang="ru-RU" dirty="0" smtClean="0"/>
              <a:t> с </a:t>
            </a:r>
            <a:r>
              <a:rPr lang="ru-RU" dirty="0" err="1" smtClean="0"/>
              <a:t>възбуден</a:t>
            </a:r>
            <a:r>
              <a:rPr lang="ru-RU" dirty="0" smtClean="0"/>
              <a:t> </a:t>
            </a:r>
            <a:r>
              <a:rPr lang="ru-RU" dirty="0" err="1" smtClean="0"/>
              <a:t>стадий-състояние</a:t>
            </a:r>
            <a:r>
              <a:rPr lang="ru-RU" dirty="0" smtClean="0"/>
              <a:t> на </a:t>
            </a:r>
            <a:r>
              <a:rPr lang="ru-RU" dirty="0" err="1" smtClean="0"/>
              <a:t>опиянение</a:t>
            </a:r>
            <a:r>
              <a:rPr lang="ru-RU" dirty="0" smtClean="0"/>
              <a:t> подобно на </a:t>
            </a:r>
            <a:r>
              <a:rPr lang="ru-RU" dirty="0" err="1" smtClean="0"/>
              <a:t>алкохолното</a:t>
            </a:r>
            <a:r>
              <a:rPr lang="ru-RU" dirty="0" smtClean="0"/>
              <a:t>(</a:t>
            </a:r>
            <a:r>
              <a:rPr lang="ru-RU" dirty="0" err="1" smtClean="0"/>
              <a:t>тремор,сърцебиене,неустойчива</a:t>
            </a:r>
            <a:r>
              <a:rPr lang="ru-RU" dirty="0" smtClean="0"/>
              <a:t> </a:t>
            </a:r>
            <a:r>
              <a:rPr lang="ru-RU" dirty="0" err="1" smtClean="0"/>
              <a:t>походка,двигателна</a:t>
            </a:r>
            <a:r>
              <a:rPr lang="ru-RU" dirty="0" smtClean="0"/>
              <a:t> </a:t>
            </a:r>
            <a:r>
              <a:rPr lang="ru-RU" dirty="0" err="1" smtClean="0"/>
              <a:t>активност,гадене,повръщане</a:t>
            </a:r>
            <a:r>
              <a:rPr lang="ru-RU" dirty="0" smtClean="0"/>
              <a:t>)</a:t>
            </a:r>
            <a:endParaRPr lang="bg-BG" dirty="0"/>
          </a:p>
        </p:txBody>
      </p:sp>
      <p:pic>
        <p:nvPicPr>
          <p:cNvPr id="7" name="Картина 6" descr="trem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149080"/>
            <a:ext cx="2161977" cy="2402197"/>
          </a:xfrm>
          <a:prstGeom prst="rect">
            <a:avLst/>
          </a:prstGeom>
        </p:spPr>
      </p:pic>
      <p:pic>
        <p:nvPicPr>
          <p:cNvPr id="8" name="Картина 7" descr="vomiting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4077072"/>
            <a:ext cx="4150093" cy="242088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221</TotalTime>
  <Words>411</Words>
  <Application>Microsoft Office PowerPoint</Application>
  <PresentationFormat>Презентация на цял екран (4:3)</PresentationFormat>
  <Paragraphs>49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18</vt:i4>
      </vt:variant>
    </vt:vector>
  </HeadingPairs>
  <TitlesOfParts>
    <vt:vector size="19" baseType="lpstr">
      <vt:lpstr>Поток</vt:lpstr>
      <vt:lpstr>Отравяне с бензин. Застрашени професии. Етиология, патогенеза, клинична картина, лечение и експертиза на работоспособността.</vt:lpstr>
      <vt:lpstr>Слайд 2</vt:lpstr>
      <vt:lpstr>История</vt:lpstr>
      <vt:lpstr>Свойства:</vt:lpstr>
      <vt:lpstr>Приложение</vt:lpstr>
      <vt:lpstr>Токсично действие-прониква в организма по трите основни пътя,но най-често по дихателен, във вид на пари.Действието му е насочено към ЦНС.</vt:lpstr>
      <vt:lpstr>Интоксикации: </vt:lpstr>
      <vt:lpstr>Остра интоксикация</vt:lpstr>
      <vt:lpstr>Слайд 9</vt:lpstr>
      <vt:lpstr>Тежки интоксикации-доминира ефектът върху ЦНС</vt:lpstr>
      <vt:lpstr>Слайд 11</vt:lpstr>
      <vt:lpstr>Слайд 12</vt:lpstr>
      <vt:lpstr>Хронично отравяне</vt:lpstr>
      <vt:lpstr>Водещи симптоми:</vt:lpstr>
      <vt:lpstr>Лечение</vt:lpstr>
      <vt:lpstr>Лечение</vt:lpstr>
      <vt:lpstr>Трудова експертиза:</vt:lpstr>
      <vt:lpstr>Използвана 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Отравяне с бензин. Застрашени професии. Етиология, патогенеза, клинична картина, лечение и експертиза на работоспособността.</dc:title>
  <dc:creator>Neli</dc:creator>
  <cp:lastModifiedBy>Neli</cp:lastModifiedBy>
  <cp:revision>22</cp:revision>
  <dcterms:created xsi:type="dcterms:W3CDTF">2016-04-12T10:12:32Z</dcterms:created>
  <dcterms:modified xsi:type="dcterms:W3CDTF">2016-04-12T13:54:05Z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565068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