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emf" Extension="emf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4" r:id="rId3"/>
    <p:sldId id="358" r:id="rId4"/>
    <p:sldId id="359" r:id="rId5"/>
    <p:sldId id="361" r:id="rId6"/>
    <p:sldId id="362" r:id="rId7"/>
    <p:sldId id="412" r:id="rId8"/>
    <p:sldId id="363" r:id="rId9"/>
    <p:sldId id="369" r:id="rId10"/>
    <p:sldId id="368" r:id="rId11"/>
    <p:sldId id="374" r:id="rId12"/>
    <p:sldId id="366" r:id="rId13"/>
    <p:sldId id="378" r:id="rId14"/>
    <p:sldId id="375" r:id="rId15"/>
    <p:sldId id="376" r:id="rId16"/>
    <p:sldId id="372" r:id="rId17"/>
    <p:sldId id="377" r:id="rId18"/>
    <p:sldId id="379" r:id="rId19"/>
    <p:sldId id="380" r:id="rId20"/>
    <p:sldId id="381" r:id="rId21"/>
    <p:sldId id="382" r:id="rId22"/>
    <p:sldId id="373" r:id="rId23"/>
    <p:sldId id="383" r:id="rId24"/>
    <p:sldId id="353" r:id="rId25"/>
    <p:sldId id="385" r:id="rId26"/>
    <p:sldId id="351" r:id="rId27"/>
    <p:sldId id="352" r:id="rId28"/>
    <p:sldId id="350" r:id="rId29"/>
    <p:sldId id="386" r:id="rId30"/>
    <p:sldId id="355" r:id="rId31"/>
    <p:sldId id="387" r:id="rId32"/>
    <p:sldId id="388" r:id="rId33"/>
    <p:sldId id="349" r:id="rId34"/>
    <p:sldId id="389" r:id="rId35"/>
    <p:sldId id="357" r:id="rId36"/>
    <p:sldId id="390" r:id="rId37"/>
    <p:sldId id="391" r:id="rId38"/>
    <p:sldId id="393" r:id="rId39"/>
    <p:sldId id="392" r:id="rId40"/>
    <p:sldId id="395" r:id="rId41"/>
    <p:sldId id="394" r:id="rId42"/>
    <p:sldId id="396" r:id="rId43"/>
    <p:sldId id="411" r:id="rId44"/>
    <p:sldId id="397" r:id="rId45"/>
    <p:sldId id="398" r:id="rId46"/>
    <p:sldId id="399" r:id="rId47"/>
    <p:sldId id="401" r:id="rId48"/>
    <p:sldId id="400" r:id="rId49"/>
    <p:sldId id="402" r:id="rId50"/>
    <p:sldId id="403" r:id="rId51"/>
    <p:sldId id="404" r:id="rId52"/>
    <p:sldId id="406" r:id="rId53"/>
    <p:sldId id="407" r:id="rId54"/>
    <p:sldId id="408" r:id="rId55"/>
    <p:sldId id="409" r:id="rId56"/>
    <p:sldId id="410" r:id="rId57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ен стил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B215-B66A-45F6-9D7B-7058C36F89D9}" type="datetimeFigureOut">
              <a:rPr lang="bg-BG" smtClean="0"/>
              <a:t>26.11.2013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BA3BA-E393-46B8-9B74-90A75ED692C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85803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B215-B66A-45F6-9D7B-7058C36F89D9}" type="datetimeFigureOut">
              <a:rPr lang="bg-BG" smtClean="0"/>
              <a:t>26.11.2013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BA3BA-E393-46B8-9B74-90A75ED692C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96246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B215-B66A-45F6-9D7B-7058C36F89D9}" type="datetimeFigureOut">
              <a:rPr lang="bg-BG" smtClean="0"/>
              <a:t>26.11.2013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BA3BA-E393-46B8-9B74-90A75ED692C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37702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B215-B66A-45F6-9D7B-7058C36F89D9}" type="datetimeFigureOut">
              <a:rPr lang="bg-BG" smtClean="0"/>
              <a:t>26.11.2013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BA3BA-E393-46B8-9B74-90A75ED692C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63835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B215-B66A-45F6-9D7B-7058C36F89D9}" type="datetimeFigureOut">
              <a:rPr lang="bg-BG" smtClean="0"/>
              <a:t>26.11.2013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BA3BA-E393-46B8-9B74-90A75ED692C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16900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B215-B66A-45F6-9D7B-7058C36F89D9}" type="datetimeFigureOut">
              <a:rPr lang="bg-BG" smtClean="0"/>
              <a:t>26.11.2013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BA3BA-E393-46B8-9B74-90A75ED692C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53114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B215-B66A-45F6-9D7B-7058C36F89D9}" type="datetimeFigureOut">
              <a:rPr lang="bg-BG" smtClean="0"/>
              <a:t>26.11.2013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BA3BA-E393-46B8-9B74-90A75ED692C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38025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B215-B66A-45F6-9D7B-7058C36F89D9}" type="datetimeFigureOut">
              <a:rPr lang="bg-BG" smtClean="0"/>
              <a:t>26.11.2013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BA3BA-E393-46B8-9B74-90A75ED692C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14936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B215-B66A-45F6-9D7B-7058C36F89D9}" type="datetimeFigureOut">
              <a:rPr lang="bg-BG" smtClean="0"/>
              <a:t>26.11.2013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BA3BA-E393-46B8-9B74-90A75ED692C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15872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B215-B66A-45F6-9D7B-7058C36F89D9}" type="datetimeFigureOut">
              <a:rPr lang="bg-BG" smtClean="0"/>
              <a:t>26.11.2013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BA3BA-E393-46B8-9B74-90A75ED692C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94815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9B215-B66A-45F6-9D7B-7058C36F89D9}" type="datetimeFigureOut">
              <a:rPr lang="bg-BG" smtClean="0"/>
              <a:t>26.11.2013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BA3BA-E393-46B8-9B74-90A75ED692C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6441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9B215-B66A-45F6-9D7B-7058C36F89D9}" type="datetimeFigureOut">
              <a:rPr lang="bg-BG" smtClean="0"/>
              <a:t>26.11.2013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BA3BA-E393-46B8-9B74-90A75ED692C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53889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7.pn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javascript:BigImage('bigimage.aspx?s=TD_2009_02all_RGB_Page_30_Image_0001.jpg');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3" Target="../media/image12.png" Type="http://schemas.openxmlformats.org/officeDocument/2006/relationships/image"/><Relationship Id="rId7" Target="../media/image16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5.jpeg" Type="http://schemas.openxmlformats.org/officeDocument/2006/relationships/image"/><Relationship Id="rId5" Target="../media/image14.jpeg" Type="http://schemas.openxmlformats.org/officeDocument/2006/relationships/image"/><Relationship Id="rId4" Target="../media/image13.pn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1.jpeg" Type="http://schemas.openxmlformats.org/officeDocument/2006/relationships/image"/><Relationship Id="rId4" Target="../media/image20.jpeg" Type="http://schemas.openxmlformats.org/officeDocument/2006/relationships/image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image2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5.png" Type="http://schemas.openxmlformats.org/officeDocument/2006/relationships/image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8.png" Type="http://schemas.openxmlformats.org/officeDocument/2006/relationships/image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 ?><Relationships xmlns="http://schemas.openxmlformats.org/package/2006/relationships"><Relationship Id="rId2" Target="../media/image2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security.bg/wp-content/uploads/2013/08/0004.jpg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 ?><Relationships xmlns="http://schemas.openxmlformats.org/package/2006/relationships"><Relationship Id="rId2" Target="../media/image31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3" Target="../media/image33.png" Type="http://schemas.openxmlformats.org/officeDocument/2006/relationships/image"/><Relationship Id="rId2" Target="../media/image3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2" Target="../media/image3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9.xml.rels><?xml version="1.0" encoding="UTF-8" standalone="yes" ?><Relationships xmlns="http://schemas.openxmlformats.org/package/2006/relationships"><Relationship Id="rId2" Target="../media/image35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 ?><Relationships xmlns="http://schemas.openxmlformats.org/package/2006/relationships"><Relationship Id="rId2" Target="../media/image36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www.security.bg/wp-content/uploads/2013/08/0007.jpg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 ?><Relationships xmlns="http://schemas.openxmlformats.org/package/2006/relationships"><Relationship Id="rId3" Target="../media/image39.png" Type="http://schemas.openxmlformats.org/officeDocument/2006/relationships/image"/><Relationship Id="rId2" Target="../media/image3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 ?><Relationships xmlns="http://schemas.openxmlformats.org/package/2006/relationships"><Relationship Id="rId2" Target="../media/image4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javascript:BigImage('bigimage.aspx?s=TD_2009_02all_RGB_Page_29_Image_0001.jpg');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hyperlink" Target="javascript:BigImage('bigimage.aspx?s=TD_2009_02all_RGB_Page_29_Image_0002.jpg');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Технически средства за защита и охрана на корпоративни обекти </a:t>
            </a:r>
            <a:endParaRPr lang="bg-BG" dirty="0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524000" y="4477870"/>
            <a:ext cx="9144000" cy="779929"/>
          </a:xfrm>
        </p:spPr>
        <p:txBody>
          <a:bodyPr/>
          <a:lstStyle/>
          <a:p>
            <a:r>
              <a:rPr lang="bg-BG" dirty="0" smtClean="0"/>
              <a:t>Доц. Георги Торнев, д.н.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7464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иране 7"/>
          <p:cNvGrpSpPr/>
          <p:nvPr/>
        </p:nvGrpSpPr>
        <p:grpSpPr>
          <a:xfrm>
            <a:off x="1737360" y="1811327"/>
            <a:ext cx="8564879" cy="4802833"/>
            <a:chOff x="1737360" y="1811327"/>
            <a:chExt cx="8564879" cy="4802833"/>
          </a:xfrm>
        </p:grpSpPr>
        <p:pic>
          <p:nvPicPr>
            <p:cNvPr id="2" name="Рисунок 138" descr="http://www.rfcmd.ru/sphider/docs/GUARD/RM_MVD_78_36_001-99.files/image066.gif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7360" y="2072640"/>
              <a:ext cx="8564879" cy="45415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Правоъгълник 2"/>
            <p:cNvSpPr/>
            <p:nvPr/>
          </p:nvSpPr>
          <p:spPr>
            <a:xfrm>
              <a:off x="2773680" y="2072640"/>
              <a:ext cx="2697480" cy="7467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" name="Правоъгълник 3"/>
            <p:cNvSpPr/>
            <p:nvPr/>
          </p:nvSpPr>
          <p:spPr>
            <a:xfrm>
              <a:off x="2895600" y="2057400"/>
              <a:ext cx="2575560" cy="7467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" name="Правоъгълник 4"/>
            <p:cNvSpPr/>
            <p:nvPr/>
          </p:nvSpPr>
          <p:spPr>
            <a:xfrm>
              <a:off x="7071360" y="2072640"/>
              <a:ext cx="2575560" cy="7467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6" name="Текстово поле 5"/>
            <p:cNvSpPr txBox="1"/>
            <p:nvPr/>
          </p:nvSpPr>
          <p:spPr>
            <a:xfrm>
              <a:off x="2148840" y="1811327"/>
              <a:ext cx="34442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2400" dirty="0" smtClean="0"/>
                <a:t>В хоризонтална равнина  </a:t>
              </a:r>
              <a:endParaRPr lang="bg-BG" sz="2400" dirty="0"/>
            </a:p>
          </p:txBody>
        </p:sp>
        <p:sp>
          <p:nvSpPr>
            <p:cNvPr id="7" name="Текстово поле 6"/>
            <p:cNvSpPr txBox="1"/>
            <p:nvPr/>
          </p:nvSpPr>
          <p:spPr>
            <a:xfrm>
              <a:off x="6637020" y="1872286"/>
              <a:ext cx="34442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bg-BG" sz="2400" dirty="0" smtClean="0"/>
                <a:t>Във вертикална равнина  </a:t>
              </a:r>
              <a:endParaRPr lang="bg-BG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1833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80" y="3644383"/>
            <a:ext cx="5335169" cy="1155985"/>
          </a:xfrm>
          <a:prstGeom prst="rect">
            <a:avLst/>
          </a:prstGeom>
        </p:spPr>
      </p:pic>
      <p:pic>
        <p:nvPicPr>
          <p:cNvPr id="3" name="Картина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7042" y="0"/>
            <a:ext cx="3568967" cy="4989759"/>
          </a:xfrm>
          <a:prstGeom prst="rect">
            <a:avLst/>
          </a:prstGeom>
        </p:spPr>
      </p:pic>
      <p:pic>
        <p:nvPicPr>
          <p:cNvPr id="4" name="Картина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447" y="107576"/>
            <a:ext cx="3529044" cy="3203707"/>
          </a:xfrm>
          <a:prstGeom prst="rect">
            <a:avLst/>
          </a:prstGeom>
        </p:spPr>
      </p:pic>
      <p:sp>
        <p:nvSpPr>
          <p:cNvPr id="5" name="Правоъгълник 4"/>
          <p:cNvSpPr/>
          <p:nvPr/>
        </p:nvSpPr>
        <p:spPr>
          <a:xfrm>
            <a:off x="3708790" y="5691699"/>
            <a:ext cx="4801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Детектор на движение </a:t>
            </a:r>
            <a:r>
              <a:rPr lang="bg-BG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</a:rPr>
              <a:t>Viewguard PIR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35300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Датчици за движение в охранителни системи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275" y="1815354"/>
            <a:ext cx="4485229" cy="454945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авоъгълник 2"/>
          <p:cNvSpPr/>
          <p:nvPr/>
        </p:nvSpPr>
        <p:spPr>
          <a:xfrm>
            <a:off x="2792503" y="523999"/>
            <a:ext cx="83013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 монтиране на таван се използват панорамни датчици с ъгъл 360°, </a:t>
            </a:r>
            <a:endParaRPr lang="bg-BG" sz="2800" dirty="0"/>
          </a:p>
        </p:txBody>
      </p:sp>
    </p:spTree>
    <p:extLst>
      <p:ext uri="{BB962C8B-B14F-4D97-AF65-F5344CB8AC3E}">
        <p14:creationId xmlns:p14="http://schemas.microsoft.com/office/powerpoint/2010/main" val="38550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иране 8"/>
          <p:cNvGrpSpPr/>
          <p:nvPr/>
        </p:nvGrpSpPr>
        <p:grpSpPr>
          <a:xfrm>
            <a:off x="3927250" y="685800"/>
            <a:ext cx="5155790" cy="6172200"/>
            <a:chOff x="3896770" y="350520"/>
            <a:chExt cx="5712300" cy="6172200"/>
          </a:xfrm>
        </p:grpSpPr>
        <p:pic>
          <p:nvPicPr>
            <p:cNvPr id="2" name="Картина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91869" y="487680"/>
              <a:ext cx="5617201" cy="6035040"/>
            </a:xfrm>
            <a:prstGeom prst="rect">
              <a:avLst/>
            </a:prstGeom>
            <a:ln>
              <a:noFill/>
            </a:ln>
          </p:spPr>
        </p:pic>
        <p:sp>
          <p:nvSpPr>
            <p:cNvPr id="4" name="Правоъгълник 3"/>
            <p:cNvSpPr/>
            <p:nvPr/>
          </p:nvSpPr>
          <p:spPr>
            <a:xfrm>
              <a:off x="6010835" y="2560186"/>
              <a:ext cx="1479177" cy="3174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" name="Правоъгълник 2"/>
            <p:cNvSpPr/>
            <p:nvPr/>
          </p:nvSpPr>
          <p:spPr>
            <a:xfrm>
              <a:off x="6259607" y="2654025"/>
              <a:ext cx="1184161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bg-BG" sz="800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11 </a:t>
              </a:r>
              <a:r>
                <a:rPr lang="bg-BG" sz="800" dirty="0">
                  <a:solidFill>
                    <a:srgbClr val="000000"/>
                  </a:solidFill>
                  <a:latin typeface="Arial" panose="020B0604020202020204" pitchFamily="34" charset="0"/>
                </a:rPr>
                <a:t>м (36 </a:t>
              </a:r>
              <a:r>
                <a:rPr lang="bg-BG" sz="800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фута)- </a:t>
              </a:r>
              <a:endParaRPr lang="bg-BG" dirty="0"/>
            </a:p>
          </p:txBody>
        </p:sp>
        <p:sp>
          <p:nvSpPr>
            <p:cNvPr id="5" name="Правоъгълник 4"/>
            <p:cNvSpPr/>
            <p:nvPr/>
          </p:nvSpPr>
          <p:spPr>
            <a:xfrm>
              <a:off x="8351520" y="350520"/>
              <a:ext cx="807720" cy="58369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6" name="Правоъгълник 5"/>
            <p:cNvSpPr/>
            <p:nvPr/>
          </p:nvSpPr>
          <p:spPr>
            <a:xfrm>
              <a:off x="3945625" y="6080760"/>
              <a:ext cx="4543055" cy="441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" name="Правоъгълник 6"/>
            <p:cNvSpPr/>
            <p:nvPr/>
          </p:nvSpPr>
          <p:spPr>
            <a:xfrm>
              <a:off x="3896770" y="414999"/>
              <a:ext cx="4725673" cy="1453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" name="Правоъгълник 7"/>
            <p:cNvSpPr/>
            <p:nvPr/>
          </p:nvSpPr>
          <p:spPr>
            <a:xfrm>
              <a:off x="7901690" y="487680"/>
              <a:ext cx="449830" cy="1341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243684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619" y="1385741"/>
            <a:ext cx="10568716" cy="3467954"/>
          </a:xfrm>
          <a:prstGeom prst="rect">
            <a:avLst/>
          </a:prstGeom>
        </p:spPr>
      </p:pic>
      <p:sp>
        <p:nvSpPr>
          <p:cNvPr id="3" name="Правоъгълник 2"/>
          <p:cNvSpPr/>
          <p:nvPr/>
        </p:nvSpPr>
        <p:spPr>
          <a:xfrm>
            <a:off x="3663930" y="649052"/>
            <a:ext cx="57246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3200" dirty="0" smtClean="0">
                <a:solidFill>
                  <a:srgbClr val="000000"/>
                </a:solidFill>
                <a:latin typeface="Arial" panose="020B0604020202020204" pitchFamily="34" charset="0"/>
              </a:rPr>
              <a:t>За контрол на коридори </a:t>
            </a:r>
            <a:r>
              <a:rPr lang="bg-BG" sz="320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31648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5858"/>
            <a:ext cx="5690847" cy="1295719"/>
          </a:xfrm>
          <a:prstGeom prst="rect">
            <a:avLst/>
          </a:prstGeom>
        </p:spPr>
      </p:pic>
      <p:pic>
        <p:nvPicPr>
          <p:cNvPr id="4" name="Картина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923" y="1976717"/>
            <a:ext cx="9645705" cy="1289255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923" y="3256016"/>
            <a:ext cx="9645705" cy="1010192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09442"/>
            <a:ext cx="10721149" cy="1255934"/>
          </a:xfrm>
          <a:prstGeom prst="rect">
            <a:avLst/>
          </a:prstGeom>
        </p:spPr>
      </p:pic>
      <p:pic>
        <p:nvPicPr>
          <p:cNvPr id="7" name="Картина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545507"/>
            <a:ext cx="10721149" cy="1043148"/>
          </a:xfrm>
          <a:prstGeom prst="rect">
            <a:avLst/>
          </a:prstGeom>
        </p:spPr>
      </p:pic>
      <p:pic>
        <p:nvPicPr>
          <p:cNvPr id="8" name="Картина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55190" y="0"/>
            <a:ext cx="3106822" cy="2092536"/>
          </a:xfrm>
          <a:prstGeom prst="rect">
            <a:avLst/>
          </a:prstGeom>
        </p:spPr>
      </p:pic>
      <p:sp>
        <p:nvSpPr>
          <p:cNvPr id="9" name="Правоъгълник 8"/>
          <p:cNvSpPr/>
          <p:nvPr/>
        </p:nvSpPr>
        <p:spPr>
          <a:xfrm>
            <a:off x="8955190" y="2630346"/>
            <a:ext cx="29460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>
                <a:solidFill>
                  <a:srgbClr val="000000"/>
                </a:solidFill>
                <a:latin typeface="Arial" panose="020B0604020202020204" pitchFamily="34" charset="0"/>
              </a:rPr>
              <a:t>Хоризонтална оптика с </a:t>
            </a:r>
          </a:p>
          <a:p>
            <a:r>
              <a:rPr lang="bg-BG" dirty="0" smtClean="0">
                <a:solidFill>
                  <a:srgbClr val="000000"/>
                </a:solidFill>
                <a:latin typeface="Arial" panose="020B0604020202020204" pitchFamily="34" charset="0"/>
              </a:rPr>
              <a:t>диафрагма, за контрол </a:t>
            </a:r>
          </a:p>
          <a:p>
            <a:r>
              <a:rPr lang="bg-BG" dirty="0" smtClean="0">
                <a:solidFill>
                  <a:srgbClr val="000000"/>
                </a:solidFill>
                <a:latin typeface="Arial" panose="020B0604020202020204" pitchFamily="34" charset="0"/>
              </a:rPr>
              <a:t>на труднодостъпни места </a:t>
            </a:r>
            <a:r>
              <a:rPr lang="bg-BG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</p:txBody>
      </p:sp>
      <p:sp>
        <p:nvSpPr>
          <p:cNvPr id="10" name="Правоъгълник 9"/>
          <p:cNvSpPr/>
          <p:nvPr/>
        </p:nvSpPr>
        <p:spPr>
          <a:xfrm>
            <a:off x="9154946" y="5182478"/>
            <a:ext cx="31324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>
                <a:solidFill>
                  <a:srgbClr val="000000"/>
                </a:solidFill>
                <a:latin typeface="Arial" panose="020B0604020202020204" pitchFamily="34" charset="0"/>
              </a:rPr>
              <a:t>Оптика с голямо</a:t>
            </a:r>
          </a:p>
          <a:p>
            <a:r>
              <a:rPr lang="bg-BG" dirty="0" smtClean="0">
                <a:solidFill>
                  <a:srgbClr val="000000"/>
                </a:solidFill>
                <a:latin typeface="Arial" panose="020B0604020202020204" pitchFamily="34" charset="0"/>
              </a:rPr>
              <a:t> разстояние за откриване,</a:t>
            </a:r>
          </a:p>
          <a:p>
            <a:r>
              <a:rPr lang="bg-BG" dirty="0" smtClean="0">
                <a:solidFill>
                  <a:srgbClr val="000000"/>
                </a:solidFill>
                <a:latin typeface="Arial" panose="020B0604020202020204" pitchFamily="34" charset="0"/>
              </a:rPr>
              <a:t> за контрол на коридори 	</a:t>
            </a:r>
            <a:endParaRPr lang="bg-BG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43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6233160" y="1368425"/>
            <a:ext cx="5760720" cy="4351338"/>
          </a:xfrm>
        </p:spPr>
        <p:txBody>
          <a:bodyPr/>
          <a:lstStyle/>
          <a:p>
            <a:pPr marL="0" indent="0">
              <a:buNone/>
            </a:pPr>
            <a:r>
              <a:rPr lang="bg-BG" dirty="0"/>
              <a:t>Трета разновидност са датчиците тип “завеса” за монтиране на стена, които улавят инфрачервени лъчи от тясна и висока зона, обикновено използвана като преграда за влизане в помещение или сграда. </a:t>
            </a:r>
          </a:p>
        </p:txBody>
      </p:sp>
      <p:grpSp>
        <p:nvGrpSpPr>
          <p:cNvPr id="7" name="Групиране 6"/>
          <p:cNvGrpSpPr/>
          <p:nvPr/>
        </p:nvGrpSpPr>
        <p:grpSpPr>
          <a:xfrm>
            <a:off x="655320" y="1002664"/>
            <a:ext cx="4953000" cy="4011295"/>
            <a:chOff x="655320" y="1002664"/>
            <a:chExt cx="4953000" cy="4011295"/>
          </a:xfrm>
        </p:grpSpPr>
        <p:pic>
          <p:nvPicPr>
            <p:cNvPr id="4" name="Рисунок 137" descr="http://www.rfcmd.ru/sphider/docs/GUARD/RM_MVD_78_36_001-99.files/image067.gif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320" y="1002664"/>
              <a:ext cx="4953000" cy="401129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Правоъгълник 4"/>
            <p:cNvSpPr/>
            <p:nvPr/>
          </p:nvSpPr>
          <p:spPr>
            <a:xfrm>
              <a:off x="1752600" y="1002664"/>
              <a:ext cx="2773680" cy="4603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dirty="0" smtClean="0"/>
                <a:t>В</a:t>
              </a:r>
              <a:r>
                <a:rPr lang="bg-BG" dirty="0" smtClean="0">
                  <a:solidFill>
                    <a:schemeClr val="tx1"/>
                  </a:solidFill>
                </a:rPr>
                <a:t>В хоризонтална равнина</a:t>
              </a:r>
              <a:endParaRPr lang="bg-BG" dirty="0"/>
            </a:p>
          </p:txBody>
        </p:sp>
        <p:sp>
          <p:nvSpPr>
            <p:cNvPr id="6" name="Правоъгълник 5"/>
            <p:cNvSpPr/>
            <p:nvPr/>
          </p:nvSpPr>
          <p:spPr>
            <a:xfrm>
              <a:off x="1859280" y="2316480"/>
              <a:ext cx="2545080" cy="32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sp>
        <p:nvSpPr>
          <p:cNvPr id="8" name="Правоъгълник 7"/>
          <p:cNvSpPr/>
          <p:nvPr/>
        </p:nvSpPr>
        <p:spPr>
          <a:xfrm>
            <a:off x="1943100" y="2176144"/>
            <a:ext cx="2773680" cy="460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>
                <a:solidFill>
                  <a:schemeClr val="tx1"/>
                </a:solidFill>
              </a:rPr>
              <a:t>Във вертикална равнина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7604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21" y="1351723"/>
            <a:ext cx="2642483" cy="3362179"/>
          </a:xfrm>
          <a:prstGeom prst="rect">
            <a:avLst/>
          </a:prstGeom>
        </p:spPr>
      </p:pic>
      <p:pic>
        <p:nvPicPr>
          <p:cNvPr id="4" name="Картина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727" y="4425900"/>
            <a:ext cx="5487603" cy="2007094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4529" y="1921077"/>
            <a:ext cx="5487603" cy="4357173"/>
          </a:xfrm>
          <a:prstGeom prst="rect">
            <a:avLst/>
          </a:prstGeom>
        </p:spPr>
      </p:pic>
      <p:pic>
        <p:nvPicPr>
          <p:cNvPr id="6" name="Картина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9166" y="1175204"/>
            <a:ext cx="3796999" cy="3063208"/>
          </a:xfrm>
          <a:prstGeom prst="rect">
            <a:avLst/>
          </a:prstGeom>
        </p:spPr>
      </p:pic>
      <p:sp>
        <p:nvSpPr>
          <p:cNvPr id="7" name="Правоъгълник 6"/>
          <p:cNvSpPr/>
          <p:nvPr/>
        </p:nvSpPr>
        <p:spPr>
          <a:xfrm>
            <a:off x="890174" y="189838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VEx KORR </a:t>
            </a:r>
            <a:r>
              <a:rPr lang="bg-BG" b="1" dirty="0" smtClean="0"/>
              <a:t>външен датчик </a:t>
            </a:r>
            <a:r>
              <a:rPr lang="bg-BG" dirty="0"/>
              <a:t>	</a:t>
            </a:r>
          </a:p>
        </p:txBody>
      </p:sp>
      <p:sp>
        <p:nvSpPr>
          <p:cNvPr id="8" name="Правоъгълник 7"/>
          <p:cNvSpPr/>
          <p:nvPr/>
        </p:nvSpPr>
        <p:spPr>
          <a:xfrm>
            <a:off x="7294103" y="374504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</a:rPr>
              <a:t>VEx KORR </a:t>
            </a:r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външен датчик </a:t>
            </a:r>
            <a:r>
              <a:rPr lang="bg-BG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22251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9315"/>
          </a:xfrm>
        </p:spPr>
        <p:txBody>
          <a:bodyPr>
            <a:normAutofit/>
          </a:bodyPr>
          <a:lstStyle/>
          <a:p>
            <a:r>
              <a:rPr lang="bg-BG" sz="4000" b="1" dirty="0"/>
              <a:t>Микровълнови </a:t>
            </a:r>
            <a:r>
              <a:rPr lang="bg-BG" sz="4000" b="1" dirty="0" smtClean="0"/>
              <a:t>датчици</a:t>
            </a:r>
            <a:endParaRPr lang="bg-BG" sz="40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fontScale="92500" lnSpcReduction="10000"/>
          </a:bodyPr>
          <a:lstStyle/>
          <a:p>
            <a:r>
              <a:rPr lang="bg-BG" dirty="0" smtClean="0"/>
              <a:t>Активни </a:t>
            </a:r>
            <a:r>
              <a:rPr lang="bg-BG" dirty="0"/>
              <a:t>датчици, </a:t>
            </a:r>
            <a:r>
              <a:rPr lang="bg-BG" dirty="0" smtClean="0"/>
              <a:t>с </a:t>
            </a:r>
            <a:r>
              <a:rPr lang="bg-BG" i="1" u="sng" dirty="0" smtClean="0"/>
              <a:t>предавател</a:t>
            </a:r>
            <a:r>
              <a:rPr lang="bg-BG" dirty="0" smtClean="0"/>
              <a:t> </a:t>
            </a:r>
            <a:r>
              <a:rPr lang="bg-BG" dirty="0"/>
              <a:t>за излъчване на електромагнитни </a:t>
            </a:r>
            <a:r>
              <a:rPr lang="bg-BG" dirty="0" smtClean="0"/>
              <a:t>вълни </a:t>
            </a:r>
            <a:r>
              <a:rPr lang="bg-BG" dirty="0"/>
              <a:t>и </a:t>
            </a:r>
            <a:r>
              <a:rPr lang="bg-BG" i="1" u="sng" dirty="0"/>
              <a:t>приемник</a:t>
            </a:r>
            <a:r>
              <a:rPr lang="bg-BG" dirty="0"/>
              <a:t> на отразените </a:t>
            </a:r>
            <a:r>
              <a:rPr lang="bg-BG" dirty="0" smtClean="0"/>
              <a:t>вълни;</a:t>
            </a:r>
          </a:p>
          <a:p>
            <a:r>
              <a:rPr lang="bg-BG" dirty="0" smtClean="0"/>
              <a:t>Използват </a:t>
            </a:r>
            <a:r>
              <a:rPr lang="bg-BG" i="1" u="sng" dirty="0" smtClean="0"/>
              <a:t>доплеровия </a:t>
            </a:r>
            <a:r>
              <a:rPr lang="bg-BG" i="1" u="sng" dirty="0"/>
              <a:t>ефект </a:t>
            </a:r>
            <a:r>
              <a:rPr lang="bg-BG" dirty="0"/>
              <a:t>– когато обектът, от който вълните се отразяват, приближава </a:t>
            </a:r>
            <a:r>
              <a:rPr lang="bg-BG" dirty="0" smtClean="0"/>
              <a:t>към </a:t>
            </a:r>
            <a:r>
              <a:rPr lang="bg-BG" dirty="0"/>
              <a:t>датчика тяхната честота нараства, </a:t>
            </a:r>
            <a:r>
              <a:rPr lang="bg-BG" dirty="0" smtClean="0"/>
              <a:t>а когато се отдалечава – намалява, право </a:t>
            </a:r>
            <a:r>
              <a:rPr lang="bg-BG" dirty="0"/>
              <a:t>пропорционално на скоростта на движение. </a:t>
            </a:r>
            <a:endParaRPr lang="bg-BG" dirty="0" smtClean="0"/>
          </a:p>
          <a:p>
            <a:r>
              <a:rPr lang="bg-BG" dirty="0" smtClean="0"/>
              <a:t>Предимството </a:t>
            </a:r>
            <a:r>
              <a:rPr lang="bg-BG" dirty="0"/>
              <a:t>в откриването на много бавно движещи се обекти (със скорост няколко </a:t>
            </a:r>
            <a:r>
              <a:rPr lang="bg-BG" dirty="0" err="1"/>
              <a:t>сm</a:t>
            </a:r>
            <a:r>
              <a:rPr lang="bg-BG" dirty="0"/>
              <a:t>/s) често се превръща в източник на грешна аларма. </a:t>
            </a:r>
            <a:endParaRPr lang="bg-BG" dirty="0" smtClean="0"/>
          </a:p>
          <a:p>
            <a:r>
              <a:rPr lang="bg-BG" dirty="0" smtClean="0"/>
              <a:t>Вълните </a:t>
            </a:r>
            <a:r>
              <a:rPr lang="bg-BG" dirty="0"/>
              <a:t>не проникват през метални предмети и движение зад тях не може да бъде регистрирано. </a:t>
            </a:r>
            <a:endParaRPr lang="bg-BG" dirty="0" smtClean="0"/>
          </a:p>
          <a:p>
            <a:r>
              <a:rPr lang="bg-BG" dirty="0" smtClean="0"/>
              <a:t>Същевременно вълните </a:t>
            </a:r>
            <a:r>
              <a:rPr lang="bg-BG" dirty="0"/>
              <a:t>преминават през стени и могат да регистрират движение в съседни помещения</a:t>
            </a:r>
            <a:r>
              <a:rPr lang="bg-BG" dirty="0" smtClean="0"/>
              <a:t>.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6556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авоъгълник 2"/>
          <p:cNvSpPr/>
          <p:nvPr/>
        </p:nvSpPr>
        <p:spPr>
          <a:xfrm>
            <a:off x="2319616" y="714504"/>
            <a:ext cx="72909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800" dirty="0" smtClean="0">
                <a:latin typeface="Times New Roman" panose="02020603050405020304" pitchFamily="18" charset="0"/>
                <a:ea typeface="MS Mincho" panose="02020609040205080304" pitchFamily="49" charset="-128"/>
              </a:rPr>
              <a:t>Диаграми на областта на действие на датчика в хоризонтална и вертикална равнина</a:t>
            </a:r>
            <a:endParaRPr lang="bg-BG" sz="2800" dirty="0"/>
          </a:p>
        </p:txBody>
      </p:sp>
      <p:grpSp>
        <p:nvGrpSpPr>
          <p:cNvPr id="5" name="Групиране 4"/>
          <p:cNvGrpSpPr/>
          <p:nvPr/>
        </p:nvGrpSpPr>
        <p:grpSpPr>
          <a:xfrm>
            <a:off x="1671086" y="2621280"/>
            <a:ext cx="8588057" cy="2978150"/>
            <a:chOff x="1351046" y="1615440"/>
            <a:chExt cx="8588057" cy="2978150"/>
          </a:xfrm>
        </p:grpSpPr>
        <p:pic>
          <p:nvPicPr>
            <p:cNvPr id="2" name="Рисунок 131" descr="http://www.rfcmd.ru/sphider/docs/GUARD/RM_MVD_78_36_001-99.files/image073.gif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1046" y="1615440"/>
              <a:ext cx="8588057" cy="29781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Правоъгълник 3"/>
            <p:cNvSpPr/>
            <p:nvPr/>
          </p:nvSpPr>
          <p:spPr>
            <a:xfrm>
              <a:off x="1661160" y="1615440"/>
              <a:ext cx="7635240" cy="3962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146515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Целта на лекцията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Д</a:t>
            </a:r>
            <a:r>
              <a:rPr lang="bg-BG" dirty="0" smtClean="0"/>
              <a:t>а се дадат основни сведения за техническите средства за сигнализация, системите за видеоконтрол и контрол на достъпа.</a:t>
            </a:r>
            <a:r>
              <a:rPr lang="bg-BG" dirty="0"/>
              <a:t/>
            </a:r>
            <a:br>
              <a:rPr lang="bg-BG" dirty="0"/>
            </a:b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1189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5874" y="2151528"/>
            <a:ext cx="4813795" cy="3227113"/>
          </a:xfrm>
          <a:prstGeom prst="rect">
            <a:avLst/>
          </a:prstGeom>
        </p:spPr>
      </p:pic>
      <p:pic>
        <p:nvPicPr>
          <p:cNvPr id="3" name="Картина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43" y="3080638"/>
            <a:ext cx="6910314" cy="1880063"/>
          </a:xfrm>
          <a:prstGeom prst="rect">
            <a:avLst/>
          </a:prstGeom>
        </p:spPr>
      </p:pic>
      <p:sp>
        <p:nvSpPr>
          <p:cNvPr id="4" name="Правоъгълник 3"/>
          <p:cNvSpPr/>
          <p:nvPr/>
        </p:nvSpPr>
        <p:spPr>
          <a:xfrm>
            <a:off x="3923943" y="891099"/>
            <a:ext cx="4801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Микровълнов </a:t>
            </a:r>
            <a:r>
              <a:rPr lang="bg-BG" b="1" dirty="0">
                <a:solidFill>
                  <a:srgbClr val="000000"/>
                </a:solidFill>
                <a:latin typeface="Arial" panose="020B0604020202020204" pitchFamily="34" charset="0"/>
              </a:rPr>
              <a:t>детектор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</a:rPr>
              <a:t>MX 950 </a:t>
            </a:r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МХ 960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</p:txBody>
      </p:sp>
      <p:pic>
        <p:nvPicPr>
          <p:cNvPr id="5" name="Картина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243" y="418120"/>
            <a:ext cx="3630716" cy="2380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68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 dirty="0"/>
              <a:t>Комбинирани </a:t>
            </a:r>
            <a:r>
              <a:rPr lang="bg-BG" b="1" dirty="0" smtClean="0"/>
              <a:t>датчици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838200" y="1508760"/>
            <a:ext cx="10515600" cy="4668203"/>
          </a:xfrm>
        </p:spPr>
        <p:txBody>
          <a:bodyPr>
            <a:normAutofit lnSpcReduction="10000"/>
          </a:bodyPr>
          <a:lstStyle/>
          <a:p>
            <a:r>
              <a:rPr lang="bg-BG" dirty="0" smtClean="0"/>
              <a:t>За </a:t>
            </a:r>
            <a:r>
              <a:rPr lang="bg-BG" dirty="0"/>
              <a:t>охрана на затворени помещения </a:t>
            </a:r>
            <a:r>
              <a:rPr lang="bg-BG" dirty="0" smtClean="0"/>
              <a:t>може да се използва комбинация </a:t>
            </a:r>
            <a:r>
              <a:rPr lang="bg-BG" dirty="0"/>
              <a:t>на PIR датчик и микровълнов, като честотата на последния е около 10 </a:t>
            </a:r>
            <a:r>
              <a:rPr lang="bg-BG" dirty="0" err="1"/>
              <a:t>GHz</a:t>
            </a:r>
            <a:r>
              <a:rPr lang="bg-BG" dirty="0"/>
              <a:t> (има няколко международно разрешени честоти</a:t>
            </a:r>
            <a:r>
              <a:rPr lang="bg-BG" dirty="0" smtClean="0"/>
              <a:t>); </a:t>
            </a:r>
          </a:p>
          <a:p>
            <a:r>
              <a:rPr lang="bg-BG" dirty="0" smtClean="0"/>
              <a:t>Целта </a:t>
            </a:r>
            <a:r>
              <a:rPr lang="bg-BG" dirty="0"/>
              <a:t>на комбинирането на двата вида </a:t>
            </a:r>
            <a:r>
              <a:rPr lang="bg-BG" dirty="0" smtClean="0"/>
              <a:t>датчици е </a:t>
            </a:r>
            <a:r>
              <a:rPr lang="bg-BG" dirty="0"/>
              <a:t>по-нататъшно намаляване на вероятността от грешна </a:t>
            </a:r>
            <a:r>
              <a:rPr lang="bg-BG" dirty="0" smtClean="0"/>
              <a:t>аларма; </a:t>
            </a:r>
          </a:p>
          <a:p>
            <a:r>
              <a:rPr lang="bg-BG" dirty="0" smtClean="0"/>
              <a:t>Основният </a:t>
            </a:r>
            <a:r>
              <a:rPr lang="bg-BG" dirty="0"/>
              <a:t>принцип на работа е задействане на алармата, само когато и двата датчика са установили наличието на движещ се обект. </a:t>
            </a:r>
            <a:endParaRPr lang="bg-BG" dirty="0" smtClean="0"/>
          </a:p>
          <a:p>
            <a:r>
              <a:rPr lang="bg-BG" dirty="0" smtClean="0"/>
              <a:t>Зоната </a:t>
            </a:r>
            <a:r>
              <a:rPr lang="bg-BG" dirty="0"/>
              <a:t>на излъчване на електромагнитните вълни е по-тясна от тази на PIR датчика, например ъгълът в хоризонтална посока е 90°, а този във вертикална - 40°. 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1569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165" y="2164977"/>
            <a:ext cx="5588690" cy="2756647"/>
          </a:xfrm>
          <a:prstGeom prst="rect">
            <a:avLst/>
          </a:prstGeom>
        </p:spPr>
      </p:pic>
      <p:pic>
        <p:nvPicPr>
          <p:cNvPr id="3" name="Картина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0435" y="245460"/>
            <a:ext cx="4929219" cy="6367080"/>
          </a:xfrm>
          <a:prstGeom prst="rect">
            <a:avLst/>
          </a:prstGeom>
        </p:spPr>
      </p:pic>
      <p:pic>
        <p:nvPicPr>
          <p:cNvPr id="4" name="Картина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266" y="0"/>
            <a:ext cx="3348651" cy="2216483"/>
          </a:xfrm>
          <a:prstGeom prst="rect">
            <a:avLst/>
          </a:prstGeom>
        </p:spPr>
      </p:pic>
      <p:sp>
        <p:nvSpPr>
          <p:cNvPr id="5" name="Правоъгълник 4"/>
          <p:cNvSpPr/>
          <p:nvPr/>
        </p:nvSpPr>
        <p:spPr>
          <a:xfrm>
            <a:off x="1637924" y="5395864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детектор </a:t>
            </a: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</a:rPr>
              <a:t>Viewguard DUAL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71436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</p:spPr>
        <p:txBody>
          <a:bodyPr/>
          <a:lstStyle/>
          <a:p>
            <a:pPr algn="ctr"/>
            <a:r>
              <a:rPr lang="bg-BG" b="1" dirty="0" smtClean="0"/>
              <a:t>Датчик </a:t>
            </a:r>
            <a:r>
              <a:rPr lang="bg-BG" b="1" dirty="0"/>
              <a:t>за разбито стъкло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838200" y="1325880"/>
            <a:ext cx="10515600" cy="4851083"/>
          </a:xfrm>
        </p:spPr>
        <p:txBody>
          <a:bodyPr>
            <a:normAutofit/>
          </a:bodyPr>
          <a:lstStyle/>
          <a:p>
            <a:r>
              <a:rPr lang="bg-BG" dirty="0" smtClean="0"/>
              <a:t>е </a:t>
            </a:r>
            <a:r>
              <a:rPr lang="bg-BG" dirty="0"/>
              <a:t>устройство за откриване на повреди по стъкло (прозорец, витрина, остъклена врата) в охраняваното помещение. </a:t>
            </a:r>
            <a:endParaRPr lang="bg-BG" dirty="0" smtClean="0"/>
          </a:p>
          <a:p>
            <a:r>
              <a:rPr lang="bg-BG" dirty="0" smtClean="0"/>
              <a:t>Съществуват </a:t>
            </a:r>
            <a:r>
              <a:rPr lang="bg-BG" dirty="0"/>
              <a:t>няколко вида: </a:t>
            </a:r>
            <a:endParaRPr lang="bg-BG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bg-BG" i="1" u="sng" dirty="0" smtClean="0"/>
              <a:t>електроконтактни</a:t>
            </a:r>
            <a:r>
              <a:rPr lang="bg-BG" dirty="0" smtClean="0"/>
              <a:t> </a:t>
            </a:r>
            <a:r>
              <a:rPr lang="bg-BG" dirty="0"/>
              <a:t>– лента или тънък кабел, опънат по периметъра на остъкления отвор, които при повреждане на стъклото се разкъсват и прекъсват веригата, с което генерират алармен сигнал. </a:t>
            </a:r>
            <a:endParaRPr lang="bg-BG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bg-BG" i="1" u="sng" dirty="0"/>
              <a:t>у</a:t>
            </a:r>
            <a:r>
              <a:rPr lang="bg-BG" i="1" u="sng" dirty="0" smtClean="0"/>
              <a:t>дарноконтактните </a:t>
            </a:r>
            <a:r>
              <a:rPr lang="bg-BG" dirty="0"/>
              <a:t>и </a:t>
            </a:r>
            <a:r>
              <a:rPr lang="bg-BG" i="1" u="sng" dirty="0"/>
              <a:t>пиезоелектрическите</a:t>
            </a:r>
            <a:r>
              <a:rPr lang="bg-BG" dirty="0"/>
              <a:t> датчици реагират на колебанията и вибрациите на стъклото. В основата им е заложен пиезоелектрически чувствителен елемент, който преобразува вибрациите и деформациите в електрически сигнал. </a:t>
            </a:r>
          </a:p>
        </p:txBody>
      </p:sp>
    </p:spTree>
    <p:extLst>
      <p:ext uri="{BB962C8B-B14F-4D97-AF65-F5344CB8AC3E}">
        <p14:creationId xmlns:p14="http://schemas.microsoft.com/office/powerpoint/2010/main" val="341478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/>
          <p:cNvSpPr/>
          <p:nvPr/>
        </p:nvSpPr>
        <p:spPr>
          <a:xfrm>
            <a:off x="4085308" y="649052"/>
            <a:ext cx="5724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Активен датчик за разбиване на стъкло </a:t>
            </a:r>
            <a:r>
              <a:rPr lang="bg-BG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</p:txBody>
      </p:sp>
      <p:pic>
        <p:nvPicPr>
          <p:cNvPr id="3" name="Картина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848" y="1906911"/>
            <a:ext cx="10645623" cy="4668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81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7395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/>
              <a:t>Акустичен </a:t>
            </a:r>
            <a:r>
              <a:rPr lang="bg-BG" sz="4000" b="1" dirty="0" smtClean="0"/>
              <a:t>датчик</a:t>
            </a:r>
            <a:endParaRPr lang="bg-BG" sz="4000" b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bg-BG" dirty="0" smtClean="0"/>
              <a:t>Акустичният </a:t>
            </a:r>
            <a:r>
              <a:rPr lang="bg-BG" dirty="0"/>
              <a:t>датчик за разбито стъкло реагира на звука на счупено стъкло и е предназначен за откриване на счупване на листово стъкло – обикновено, армирано, трислойно „</a:t>
            </a:r>
            <a:r>
              <a:rPr lang="bg-BG" dirty="0" err="1"/>
              <a:t>триплекс</a:t>
            </a:r>
            <a:r>
              <a:rPr lang="bg-BG" dirty="0"/>
              <a:t>“, закалено. </a:t>
            </a:r>
            <a:endParaRPr lang="bg-BG" dirty="0" smtClean="0"/>
          </a:p>
          <a:p>
            <a:r>
              <a:rPr lang="bg-BG" dirty="0" smtClean="0"/>
              <a:t>Чувствителният </a:t>
            </a:r>
            <a:r>
              <a:rPr lang="bg-BG" dirty="0"/>
              <a:t>елемент на тези датчици е електретен микрофон, който преобразува звуковите колебания в електрически сигнали. </a:t>
            </a:r>
            <a:endParaRPr lang="bg-BG" dirty="0" smtClean="0"/>
          </a:p>
          <a:p>
            <a:r>
              <a:rPr lang="bg-BG" dirty="0" smtClean="0"/>
              <a:t>По-нататък </a:t>
            </a:r>
            <a:r>
              <a:rPr lang="bg-BG" dirty="0"/>
              <a:t>тези сигнали постъпват в контролер, който ги анализира. </a:t>
            </a:r>
            <a:endParaRPr lang="bg-BG" dirty="0" smtClean="0"/>
          </a:p>
          <a:p>
            <a:r>
              <a:rPr lang="bg-BG" dirty="0" smtClean="0"/>
              <a:t>Ако </a:t>
            </a:r>
            <a:r>
              <a:rPr lang="bg-BG" dirty="0"/>
              <a:t>спектърът на шума съдържа компонента, съвпадаща със спектъра на разбито стъкло, то детекторът сработва. </a:t>
            </a:r>
            <a:endParaRPr lang="bg-BG" dirty="0" smtClean="0"/>
          </a:p>
          <a:p>
            <a:r>
              <a:rPr lang="bg-BG" dirty="0" smtClean="0"/>
              <a:t>Най-съвременните </a:t>
            </a:r>
            <a:r>
              <a:rPr lang="bg-BG" dirty="0"/>
              <a:t>модели имат двупрагов анализ на сигнала, което намалява вероятността от лъжливи сработвания</a:t>
            </a:r>
            <a:r>
              <a:rPr lang="bg-BG" dirty="0" smtClean="0"/>
              <a:t>.</a:t>
            </a:r>
          </a:p>
          <a:p>
            <a:r>
              <a:rPr lang="bg-BG" dirty="0" smtClean="0"/>
              <a:t> </a:t>
            </a:r>
            <a:r>
              <a:rPr lang="bg-BG" dirty="0"/>
              <a:t>За индикация на тревога този датчик трябва да регистрира два вида сигнал – звук от удар по стъклото и звук от разбито стъкло с интервал от 150 мс. </a:t>
            </a:r>
            <a:endParaRPr lang="bg-BG" dirty="0" smtClean="0"/>
          </a:p>
          <a:p>
            <a:r>
              <a:rPr lang="bg-BG" dirty="0" smtClean="0"/>
              <a:t>При </a:t>
            </a:r>
            <a:r>
              <a:rPr lang="bg-BG" dirty="0"/>
              <a:t>монтажа на този датчик всички участъци на охраняваната зона трябва да са в пределите на прекия му обхват. Този тип датчици е широко разпространен заради ефективността и удобството на монтажа им (с един датчик могат да бъдат обхванати няколко прозореца, което води до икономии).</a:t>
            </a:r>
          </a:p>
          <a:p>
            <a:endParaRPr lang="bg-BG" dirty="0"/>
          </a:p>
        </p:txBody>
      </p:sp>
      <p:pic>
        <p:nvPicPr>
          <p:cNvPr id="4" name="Picture 5" descr="0004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7485"/>
            <a:ext cx="1275080" cy="1460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826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737" y="1548937"/>
            <a:ext cx="6046525" cy="3760126"/>
          </a:xfrm>
          <a:prstGeom prst="rect">
            <a:avLst/>
          </a:prstGeom>
          <a:ln>
            <a:noFill/>
          </a:ln>
        </p:spPr>
      </p:pic>
      <p:sp>
        <p:nvSpPr>
          <p:cNvPr id="3" name="Правоъгълник 2"/>
          <p:cNvSpPr/>
          <p:nvPr/>
        </p:nvSpPr>
        <p:spPr>
          <a:xfrm>
            <a:off x="4188418" y="729735"/>
            <a:ext cx="2430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Магнитни контакти</a:t>
            </a:r>
            <a:endParaRPr lang="bg-BG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44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ртина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12" y="242047"/>
            <a:ext cx="11426618" cy="6750425"/>
          </a:xfrm>
          <a:prstGeom prst="rect">
            <a:avLst/>
          </a:prstGeom>
        </p:spPr>
      </p:pic>
      <p:sp>
        <p:nvSpPr>
          <p:cNvPr id="4" name="Правоъгълник 3"/>
          <p:cNvSpPr/>
          <p:nvPr/>
        </p:nvSpPr>
        <p:spPr>
          <a:xfrm>
            <a:off x="2166842" y="528028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b="1" dirty="0">
                <a:solidFill>
                  <a:srgbClr val="000000"/>
                </a:solidFill>
                <a:latin typeface="Arial" panose="020B0604020202020204" pitchFamily="34" charset="0"/>
              </a:rPr>
              <a:t>Датчик </a:t>
            </a:r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за разбиване на стъкло </a:t>
            </a:r>
            <a:r>
              <a:rPr lang="bg-BG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</p:txBody>
      </p:sp>
      <p:sp>
        <p:nvSpPr>
          <p:cNvPr id="5" name="Правоъгълник 4"/>
          <p:cNvSpPr/>
          <p:nvPr/>
        </p:nvSpPr>
        <p:spPr>
          <a:xfrm>
            <a:off x="7079501" y="3301715"/>
            <a:ext cx="26202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b="1" dirty="0">
                <a:solidFill>
                  <a:srgbClr val="000000"/>
                </a:solidFill>
                <a:latin typeface="Arial" panose="020B0604020202020204" pitchFamily="34" charset="0"/>
              </a:rPr>
              <a:t>Датчик </a:t>
            </a:r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за разбиване </a:t>
            </a:r>
          </a:p>
          <a:p>
            <a:pPr algn="ctr"/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на стъкло </a:t>
            </a:r>
            <a:r>
              <a:rPr lang="bg-BG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</p:txBody>
      </p:sp>
      <p:sp>
        <p:nvSpPr>
          <p:cNvPr id="6" name="Правоъгълник 5"/>
          <p:cNvSpPr/>
          <p:nvPr/>
        </p:nvSpPr>
        <p:spPr>
          <a:xfrm>
            <a:off x="721659" y="3522693"/>
            <a:ext cx="26938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Акустически датчик</a:t>
            </a:r>
          </a:p>
          <a:p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за  разбиване на</a:t>
            </a:r>
          </a:p>
          <a:p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стъкло </a:t>
            </a:r>
          </a:p>
          <a:p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DETEKT 1000 BUS-1 </a:t>
            </a:r>
            <a:r>
              <a:rPr lang="bg-BG" dirty="0" smtClean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  <a:endParaRPr lang="bg-BG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7" name="Картина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729" y="4834680"/>
            <a:ext cx="2751702" cy="1791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иране 10"/>
          <p:cNvGrpSpPr/>
          <p:nvPr/>
        </p:nvGrpSpPr>
        <p:grpSpPr>
          <a:xfrm>
            <a:off x="1021973" y="250291"/>
            <a:ext cx="10040471" cy="6406323"/>
            <a:chOff x="1021973" y="250291"/>
            <a:chExt cx="10040471" cy="6406323"/>
          </a:xfrm>
        </p:grpSpPr>
        <p:pic>
          <p:nvPicPr>
            <p:cNvPr id="2" name="Картина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1973" y="250291"/>
              <a:ext cx="10040471" cy="6406323"/>
            </a:xfrm>
            <a:prstGeom prst="rect">
              <a:avLst/>
            </a:prstGeom>
          </p:spPr>
        </p:pic>
        <p:sp>
          <p:nvSpPr>
            <p:cNvPr id="3" name="Правоъгълник 2"/>
            <p:cNvSpPr/>
            <p:nvPr/>
          </p:nvSpPr>
          <p:spPr>
            <a:xfrm>
              <a:off x="6477001" y="3743525"/>
              <a:ext cx="121471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bg-BG" sz="1200" b="1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Контрол за затваряне на бравата на прозореца</a:t>
              </a:r>
              <a:endParaRPr lang="bg-BG" sz="1200" dirty="0"/>
            </a:p>
          </p:txBody>
        </p:sp>
        <p:sp>
          <p:nvSpPr>
            <p:cNvPr id="4" name="Правоъгълник 3"/>
            <p:cNvSpPr/>
            <p:nvPr/>
          </p:nvSpPr>
          <p:spPr>
            <a:xfrm>
              <a:off x="6042209" y="2541494"/>
              <a:ext cx="165847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bg-BG" sz="1200" b="1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Датчик за разбито стъкло с функция за контрол на затворена верига</a:t>
              </a:r>
              <a:endParaRPr lang="bg-BG" sz="1200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" name="Правоъгълник 4"/>
            <p:cNvSpPr/>
            <p:nvPr/>
          </p:nvSpPr>
          <p:spPr>
            <a:xfrm>
              <a:off x="3491750" y="3928190"/>
              <a:ext cx="16584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bg-BG" sz="1200" b="1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Контрол на затварянето</a:t>
              </a:r>
              <a:endParaRPr lang="bg-BG" sz="1200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" name="Правоъгълник 5"/>
            <p:cNvSpPr/>
            <p:nvPr/>
          </p:nvSpPr>
          <p:spPr>
            <a:xfrm>
              <a:off x="1674150" y="3928190"/>
              <a:ext cx="98163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bg-BG" sz="1200" b="1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Пасивен датчик за разбиване на стъкло</a:t>
              </a:r>
              <a:endParaRPr lang="bg-BG" sz="1200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" name="Правоъгълник 6"/>
            <p:cNvSpPr/>
            <p:nvPr/>
          </p:nvSpPr>
          <p:spPr>
            <a:xfrm>
              <a:off x="2036120" y="2310661"/>
              <a:ext cx="9973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200" b="1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IDENTLOC </a:t>
              </a:r>
              <a:r>
                <a:rPr lang="en-GB" sz="12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AWE </a:t>
              </a:r>
              <a:endParaRPr lang="bg-BG" sz="1200" dirty="0"/>
            </a:p>
          </p:txBody>
        </p:sp>
        <p:sp>
          <p:nvSpPr>
            <p:cNvPr id="8" name="Правоъгълник 7"/>
            <p:cNvSpPr/>
            <p:nvPr/>
          </p:nvSpPr>
          <p:spPr>
            <a:xfrm>
              <a:off x="1927418" y="739298"/>
              <a:ext cx="121471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bg-BG" sz="1200" b="1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Към централния блок за управление</a:t>
              </a:r>
              <a:endParaRPr lang="bg-BG" sz="1200" dirty="0"/>
            </a:p>
          </p:txBody>
        </p:sp>
        <p:sp>
          <p:nvSpPr>
            <p:cNvPr id="9" name="Правоъгълник 8"/>
            <p:cNvSpPr/>
            <p:nvPr/>
          </p:nvSpPr>
          <p:spPr>
            <a:xfrm>
              <a:off x="7230033" y="1154796"/>
              <a:ext cx="165847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bg-BG" sz="1200" b="1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Датчик за разбито стъкло с функция за контрол на затворена верига</a:t>
              </a:r>
              <a:endParaRPr lang="bg-BG" sz="1200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Правоъгълник 9"/>
            <p:cNvSpPr/>
            <p:nvPr/>
          </p:nvSpPr>
          <p:spPr>
            <a:xfrm>
              <a:off x="9291914" y="2633826"/>
              <a:ext cx="141754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bg-BG" sz="1200" b="1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Датчик за  затворена верига</a:t>
              </a:r>
              <a:endParaRPr lang="bg-BG" sz="1200" b="1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330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72" y="72137"/>
            <a:ext cx="2930927" cy="1189038"/>
          </a:xfrm>
          <a:prstGeom prst="rect">
            <a:avLst/>
          </a:prstGeom>
        </p:spPr>
      </p:pic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3063"/>
          </a:xfrm>
        </p:spPr>
        <p:txBody>
          <a:bodyPr>
            <a:normAutofit/>
          </a:bodyPr>
          <a:lstStyle/>
          <a:p>
            <a:pPr algn="ctr"/>
            <a:r>
              <a:rPr lang="bg-BG" sz="3600" b="1" dirty="0"/>
              <a:t>Вибрационните датчици</a:t>
            </a:r>
            <a:endParaRPr lang="bg-BG" sz="3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021976" y="1371600"/>
            <a:ext cx="10331824" cy="4805363"/>
          </a:xfrm>
        </p:spPr>
        <p:txBody>
          <a:bodyPr>
            <a:normAutofit fontScale="92500" lnSpcReduction="10000"/>
          </a:bodyPr>
          <a:lstStyle/>
          <a:p>
            <a:r>
              <a:rPr lang="bg-BG" dirty="0" smtClean="0"/>
              <a:t>Предназначени </a:t>
            </a:r>
            <a:r>
              <a:rPr lang="bg-BG" dirty="0"/>
              <a:t>за </a:t>
            </a:r>
            <a:r>
              <a:rPr lang="bg-BG" dirty="0" smtClean="0"/>
              <a:t>откриване </a:t>
            </a:r>
            <a:r>
              <a:rPr lang="bg-BG" dirty="0"/>
              <a:t>на вибрациите по повърхността на сейфове, метални шкафове, прозорци, врати, стени и огради. </a:t>
            </a:r>
            <a:endParaRPr lang="bg-BG" dirty="0" smtClean="0"/>
          </a:p>
          <a:p>
            <a:r>
              <a:rPr lang="bg-BG" dirty="0" smtClean="0"/>
              <a:t>Системата издава </a:t>
            </a:r>
            <a:r>
              <a:rPr lang="bg-BG" dirty="0"/>
              <a:t>алармен </a:t>
            </a:r>
            <a:r>
              <a:rPr lang="bg-BG" dirty="0" smtClean="0"/>
              <a:t>сигнал </a:t>
            </a:r>
            <a:r>
              <a:rPr lang="bg-BG" dirty="0"/>
              <a:t>когато детекторът засече движение или вибрации, които отварят веригата. </a:t>
            </a:r>
            <a:endParaRPr lang="bg-BG" dirty="0" smtClean="0"/>
          </a:p>
          <a:p>
            <a:r>
              <a:rPr lang="bg-BG" dirty="0" smtClean="0"/>
              <a:t>Работата </a:t>
            </a:r>
            <a:r>
              <a:rPr lang="bg-BG" dirty="0"/>
              <a:t>на датчика се регулира и настройва за различно ниво на </a:t>
            </a:r>
            <a:r>
              <a:rPr lang="bg-BG" dirty="0" smtClean="0"/>
              <a:t>вибрации</a:t>
            </a:r>
          </a:p>
          <a:p>
            <a:r>
              <a:rPr lang="bg-BG" dirty="0" smtClean="0"/>
              <a:t>Най-новите </a:t>
            </a:r>
            <a:r>
              <a:rPr lang="bg-BG" dirty="0"/>
              <a:t>датчици за вибрация са оборудвани с </a:t>
            </a:r>
            <a:r>
              <a:rPr lang="bg-BG" dirty="0" smtClean="0"/>
              <a:t>пиезоелектричен </a:t>
            </a:r>
            <a:r>
              <a:rPr lang="bg-BG" dirty="0"/>
              <a:t>чувствителен елемент, а не с механични компоненти, което им позволява да улавят и най-малките вибрации. </a:t>
            </a:r>
            <a:endParaRPr lang="bg-BG" dirty="0" smtClean="0"/>
          </a:p>
          <a:p>
            <a:r>
              <a:rPr lang="bg-BG" dirty="0" smtClean="0"/>
              <a:t>Към </a:t>
            </a:r>
            <a:r>
              <a:rPr lang="bg-BG" dirty="0"/>
              <a:t>предимствата на вибрационните детектори могат да се отнесат също високата надеждност, минималното количество лъжливи сигнали, лесен монтаж и относително ниския ценови диапазон.</a:t>
            </a:r>
          </a:p>
        </p:txBody>
      </p:sp>
    </p:spTree>
    <p:extLst>
      <p:ext uri="{BB962C8B-B14F-4D97-AF65-F5344CB8AC3E}">
        <p14:creationId xmlns:p14="http://schemas.microsoft.com/office/powerpoint/2010/main" val="378022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Учебни въпроси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Увод</a:t>
            </a:r>
          </a:p>
          <a:p>
            <a:r>
              <a:rPr lang="en-GB" dirty="0" smtClean="0"/>
              <a:t>I </a:t>
            </a:r>
            <a:r>
              <a:rPr lang="bg-BG" dirty="0" smtClean="0"/>
              <a:t>Охранителни системи</a:t>
            </a:r>
            <a:endParaRPr lang="en-GB" dirty="0" smtClean="0"/>
          </a:p>
          <a:p>
            <a:r>
              <a:rPr lang="en-GB" dirty="0" smtClean="0"/>
              <a:t>II</a:t>
            </a:r>
            <a:r>
              <a:rPr lang="bg-BG" dirty="0" smtClean="0"/>
              <a:t> Системи за контрол на достъпа</a:t>
            </a:r>
            <a:endParaRPr lang="en-GB" dirty="0" smtClean="0"/>
          </a:p>
          <a:p>
            <a:r>
              <a:rPr lang="en-GB" dirty="0" smtClean="0"/>
              <a:t>III</a:t>
            </a:r>
            <a:r>
              <a:rPr lang="bg-BG" dirty="0" smtClean="0"/>
              <a:t> Телевизионно видеонаблюдение</a:t>
            </a:r>
            <a:endParaRPr lang="bg-BG" dirty="0" smtClean="0"/>
          </a:p>
          <a:p>
            <a:r>
              <a:rPr lang="bg-BG" dirty="0" smtClean="0"/>
              <a:t>Заключение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232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авоъгълник 1"/>
          <p:cNvSpPr/>
          <p:nvPr/>
        </p:nvSpPr>
        <p:spPr>
          <a:xfrm>
            <a:off x="4089771" y="191852"/>
            <a:ext cx="56324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Сеизмичен  датчик GM 565 </a:t>
            </a:r>
            <a:r>
              <a:rPr lang="bg-BG" dirty="0" smtClean="0">
                <a:solidFill>
                  <a:srgbClr val="000000"/>
                </a:solidFill>
                <a:latin typeface="Arial" panose="020B0604020202020204" pitchFamily="34" charset="0"/>
              </a:rPr>
              <a:t>/ </a:t>
            </a:r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GM 570 </a:t>
            </a:r>
            <a:r>
              <a:rPr lang="bg-BG" dirty="0" smtClean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  <a:endParaRPr lang="bg-BG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Картина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431" y="1990165"/>
            <a:ext cx="2697223" cy="2113637"/>
          </a:xfrm>
          <a:prstGeom prst="rect">
            <a:avLst/>
          </a:prstGeom>
        </p:spPr>
      </p:pic>
      <p:sp>
        <p:nvSpPr>
          <p:cNvPr id="4" name="Правоъгълник 3"/>
          <p:cNvSpPr/>
          <p:nvPr/>
        </p:nvSpPr>
        <p:spPr>
          <a:xfrm>
            <a:off x="2997654" y="1205604"/>
            <a:ext cx="81230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>
                <a:solidFill>
                  <a:srgbClr val="000000"/>
                </a:solidFill>
                <a:latin typeface="Arial" panose="020B0604020202020204" pitchFamily="34" charset="0"/>
              </a:rPr>
              <a:t>Сеизмичният датчик е </a:t>
            </a:r>
            <a:r>
              <a:rPr lang="bg-BG" b="1" i="1" u="sng" dirty="0" smtClean="0">
                <a:solidFill>
                  <a:srgbClr val="000000"/>
                </a:solidFill>
                <a:latin typeface="Arial" panose="020B0604020202020204" pitchFamily="34" charset="0"/>
              </a:rPr>
              <a:t>предназначен</a:t>
            </a:r>
            <a:r>
              <a:rPr lang="bg-BG" dirty="0" smtClean="0">
                <a:solidFill>
                  <a:srgbClr val="000000"/>
                </a:solidFill>
                <a:latin typeface="Arial" panose="020B0604020202020204" pitchFamily="34" charset="0"/>
              </a:rPr>
              <a:t> за контрол на сейфове и армирани помещения срещу атаки с всякакви съвременни устройства за проникване (елмазени бургии, хидравлически преси, кислородни копия за пробиване на отвори и взривни вещества. </a:t>
            </a:r>
          </a:p>
          <a:p>
            <a:r>
              <a:rPr lang="bg-BG" b="1" i="1" u="sng" dirty="0" smtClean="0">
                <a:solidFill>
                  <a:srgbClr val="000000"/>
                </a:solidFill>
                <a:latin typeface="Arial" panose="020B0604020202020204" pitchFamily="34" charset="0"/>
              </a:rPr>
              <a:t>Функциониране</a:t>
            </a:r>
            <a:r>
              <a:rPr lang="bg-BG" dirty="0" smtClean="0">
                <a:solidFill>
                  <a:srgbClr val="000000"/>
                </a:solidFill>
                <a:latin typeface="Arial" panose="020B0604020202020204" pitchFamily="34" charset="0"/>
              </a:rPr>
              <a:t>. Механическото обработване на твърди материали (бетон, армирана стомана) създава ускорение на обекта. При това се генерират механични вибрации, които се разпространяват в материала. Възприемащият елемент на сеизмичния датчик, твърдо присъединен към обекта, възприема вибрациите и ги преобразува в електрически сигнали. В електронната част на сеизмическия датчик сигналите се анализират в избрания честотен диапазон, характерни за устройствата за проникване, и чрез контакт реле се включва сигнал за тревога. </a:t>
            </a:r>
          </a:p>
          <a:p>
            <a:r>
              <a:rPr lang="bg-BG" b="1" i="1" u="sng" dirty="0" smtClean="0">
                <a:solidFill>
                  <a:srgbClr val="000000"/>
                </a:solidFill>
                <a:latin typeface="Arial" panose="020B0604020202020204" pitchFamily="34" charset="0"/>
              </a:rPr>
              <a:t>Използване</a:t>
            </a:r>
            <a:r>
              <a:rPr lang="bg-BG" dirty="0" smtClean="0">
                <a:solidFill>
                  <a:srgbClr val="000000"/>
                </a:solidFill>
                <a:latin typeface="Arial" panose="020B0604020202020204" pitchFamily="34" charset="0"/>
              </a:rPr>
              <a:t>: сейфове, укрепени стени, складове, усилени врати на помещения, банкомати, облекчени метални конструкции.</a:t>
            </a:r>
            <a:endParaRPr lang="bg-BG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90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5515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/>
              <a:t>Ултразвуковите датчици</a:t>
            </a:r>
            <a:endParaRPr lang="bg-BG" sz="40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/>
          <a:lstStyle/>
          <a:p>
            <a:r>
              <a:rPr lang="bg-BG" dirty="0" smtClean="0"/>
              <a:t>Работят </a:t>
            </a:r>
            <a:r>
              <a:rPr lang="bg-BG" dirty="0"/>
              <a:t>на принципа на </a:t>
            </a:r>
            <a:r>
              <a:rPr lang="bg-BG" dirty="0" smtClean="0"/>
              <a:t>локатора - излъчват </a:t>
            </a:r>
            <a:r>
              <a:rPr lang="bg-BG" dirty="0"/>
              <a:t>и приемат </a:t>
            </a:r>
            <a:r>
              <a:rPr lang="bg-BG" dirty="0" smtClean="0"/>
              <a:t>ултразвукови </a:t>
            </a:r>
            <a:r>
              <a:rPr lang="bg-BG" dirty="0"/>
              <a:t>колебания. </a:t>
            </a:r>
            <a:endParaRPr lang="bg-BG" dirty="0" smtClean="0"/>
          </a:p>
          <a:p>
            <a:r>
              <a:rPr lang="bg-BG" dirty="0" smtClean="0"/>
              <a:t>Ако </a:t>
            </a:r>
            <a:r>
              <a:rPr lang="bg-BG" dirty="0"/>
              <a:t>в полето на техния обхват попадне движещ се предмет, дължината на вълните се променя в съответствие със закона на Доплер. </a:t>
            </a:r>
            <a:endParaRPr lang="bg-BG" dirty="0" smtClean="0"/>
          </a:p>
          <a:p>
            <a:r>
              <a:rPr lang="bg-BG" dirty="0" smtClean="0"/>
              <a:t>Това </a:t>
            </a:r>
            <a:r>
              <a:rPr lang="bg-BG" dirty="0"/>
              <a:t>служи като сигнал за сработването на датчика. </a:t>
            </a:r>
            <a:endParaRPr lang="bg-BG" dirty="0" smtClean="0"/>
          </a:p>
          <a:p>
            <a:r>
              <a:rPr lang="bg-BG" dirty="0" smtClean="0"/>
              <a:t>В </a:t>
            </a:r>
            <a:r>
              <a:rPr lang="bg-BG" dirty="0"/>
              <a:t>цехове с висока температура и дълги коридори тези датчици са незаменими.</a:t>
            </a:r>
          </a:p>
          <a:p>
            <a:endParaRPr lang="bg-BG" dirty="0"/>
          </a:p>
        </p:txBody>
      </p:sp>
      <p:pic>
        <p:nvPicPr>
          <p:cNvPr id="4" name="Picture 11" descr="0007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11150"/>
            <a:ext cx="1325245" cy="19989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125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5451"/>
          </a:xfrm>
        </p:spPr>
        <p:txBody>
          <a:bodyPr>
            <a:normAutofit/>
          </a:bodyPr>
          <a:lstStyle/>
          <a:p>
            <a:r>
              <a:rPr lang="bg-BG" sz="4000" b="1" dirty="0" smtClean="0"/>
              <a:t>Лъчеви </a:t>
            </a:r>
            <a:r>
              <a:rPr lang="bg-BG" sz="4000" b="1" dirty="0"/>
              <a:t>датчици (бариери)</a:t>
            </a:r>
            <a:endParaRPr lang="bg-BG" sz="40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С</a:t>
            </a:r>
            <a:r>
              <a:rPr lang="bg-BG" dirty="0" smtClean="0"/>
              <a:t>лужат </a:t>
            </a:r>
            <a:r>
              <a:rPr lang="bg-BG" dirty="0"/>
              <a:t>за </a:t>
            </a:r>
            <a:r>
              <a:rPr lang="bg-BG" dirty="0" smtClean="0"/>
              <a:t>обхващане </a:t>
            </a:r>
            <a:r>
              <a:rPr lang="bg-BG" dirty="0"/>
              <a:t>на големи пространства и се състоят от приемник и предавател</a:t>
            </a:r>
            <a:r>
              <a:rPr lang="bg-BG" dirty="0" smtClean="0"/>
              <a:t>.</a:t>
            </a:r>
          </a:p>
          <a:p>
            <a:r>
              <a:rPr lang="bg-BG" dirty="0" smtClean="0"/>
              <a:t>При </a:t>
            </a:r>
            <a:r>
              <a:rPr lang="bg-BG" dirty="0"/>
              <a:t>пресичане на невидимия за невъоръженото око лъч датчикът сработва. </a:t>
            </a:r>
            <a:endParaRPr lang="bg-BG" dirty="0" smtClean="0"/>
          </a:p>
          <a:p>
            <a:r>
              <a:rPr lang="bg-BG" dirty="0" smtClean="0"/>
              <a:t>Тези </a:t>
            </a:r>
            <a:r>
              <a:rPr lang="bg-BG" dirty="0"/>
              <a:t>доста скъпи и капризни датчици служат основно за охрана на периметър</a:t>
            </a:r>
            <a:r>
              <a:rPr lang="bg-BG" dirty="0" smtClean="0"/>
              <a:t>.</a:t>
            </a:r>
          </a:p>
          <a:p>
            <a:r>
              <a:rPr lang="bg-BG" dirty="0" smtClean="0"/>
              <a:t>Те </a:t>
            </a:r>
            <a:r>
              <a:rPr lang="bg-BG" dirty="0"/>
              <a:t>се монтират около огради или зидове и работят във всякакви климатични условия.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4979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4477" y="1089212"/>
            <a:ext cx="9080448" cy="5768787"/>
          </a:xfrm>
          <a:prstGeom prst="rect">
            <a:avLst/>
          </a:prstGeom>
        </p:spPr>
      </p:pic>
      <p:pic>
        <p:nvPicPr>
          <p:cNvPr id="3" name="Картина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324" y="2536073"/>
            <a:ext cx="2155153" cy="2325360"/>
          </a:xfrm>
          <a:prstGeom prst="rect">
            <a:avLst/>
          </a:prstGeom>
        </p:spPr>
      </p:pic>
      <p:sp>
        <p:nvSpPr>
          <p:cNvPr id="4" name="Правоъгълник 3"/>
          <p:cNvSpPr/>
          <p:nvPr/>
        </p:nvSpPr>
        <p:spPr>
          <a:xfrm>
            <a:off x="4798002" y="138064"/>
            <a:ext cx="5724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Инфрачервена светлинна бариера (периметър)</a:t>
            </a:r>
            <a:endParaRPr lang="bg-BG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Правоъгълник 4"/>
          <p:cNvSpPr/>
          <p:nvPr/>
        </p:nvSpPr>
        <p:spPr>
          <a:xfrm>
            <a:off x="6073588" y="1997464"/>
            <a:ext cx="23711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6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Разстояние на откриване: извън  помещение до 71 м </a:t>
            </a:r>
            <a:endParaRPr lang="bg-BG" sz="1600" dirty="0"/>
          </a:p>
        </p:txBody>
      </p:sp>
      <p:sp>
        <p:nvSpPr>
          <p:cNvPr id="6" name="Правоъгълник 5"/>
          <p:cNvSpPr/>
          <p:nvPr/>
        </p:nvSpPr>
        <p:spPr>
          <a:xfrm>
            <a:off x="3012141" y="3698753"/>
            <a:ext cx="23711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6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Разстояние в   помещение до 99 м </a:t>
            </a:r>
            <a:endParaRPr lang="bg-BG" sz="1600" dirty="0"/>
          </a:p>
        </p:txBody>
      </p:sp>
    </p:spTree>
    <p:extLst>
      <p:ext uri="{BB962C8B-B14F-4D97-AF65-F5344CB8AC3E}">
        <p14:creationId xmlns:p14="http://schemas.microsoft.com/office/powerpoint/2010/main" val="292488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Много често, на практика </a:t>
            </a:r>
            <a:r>
              <a:rPr lang="bg-BG" dirty="0" smtClean="0"/>
              <a:t>се </a:t>
            </a:r>
            <a:r>
              <a:rPr lang="bg-BG" dirty="0"/>
              <a:t>използват </a:t>
            </a:r>
            <a:r>
              <a:rPr lang="bg-BG" b="1" dirty="0"/>
              <a:t>комбинирани датчици</a:t>
            </a:r>
            <a:r>
              <a:rPr lang="bg-BG" dirty="0"/>
              <a:t>, които обединяват в себе си свойствата на няколко датчика (инфрачервен за движение + датчик за разбито стъкло, инфрачервен за движение + микровълнов датчик).</a:t>
            </a:r>
          </a:p>
          <a:p>
            <a:r>
              <a:rPr lang="bg-BG" dirty="0"/>
              <a:t>Комбинираният датчик </a:t>
            </a:r>
            <a:r>
              <a:rPr lang="bg-BG" dirty="0" smtClean="0"/>
              <a:t>„тип инфрачервен + </a:t>
            </a:r>
            <a:r>
              <a:rPr lang="bg-BG" dirty="0"/>
              <a:t>разбито </a:t>
            </a:r>
            <a:r>
              <a:rPr lang="bg-BG" dirty="0" smtClean="0"/>
              <a:t>стъкло“ </a:t>
            </a:r>
            <a:r>
              <a:rPr lang="bg-BG" dirty="0"/>
              <a:t>е предназначен за откриване на два различни физични процеса:</a:t>
            </a:r>
          </a:p>
          <a:p>
            <a:pPr lvl="0" indent="403225">
              <a:buFont typeface="Wingdings" panose="05000000000000000000" pitchFamily="2" charset="2"/>
              <a:buChar char="Ø"/>
            </a:pPr>
            <a:r>
              <a:rPr lang="bg-BG" dirty="0" smtClean="0"/>
              <a:t>наличие </a:t>
            </a:r>
            <a:r>
              <a:rPr lang="bg-BG" dirty="0"/>
              <a:t>на движение в </a:t>
            </a:r>
            <a:r>
              <a:rPr lang="bg-BG" dirty="0" smtClean="0"/>
              <a:t>помещението;</a:t>
            </a:r>
            <a:endParaRPr lang="bg-BG" dirty="0"/>
          </a:p>
          <a:p>
            <a:pPr lvl="0" indent="403225">
              <a:buFont typeface="Wingdings" panose="05000000000000000000" pitchFamily="2" charset="2"/>
              <a:buChar char="Ø"/>
            </a:pPr>
            <a:r>
              <a:rPr lang="bg-BG" dirty="0"/>
              <a:t>повреждане на остъклени </a:t>
            </a:r>
            <a:r>
              <a:rPr lang="bg-BG" dirty="0" smtClean="0"/>
              <a:t>повърхности.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2636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067"/>
            <a:ext cx="12192000" cy="6857999"/>
          </a:xfrm>
          <a:prstGeom prst="rect">
            <a:avLst/>
          </a:prstGeom>
        </p:spPr>
      </p:pic>
      <p:sp>
        <p:nvSpPr>
          <p:cNvPr id="3" name="Текстово поле 2"/>
          <p:cNvSpPr txBox="1"/>
          <p:nvPr/>
        </p:nvSpPr>
        <p:spPr>
          <a:xfrm>
            <a:off x="126610" y="2138289"/>
            <a:ext cx="126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IP </a:t>
            </a:r>
            <a:r>
              <a:rPr lang="bg-BG" dirty="0" smtClean="0"/>
              <a:t>камери</a:t>
            </a:r>
            <a:r>
              <a:rPr lang="en-GB" dirty="0" smtClean="0"/>
              <a:t> </a:t>
            </a:r>
            <a:endParaRPr lang="bg-BG" dirty="0"/>
          </a:p>
        </p:txBody>
      </p:sp>
      <p:sp>
        <p:nvSpPr>
          <p:cNvPr id="4" name="Текстово поле 3"/>
          <p:cNvSpPr txBox="1"/>
          <p:nvPr/>
        </p:nvSpPr>
        <p:spPr>
          <a:xfrm>
            <a:off x="1685779" y="1491958"/>
            <a:ext cx="1266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dirty="0" smtClean="0"/>
              <a:t>Аналогови</a:t>
            </a:r>
            <a:r>
              <a:rPr lang="en-GB" dirty="0" smtClean="0"/>
              <a:t> </a:t>
            </a:r>
            <a:r>
              <a:rPr lang="bg-BG" dirty="0" smtClean="0"/>
              <a:t>камери</a:t>
            </a:r>
            <a:r>
              <a:rPr lang="en-GB" dirty="0" smtClean="0"/>
              <a:t> </a:t>
            </a:r>
            <a:endParaRPr lang="bg-BG" dirty="0"/>
          </a:p>
        </p:txBody>
      </p:sp>
      <p:sp>
        <p:nvSpPr>
          <p:cNvPr id="5" name="Текстово поле 4"/>
          <p:cNvSpPr txBox="1"/>
          <p:nvPr/>
        </p:nvSpPr>
        <p:spPr>
          <a:xfrm>
            <a:off x="3244948" y="845627"/>
            <a:ext cx="1392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Аналогови и </a:t>
            </a:r>
            <a:r>
              <a:rPr lang="en-GB" dirty="0" smtClean="0"/>
              <a:t>IP </a:t>
            </a:r>
            <a:r>
              <a:rPr lang="bg-BG" dirty="0" smtClean="0"/>
              <a:t>камери</a:t>
            </a:r>
            <a:r>
              <a:rPr lang="en-GB" dirty="0" smtClean="0"/>
              <a:t> </a:t>
            </a:r>
            <a:endParaRPr lang="bg-BG" dirty="0"/>
          </a:p>
        </p:txBody>
      </p:sp>
      <p:sp>
        <p:nvSpPr>
          <p:cNvPr id="6" name="Текстово поле 5"/>
          <p:cNvSpPr txBox="1"/>
          <p:nvPr/>
        </p:nvSpPr>
        <p:spPr>
          <a:xfrm>
            <a:off x="4930727" y="1122626"/>
            <a:ext cx="126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IP </a:t>
            </a:r>
            <a:r>
              <a:rPr lang="bg-BG" dirty="0" smtClean="0"/>
              <a:t>камери</a:t>
            </a:r>
            <a:r>
              <a:rPr lang="en-GB" dirty="0" smtClean="0"/>
              <a:t> </a:t>
            </a:r>
            <a:endParaRPr lang="bg-BG" dirty="0"/>
          </a:p>
        </p:txBody>
      </p:sp>
      <p:sp>
        <p:nvSpPr>
          <p:cNvPr id="7" name="Текстово поле 6"/>
          <p:cNvSpPr txBox="1"/>
          <p:nvPr/>
        </p:nvSpPr>
        <p:spPr>
          <a:xfrm>
            <a:off x="6196819" y="238148"/>
            <a:ext cx="1266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dirty="0" smtClean="0"/>
              <a:t>Аналогови</a:t>
            </a:r>
            <a:r>
              <a:rPr lang="en-GB" dirty="0" smtClean="0"/>
              <a:t> </a:t>
            </a:r>
            <a:r>
              <a:rPr lang="bg-BG" dirty="0" smtClean="0"/>
              <a:t>камери</a:t>
            </a:r>
            <a:r>
              <a:rPr lang="en-GB" dirty="0" smtClean="0"/>
              <a:t>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7850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b="1" dirty="0"/>
              <a:t>Система за </a:t>
            </a:r>
            <a:r>
              <a:rPr lang="bg-BG" b="1" dirty="0" smtClean="0"/>
              <a:t>контрол </a:t>
            </a:r>
            <a:r>
              <a:rPr lang="bg-BG" b="1" dirty="0"/>
              <a:t>на достъпа</a:t>
            </a:r>
            <a:r>
              <a:rPr lang="bg-BG" dirty="0"/>
              <a:t/>
            </a:r>
            <a:br>
              <a:rPr lang="bg-BG" dirty="0"/>
            </a:br>
            <a:r>
              <a:rPr lang="bg-BG" b="1" dirty="0" smtClean="0"/>
              <a:t>RFID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Системата за контрол на достъпа е изградена на базата на съвременни решения и технологии в областта та системите за сигурност, управлението на достъпа и работното време.</a:t>
            </a:r>
          </a:p>
          <a:p>
            <a:r>
              <a:rPr lang="bg-BG" dirty="0" smtClean="0"/>
              <a:t> Системата се основава на специализираният контролер SK-27N.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185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/>
              <a:t>Контролерът работи в два основни режима:</a:t>
            </a:r>
            <a:br>
              <a:rPr lang="bg-BG" dirty="0"/>
            </a:b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bg-BG" b="1" dirty="0" smtClean="0"/>
              <a:t>Независим</a:t>
            </a:r>
            <a:r>
              <a:rPr lang="bg-BG" dirty="0" smtClean="0"/>
              <a:t> </a:t>
            </a:r>
            <a:r>
              <a:rPr lang="bg-BG" dirty="0"/>
              <a:t>– при този режим информацията за идентификационните карти се съхранява във вътрешна за контролера памет и достъпа се осъществява чрез проверка за съществуването на текущата карта във вътрешната база данни. </a:t>
            </a:r>
            <a:endParaRPr lang="bg-BG" dirty="0" smtClean="0"/>
          </a:p>
          <a:p>
            <a:pPr lvl="0"/>
            <a:r>
              <a:rPr lang="bg-BG" dirty="0" smtClean="0"/>
              <a:t>Поддържа </a:t>
            </a:r>
            <a:r>
              <a:rPr lang="bg-BG" dirty="0"/>
              <a:t>се и режим на работа (управляващ / управляван) при който един контролер може да разреши достъп от друг, подчинен контролер при наличието на определени събития. Комуникацията се осъществява по жичен (RS485) или безжичен (</a:t>
            </a:r>
            <a:r>
              <a:rPr lang="bg-BG" dirty="0" err="1"/>
              <a:t>WiFi</a:t>
            </a:r>
            <a:r>
              <a:rPr lang="bg-BG" dirty="0"/>
              <a:t>) път</a:t>
            </a:r>
            <a:r>
              <a:rPr lang="bg-BG" dirty="0" smtClean="0"/>
              <a:t>.</a:t>
            </a:r>
          </a:p>
          <a:p>
            <a:pPr lvl="0"/>
            <a:r>
              <a:rPr lang="bg-BG" dirty="0" smtClean="0"/>
              <a:t> </a:t>
            </a:r>
            <a:r>
              <a:rPr lang="bg-BG" dirty="0"/>
              <a:t>Конфигурирането се осъществява с помощта на специализирано програмно осигуряване като и в този случай комуникацията може да е  (RS485) или  (</a:t>
            </a:r>
            <a:r>
              <a:rPr lang="bg-BG" dirty="0" err="1"/>
              <a:t>WiFi</a:t>
            </a:r>
            <a:r>
              <a:rPr lang="bg-BG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26965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 descr="http://www.cka-bg.com/uploads/images/rfid/standalonew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050" y="269801"/>
            <a:ext cx="5713730" cy="623951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авоъгълник 2"/>
          <p:cNvSpPr/>
          <p:nvPr/>
        </p:nvSpPr>
        <p:spPr>
          <a:xfrm>
            <a:off x="493057" y="1384612"/>
            <a:ext cx="50605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3600" dirty="0"/>
              <a:t>Примерна схема на свързване на контролера е показана на следващата фигура:</a:t>
            </a:r>
          </a:p>
        </p:txBody>
      </p:sp>
    </p:spTree>
    <p:extLst>
      <p:ext uri="{BB962C8B-B14F-4D97-AF65-F5344CB8AC3E}">
        <p14:creationId xmlns:p14="http://schemas.microsoft.com/office/powerpoint/2010/main" val="52932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 dirty="0"/>
              <a:t>С разпределено управление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bg-BG" dirty="0" smtClean="0"/>
              <a:t>В </a:t>
            </a:r>
            <a:r>
              <a:rPr lang="bg-BG" dirty="0"/>
              <a:t>този режим информацията за идентификационните карти се съхранява в специализиран сървър, като всички решения за осигуряване на достъп се вземат от програмното осигуряване на сървъра. </a:t>
            </a:r>
            <a:endParaRPr lang="bg-BG" dirty="0" smtClean="0"/>
          </a:p>
          <a:p>
            <a:pPr lvl="0"/>
            <a:r>
              <a:rPr lang="bg-BG" dirty="0" smtClean="0"/>
              <a:t>В </a:t>
            </a:r>
            <a:r>
              <a:rPr lang="bg-BG" dirty="0"/>
              <a:t>тази конфигурация контролерите (до 128 ) са свързани в независима мрежа, управлявана от сървъра, като </a:t>
            </a:r>
            <a:r>
              <a:rPr lang="bg-BG" dirty="0" smtClean="0"/>
              <a:t>се сканира </a:t>
            </a:r>
            <a:r>
              <a:rPr lang="bg-BG" dirty="0"/>
              <a:t>състоянието на всеки един контролер, получава </a:t>
            </a:r>
            <a:r>
              <a:rPr lang="bg-BG" dirty="0" smtClean="0"/>
              <a:t>се информация </a:t>
            </a:r>
            <a:r>
              <a:rPr lang="bg-BG" dirty="0"/>
              <a:t>за текущо показана идентификационна карта и </a:t>
            </a:r>
            <a:r>
              <a:rPr lang="bg-BG" dirty="0" smtClean="0"/>
              <a:t>се издава команда </a:t>
            </a:r>
            <a:r>
              <a:rPr lang="bg-BG" dirty="0"/>
              <a:t>към контролера при необходимост. </a:t>
            </a:r>
            <a:endParaRPr lang="bg-BG" dirty="0" smtClean="0"/>
          </a:p>
          <a:p>
            <a:pPr lvl="0"/>
            <a:r>
              <a:rPr lang="bg-BG" dirty="0" smtClean="0"/>
              <a:t>Осигуряването </a:t>
            </a:r>
            <a:r>
              <a:rPr lang="bg-BG" dirty="0"/>
              <a:t>на достъп се извършва след осъществяване на формирани от потребителя </a:t>
            </a:r>
            <a:r>
              <a:rPr lang="bg-BG" dirty="0" smtClean="0"/>
              <a:t>заявки </a:t>
            </a:r>
            <a:r>
              <a:rPr lang="bg-BG" dirty="0"/>
              <a:t>към сървърната база данни. </a:t>
            </a:r>
          </a:p>
        </p:txBody>
      </p:sp>
    </p:spTree>
    <p:extLst>
      <p:ext uri="{BB962C8B-B14F-4D97-AF65-F5344CB8AC3E}">
        <p14:creationId xmlns:p14="http://schemas.microsoft.com/office/powerpoint/2010/main" val="273513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Увод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bg-BG" dirty="0" smtClean="0"/>
              <a:t>Охраната на обекти в съвременни условия се осъществява в повечето от случаите с помощта на технически средства. Схемата може да бъде следната:</a:t>
            </a:r>
          </a:p>
          <a:p>
            <a:r>
              <a:rPr lang="bg-BG" dirty="0" smtClean="0"/>
              <a:t>Вземане на превантивни мерки за недопускане на нарушители в обекта</a:t>
            </a:r>
          </a:p>
          <a:p>
            <a:r>
              <a:rPr lang="bg-BG" dirty="0" smtClean="0"/>
              <a:t>Изпращане на алармен сигнал до оперативна част, при нарушаване на целостта на обекта</a:t>
            </a:r>
          </a:p>
          <a:p>
            <a:r>
              <a:rPr lang="bg-BG" dirty="0" smtClean="0"/>
              <a:t>Реагиране на патрулен автомобил</a:t>
            </a:r>
          </a:p>
          <a:p>
            <a:r>
              <a:rPr lang="bg-BG" dirty="0" smtClean="0"/>
              <a:t>Осигуряване на периметър около нарушения обект и залавяне на нарушител</a:t>
            </a:r>
          </a:p>
          <a:p>
            <a:r>
              <a:rPr lang="bg-BG" dirty="0" smtClean="0"/>
              <a:t>Предаване на нарушителя на органите на МВР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7924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www.cka-bg.com/uploads/images/rfid/accessw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270" y="221241"/>
            <a:ext cx="5713730" cy="617347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авоъгълник 2"/>
          <p:cNvSpPr/>
          <p:nvPr/>
        </p:nvSpPr>
        <p:spPr>
          <a:xfrm>
            <a:off x="694764" y="2110752"/>
            <a:ext cx="499334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3200" dirty="0"/>
              <a:t>Примерна схема на свързване на контролера е показана на следващата фигура:</a:t>
            </a:r>
          </a:p>
        </p:txBody>
      </p:sp>
    </p:spTree>
    <p:extLst>
      <p:ext uri="{BB962C8B-B14F-4D97-AF65-F5344CB8AC3E}">
        <p14:creationId xmlns:p14="http://schemas.microsoft.com/office/powerpoint/2010/main" val="40642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СИСТЕМА ЗА КОНТРОЛ НА ДОСТЪПА И ПРИСЪСТВИЕТО "СВОБОДНИ РЪЦЕ"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bg-BG" dirty="0"/>
              <a:t>КАКВО ПРЕДСТАВЛЯВА:</a:t>
            </a:r>
            <a:br>
              <a:rPr lang="bg-BG" dirty="0"/>
            </a:br>
            <a:r>
              <a:rPr lang="bg-BG" dirty="0" smtClean="0"/>
              <a:t>Създадена</a:t>
            </a:r>
            <a:r>
              <a:rPr lang="bg-BG" dirty="0"/>
              <a:t>, за да задоволи всяка необходимост от регистрация, отчитане, идентификация и проследяване на Вашите гости. </a:t>
            </a:r>
            <a:endParaRPr lang="bg-BG" dirty="0" smtClean="0"/>
          </a:p>
          <a:p>
            <a:pPr marL="0" indent="0">
              <a:buNone/>
            </a:pPr>
            <a:r>
              <a:rPr lang="bg-BG" dirty="0"/>
              <a:t/>
            </a:r>
            <a:br>
              <a:rPr lang="bg-BG" dirty="0"/>
            </a:br>
            <a:r>
              <a:rPr lang="bg-BG" dirty="0"/>
              <a:t>Базовата система включва</a:t>
            </a:r>
            <a:r>
              <a:rPr lang="bg-BG" dirty="0" smtClean="0"/>
              <a:t>:</a:t>
            </a:r>
          </a:p>
          <a:p>
            <a:pPr marL="0" indent="0">
              <a:buNone/>
            </a:pPr>
            <a:r>
              <a:rPr lang="bg-BG" dirty="0" smtClean="0"/>
              <a:t> </a:t>
            </a:r>
            <a:r>
              <a:rPr lang="bg-BG" dirty="0"/>
              <a:t>колони за портали RFID UHF, </a:t>
            </a:r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четящо/записващо </a:t>
            </a:r>
            <a:r>
              <a:rPr lang="bg-BG" dirty="0"/>
              <a:t>устройство RFID UHF за активиране на пропуските</a:t>
            </a:r>
            <a:r>
              <a:rPr lang="bg-BG" dirty="0" smtClean="0"/>
              <a:t>,</a:t>
            </a:r>
          </a:p>
          <a:p>
            <a:pPr marL="0" indent="0">
              <a:buNone/>
            </a:pPr>
            <a:r>
              <a:rPr lang="bg-BG" dirty="0" smtClean="0"/>
              <a:t> </a:t>
            </a:r>
            <a:r>
              <a:rPr lang="bg-BG" dirty="0"/>
              <a:t>принтер за пропуски, </a:t>
            </a:r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PDA </a:t>
            </a:r>
            <a:r>
              <a:rPr lang="bg-BG" dirty="0"/>
              <a:t>скенер.</a:t>
            </a:r>
            <a:endParaRPr lang="bg-B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9847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74463"/>
          </a:xfrm>
        </p:spPr>
        <p:txBody>
          <a:bodyPr>
            <a:noAutofit/>
          </a:bodyPr>
          <a:lstStyle/>
          <a:p>
            <a:r>
              <a:rPr lang="bg-BG" sz="3600" b="1" dirty="0"/>
              <a:t>КАК ФУНКЦИОНИРА :</a:t>
            </a:r>
            <a:endParaRPr lang="bg-BG" sz="3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838200" y="995082"/>
            <a:ext cx="10515600" cy="518188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bg-BG" dirty="0" smtClean="0"/>
              <a:t>Системата </a:t>
            </a:r>
            <a:r>
              <a:rPr lang="bg-BG" dirty="0"/>
              <a:t>позволява, чрез употребата на RFID технологията "свободни ръце", </a:t>
            </a:r>
            <a:endParaRPr lang="bg-BG" dirty="0" smtClean="0"/>
          </a:p>
          <a:p>
            <a:pPr marL="0" indent="0">
              <a:buNone/>
            </a:pPr>
            <a:r>
              <a:rPr lang="bg-BG" b="1" dirty="0" smtClean="0"/>
              <a:t>автоматичното </a:t>
            </a:r>
            <a:r>
              <a:rPr lang="bg-BG" b="1" dirty="0"/>
              <a:t>разпознаване на Вашите гости при тяхното преминаване между колоните UHF, записвайки операциите по влизане/излизане от порталите. </a:t>
            </a:r>
            <a:endParaRPr lang="bg-BG" b="1" dirty="0" smtClean="0"/>
          </a:p>
          <a:p>
            <a:pPr marL="0" indent="0">
              <a:buNone/>
            </a:pPr>
            <a:r>
              <a:rPr lang="bg-BG" dirty="0" smtClean="0"/>
              <a:t>В </a:t>
            </a:r>
            <a:r>
              <a:rPr lang="bg-BG" dirty="0"/>
              <a:t>реално време се разпознава номерът и идентичността на участниците и техните данни могат да бъдат управлявани чрез специален софтуер. </a:t>
            </a:r>
            <a:endParaRPr lang="bg-BG" dirty="0" smtClean="0"/>
          </a:p>
          <a:p>
            <a:pPr marL="0" indent="0">
              <a:buNone/>
            </a:pPr>
            <a:r>
              <a:rPr lang="bg-BG" b="1" dirty="0" smtClean="0"/>
              <a:t>Идентификационният </a:t>
            </a:r>
            <a:r>
              <a:rPr lang="bg-BG" b="1" dirty="0"/>
              <a:t>пропуск</a:t>
            </a:r>
            <a:r>
              <a:rPr lang="bg-BG" dirty="0"/>
              <a:t> - карта, </a:t>
            </a:r>
            <a:r>
              <a:rPr lang="bg-BG" dirty="0" smtClean="0"/>
              <a:t>обикновено </a:t>
            </a:r>
            <a:r>
              <a:rPr lang="bg-BG" dirty="0"/>
              <a:t>използвана при всякакъв вид събития, </a:t>
            </a:r>
            <a:r>
              <a:rPr lang="bg-BG" b="1" dirty="0"/>
              <a:t>е снабден с чип, който позволява еднозначното разпознаване на госта, който го получава, </a:t>
            </a:r>
            <a:r>
              <a:rPr lang="bg-BG" dirty="0"/>
              <a:t>и бива активиран и предоставен на съответните хора преди началото на събитието или на входа, по време на посрещането. </a:t>
            </a:r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От </a:t>
            </a:r>
            <a:r>
              <a:rPr lang="bg-BG" dirty="0"/>
              <a:t>този момент нататък гостът е регистриран и няма нужда от последващи регистрации или операции </a:t>
            </a:r>
            <a:r>
              <a:rPr lang="bg-BG" i="1" dirty="0" err="1"/>
              <a:t>Front-Desk</a:t>
            </a:r>
            <a:r>
              <a:rPr lang="bg-BG" i="1" dirty="0"/>
              <a:t> </a:t>
            </a:r>
            <a:r>
              <a:rPr lang="bg-BG" dirty="0"/>
              <a:t>през останалото време от мероприятието: не е даже необходимо пропускът да бъде видим и показван, по този начин входът и придвижването са </a:t>
            </a:r>
            <a:r>
              <a:rPr lang="bg-BG" b="1" dirty="0"/>
              <a:t>изключително удобни и бързи</a:t>
            </a:r>
            <a:r>
              <a:rPr lang="bg-BG" b="1" dirty="0" smtClean="0"/>
              <a:t>.</a:t>
            </a:r>
          </a:p>
          <a:p>
            <a:pPr marL="0" indent="0">
              <a:buNone/>
            </a:pPr>
            <a:r>
              <a:rPr lang="bg-BG" b="1" dirty="0" smtClean="0"/>
              <a:t> </a:t>
            </a:r>
            <a:r>
              <a:rPr lang="bg-BG" dirty="0"/>
              <a:t>Пропуските могат да бъдат прочетени даже ако се намират в джоба, портфейла или куфарчето, докато порталите ще </a:t>
            </a:r>
            <a:r>
              <a:rPr lang="bg-BG" dirty="0" smtClean="0"/>
              <a:t>сигнализират </a:t>
            </a:r>
            <a:r>
              <a:rPr lang="bg-BG" dirty="0"/>
              <a:t>при преминаването на хора, които не са </a:t>
            </a:r>
            <a:r>
              <a:rPr lang="bg-BG" dirty="0" smtClean="0"/>
              <a:t>оторизирани.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1128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Системата позволява</a:t>
            </a:r>
            <a:r>
              <a:rPr lang="bg-BG" dirty="0" smtClean="0"/>
              <a:t>:</a:t>
            </a:r>
            <a:endParaRPr lang="bg-BG" dirty="0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bg-BG" dirty="0"/>
              <a:t>Проследяването в реално време на влизането/излизането на гостите, давайки точна информация за движението и присъствието във вътрешността на съответната зона. </a:t>
            </a:r>
            <a:endParaRPr lang="bg-BG" dirty="0" smtClean="0"/>
          </a:p>
          <a:p>
            <a:pPr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bg-BG" dirty="0" smtClean="0"/>
              <a:t>Предвидена </a:t>
            </a:r>
            <a:r>
              <a:rPr lang="bg-BG" dirty="0"/>
              <a:t>е и подвижна система за идентификация за евентуален контрол чрез PDA устройство;</a:t>
            </a:r>
          </a:p>
          <a:p>
            <a:pPr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bg-BG" dirty="0"/>
              <a:t>Удобното управление на данните на участниците чрез специален централен софтуер, който отговаря на действащите нормативи за лична неприкосновеност (</a:t>
            </a:r>
            <a:r>
              <a:rPr lang="bg-BG" dirty="0" err="1"/>
              <a:t>privacy</a:t>
            </a:r>
            <a:r>
              <a:rPr lang="bg-BG" dirty="0" smtClean="0"/>
              <a:t>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1606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9240"/>
          </a:xfrm>
        </p:spPr>
        <p:txBody>
          <a:bodyPr/>
          <a:lstStyle/>
          <a:p>
            <a:r>
              <a:rPr lang="bg-BG" b="1" dirty="0" smtClean="0"/>
              <a:t>Телевизионно видеонаблюдение</a:t>
            </a:r>
            <a:endParaRPr lang="bg-BG" b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b="1" dirty="0" smtClean="0"/>
              <a:t>Необходимите  </a:t>
            </a:r>
            <a:r>
              <a:rPr lang="bg-BG" b="1" dirty="0"/>
              <a:t>компоненти </a:t>
            </a:r>
            <a:r>
              <a:rPr lang="bg-BG" b="1" dirty="0" smtClean="0"/>
              <a:t>за него са:</a:t>
            </a:r>
            <a:endParaRPr lang="bg-BG" dirty="0"/>
          </a:p>
          <a:p>
            <a:pPr lvl="0"/>
            <a:r>
              <a:rPr lang="bg-BG" dirty="0"/>
              <a:t>камери и/или различни сензори записващи случващото се и отчитащи параметрите в охраняваното </a:t>
            </a:r>
            <a:r>
              <a:rPr lang="bg-BG" dirty="0" smtClean="0"/>
              <a:t>пространство;</a:t>
            </a:r>
            <a:endParaRPr lang="bg-BG" dirty="0"/>
          </a:p>
          <a:p>
            <a:pPr lvl="0"/>
            <a:r>
              <a:rPr lang="bg-BG" dirty="0"/>
              <a:t>мрежа за пренос на сигналите и осигуряване на сигурно захранване на отделните </a:t>
            </a:r>
            <a:r>
              <a:rPr lang="bg-BG" dirty="0" smtClean="0"/>
              <a:t>компоненти;</a:t>
            </a:r>
            <a:endParaRPr lang="bg-BG" dirty="0"/>
          </a:p>
          <a:p>
            <a:pPr lvl="0"/>
            <a:r>
              <a:rPr lang="bg-BG" dirty="0"/>
              <a:t>система за съхранение, обработка и разпространение на получените </a:t>
            </a:r>
            <a:r>
              <a:rPr lang="bg-BG" dirty="0" smtClean="0"/>
              <a:t>данни.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6596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635"/>
          </a:xfrm>
        </p:spPr>
        <p:txBody>
          <a:bodyPr>
            <a:normAutofit fontScale="90000"/>
          </a:bodyPr>
          <a:lstStyle/>
          <a:p>
            <a:r>
              <a:rPr lang="bg-BG" sz="3600" b="1" dirty="0" smtClean="0"/>
              <a:t>При избора на </a:t>
            </a:r>
            <a:r>
              <a:rPr lang="bg-BG" sz="3600" b="1" dirty="0"/>
              <a:t>отделните елементи на </a:t>
            </a:r>
            <a:r>
              <a:rPr lang="bg-BG" sz="3600" b="1" dirty="0" smtClean="0"/>
              <a:t> системата </a:t>
            </a:r>
            <a:r>
              <a:rPr lang="bg-BG" sz="3600" b="1" dirty="0"/>
              <a:t>за видео-охрана е </a:t>
            </a:r>
            <a:r>
              <a:rPr lang="bg-BG" sz="3600" b="1" dirty="0" smtClean="0"/>
              <a:t>необходимо :</a:t>
            </a:r>
            <a:endParaRPr lang="bg-BG" sz="3600" b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838200" y="1325880"/>
            <a:ext cx="10515600" cy="4851083"/>
          </a:xfrm>
        </p:spPr>
        <p:txBody>
          <a:bodyPr>
            <a:normAutofit fontScale="92500" lnSpcReduction="20000"/>
          </a:bodyPr>
          <a:lstStyle/>
          <a:p>
            <a:r>
              <a:rPr lang="bg-BG" dirty="0" smtClean="0"/>
              <a:t>Предварително уточняване на зоните</a:t>
            </a:r>
            <a:r>
              <a:rPr lang="bg-BG" dirty="0"/>
              <a:t>, които ще бъдат под наблюдение. </a:t>
            </a:r>
            <a:endParaRPr lang="bg-BG" dirty="0" smtClean="0"/>
          </a:p>
          <a:p>
            <a:r>
              <a:rPr lang="bg-BG" dirty="0" smtClean="0"/>
              <a:t>Количеството </a:t>
            </a:r>
            <a:r>
              <a:rPr lang="bg-BG" dirty="0"/>
              <a:t>и типа на камерите зависят силно от средата в която са поставени. </a:t>
            </a:r>
            <a:endParaRPr lang="bg-BG" dirty="0" smtClean="0"/>
          </a:p>
          <a:p>
            <a:r>
              <a:rPr lang="bg-BG" dirty="0" smtClean="0"/>
              <a:t>Ако </a:t>
            </a:r>
            <a:r>
              <a:rPr lang="bg-BG" dirty="0"/>
              <a:t>охраняваното помещение е закрито (магазин, офис, друго сервизно помещение), </a:t>
            </a:r>
            <a:r>
              <a:rPr lang="bg-BG" dirty="0" smtClean="0"/>
              <a:t>са </a:t>
            </a:r>
            <a:r>
              <a:rPr lang="bg-BG" dirty="0"/>
              <a:t>необходими камери записващи пълноцветен сигнал с по-висока резолюция. </a:t>
            </a:r>
            <a:endParaRPr lang="bg-BG" dirty="0" smtClean="0"/>
          </a:p>
          <a:p>
            <a:r>
              <a:rPr lang="bg-BG" dirty="0" smtClean="0"/>
              <a:t>Устройствата </a:t>
            </a:r>
            <a:r>
              <a:rPr lang="bg-BG" dirty="0"/>
              <a:t>изложени на атмосферни влияния или такива разположени в открити складове имат нужда от допълнителна защита, както и от функции за нощно наблюдение. </a:t>
            </a:r>
            <a:endParaRPr lang="bg-BG" dirty="0" smtClean="0"/>
          </a:p>
          <a:p>
            <a:r>
              <a:rPr lang="bg-BG" dirty="0" smtClean="0"/>
              <a:t>Записващите </a:t>
            </a:r>
            <a:r>
              <a:rPr lang="bg-BG" dirty="0"/>
              <a:t>устройства (</a:t>
            </a:r>
            <a:r>
              <a:rPr lang="bg-BG" b="1" dirty="0"/>
              <a:t>DVR /</a:t>
            </a:r>
            <a:r>
              <a:rPr lang="bg-BG" dirty="0"/>
              <a:t> </a:t>
            </a:r>
            <a:r>
              <a:rPr lang="bg-BG" b="1" dirty="0"/>
              <a:t>PC</a:t>
            </a:r>
            <a:r>
              <a:rPr lang="bg-BG" dirty="0"/>
              <a:t>) </a:t>
            </a:r>
            <a:r>
              <a:rPr lang="bg-BG" dirty="0" smtClean="0"/>
              <a:t>са </a:t>
            </a:r>
            <a:r>
              <a:rPr lang="bg-BG" dirty="0"/>
              <a:t>доста </a:t>
            </a:r>
            <a:r>
              <a:rPr lang="bg-BG" dirty="0" smtClean="0"/>
              <a:t>разнообразни, а </a:t>
            </a:r>
            <a:r>
              <a:rPr lang="bg-BG" dirty="0"/>
              <a:t>главните </a:t>
            </a:r>
            <a:r>
              <a:rPr lang="bg-BG" dirty="0" smtClean="0"/>
              <a:t>характеристики, </a:t>
            </a:r>
            <a:r>
              <a:rPr lang="bg-BG" dirty="0"/>
              <a:t>по които се избират са количеството на входните сигнали постъпващи към тях, капацитета им за съхранение и </a:t>
            </a:r>
            <a:r>
              <a:rPr lang="bg-BG" dirty="0" smtClean="0"/>
              <a:t>обработването </a:t>
            </a:r>
            <a:r>
              <a:rPr lang="bg-BG" dirty="0"/>
              <a:t>на получената информация, </a:t>
            </a:r>
            <a:r>
              <a:rPr lang="bg-BG" dirty="0" smtClean="0"/>
              <a:t>което </a:t>
            </a:r>
            <a:r>
              <a:rPr lang="bg-BG" dirty="0"/>
              <a:t>ще се </a:t>
            </a:r>
            <a:r>
              <a:rPr lang="bg-BG" dirty="0" smtClean="0"/>
              <a:t>извършва.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3265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 dirty="0" smtClean="0"/>
              <a:t>Резолюция на камерата</a:t>
            </a:r>
            <a:endParaRPr lang="bg-BG" b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/>
              <a:t>О</a:t>
            </a:r>
            <a:r>
              <a:rPr lang="bg-BG" dirty="0" smtClean="0"/>
              <a:t>пределя </a:t>
            </a:r>
            <a:r>
              <a:rPr lang="bg-BG" dirty="0"/>
              <a:t>колко детайлни ще са </a:t>
            </a:r>
            <a:r>
              <a:rPr lang="bg-BG" dirty="0" smtClean="0"/>
              <a:t>образите;</a:t>
            </a:r>
          </a:p>
          <a:p>
            <a:r>
              <a:rPr lang="bg-BG" dirty="0" smtClean="0"/>
              <a:t>За </a:t>
            </a:r>
            <a:r>
              <a:rPr lang="bg-BG" dirty="0"/>
              <a:t>предпочитане е камерата да разполага с поне </a:t>
            </a:r>
            <a:r>
              <a:rPr lang="bg-BG" b="1" dirty="0"/>
              <a:t>640 x 480</a:t>
            </a:r>
            <a:r>
              <a:rPr lang="bg-BG" dirty="0"/>
              <a:t> пиксела (в зависимост от сферата на приложение</a:t>
            </a:r>
            <a:r>
              <a:rPr lang="bg-BG" dirty="0" smtClean="0"/>
              <a:t>); </a:t>
            </a:r>
          </a:p>
          <a:p>
            <a:r>
              <a:rPr lang="bg-BG" dirty="0" smtClean="0"/>
              <a:t>Ако </a:t>
            </a:r>
            <a:r>
              <a:rPr lang="bg-BG" dirty="0"/>
              <a:t>тя е аналогова – то следва да изобразява поне </a:t>
            </a:r>
            <a:r>
              <a:rPr lang="bg-BG" b="1" dirty="0"/>
              <a:t>420 TVL</a:t>
            </a:r>
            <a:r>
              <a:rPr lang="bg-BG" dirty="0"/>
              <a:t> (телевизионни линии) равняващи се приблизително на </a:t>
            </a:r>
            <a:r>
              <a:rPr lang="bg-BG" b="1" dirty="0"/>
              <a:t>510 x 492</a:t>
            </a:r>
            <a:r>
              <a:rPr lang="bg-BG" dirty="0"/>
              <a:t> пиксела (тъй като няма пряка връзка е добре да се следят ефективните пиксели зададени от производителя).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7393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Класификация на камерите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bg-BG" dirty="0"/>
              <a:t>Според формата си камерите най-често биват стандартни или куполни, </a:t>
            </a:r>
            <a:endParaRPr lang="bg-BG" dirty="0" smtClean="0"/>
          </a:p>
          <a:p>
            <a:r>
              <a:rPr lang="bg-BG" dirty="0" smtClean="0"/>
              <a:t>а </a:t>
            </a:r>
            <a:r>
              <a:rPr lang="bg-BG" dirty="0"/>
              <a:t>според атмосферните условия – за вътрешен или външен монтаж. </a:t>
            </a:r>
            <a:endParaRPr lang="bg-BG" dirty="0" smtClean="0"/>
          </a:p>
          <a:p>
            <a:r>
              <a:rPr lang="bg-BG" dirty="0" smtClean="0"/>
              <a:t>Куполните </a:t>
            </a:r>
            <a:r>
              <a:rPr lang="bg-BG" dirty="0"/>
              <a:t>камери се предпочитат в магазини или офиси тъй като обикновено разполагат със затъмнено стъкло, което скрива посоката, в която са насочени. </a:t>
            </a:r>
            <a:endParaRPr lang="bg-BG" dirty="0" smtClean="0"/>
          </a:p>
          <a:p>
            <a:r>
              <a:rPr lang="bg-BG" dirty="0" smtClean="0"/>
              <a:t>Стандартните </a:t>
            </a:r>
            <a:r>
              <a:rPr lang="bg-BG" dirty="0"/>
              <a:t>от своя страна лесно могат да бъдат подсигурени с удароустойчив корпус поради по-простата изработка. </a:t>
            </a:r>
            <a:endParaRPr lang="bg-BG" dirty="0" smtClean="0"/>
          </a:p>
          <a:p>
            <a:r>
              <a:rPr lang="bg-BG" dirty="0" smtClean="0"/>
              <a:t>Камерите </a:t>
            </a:r>
            <a:r>
              <a:rPr lang="bg-BG" dirty="0"/>
              <a:t>работещи </a:t>
            </a:r>
            <a:r>
              <a:rPr lang="bg-BG" dirty="0" smtClean="0"/>
              <a:t>през </a:t>
            </a:r>
            <a:r>
              <a:rPr lang="bg-BG" dirty="0"/>
              <a:t>нощта имат вградени диоди излъчващи инфрачервена светлина, с помощта на която дават ясна черно-бяла картина.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8214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 descr="http://blog.jmt.bg/wp-content/uploads/2012/08/b_prodotti-38920-rel9147fbd6-10c4-8014-d934-c171a6a051db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302" y="1958340"/>
            <a:ext cx="7652385" cy="40919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ово поле 2"/>
          <p:cNvSpPr txBox="1"/>
          <p:nvPr/>
        </p:nvSpPr>
        <p:spPr>
          <a:xfrm>
            <a:off x="4038600" y="533400"/>
            <a:ext cx="45257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3600" dirty="0" smtClean="0"/>
              <a:t>Телевизионни камери</a:t>
            </a:r>
            <a:endParaRPr lang="bg-BG" sz="3600" dirty="0"/>
          </a:p>
        </p:txBody>
      </p:sp>
    </p:spTree>
    <p:extLst>
      <p:ext uri="{BB962C8B-B14F-4D97-AF65-F5344CB8AC3E}">
        <p14:creationId xmlns:p14="http://schemas.microsoft.com/office/powerpoint/2010/main" val="213900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200400" y="331153"/>
            <a:ext cx="6781800" cy="1325563"/>
          </a:xfrm>
        </p:spPr>
        <p:txBody>
          <a:bodyPr/>
          <a:lstStyle/>
          <a:p>
            <a:r>
              <a:rPr lang="bg-BG" b="1" dirty="0"/>
              <a:t>IP</a:t>
            </a:r>
            <a:r>
              <a:rPr lang="bg-BG" dirty="0"/>
              <a:t>-камери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g-BG" dirty="0" smtClean="0"/>
              <a:t>Изпращат </a:t>
            </a:r>
            <a:r>
              <a:rPr lang="bg-BG" dirty="0"/>
              <a:t>картина по стандартна компютърна мрежа</a:t>
            </a:r>
            <a:r>
              <a:rPr lang="bg-BG" dirty="0" smtClean="0"/>
              <a:t>.</a:t>
            </a:r>
          </a:p>
          <a:p>
            <a:r>
              <a:rPr lang="bg-BG" dirty="0" smtClean="0"/>
              <a:t>Чрез </a:t>
            </a:r>
            <a:r>
              <a:rPr lang="bg-BG" dirty="0"/>
              <a:t>тях се осигурява </a:t>
            </a:r>
            <a:r>
              <a:rPr lang="bg-BG" dirty="0" smtClean="0"/>
              <a:t>отдалечен </a:t>
            </a:r>
            <a:r>
              <a:rPr lang="bg-BG" dirty="0"/>
              <a:t>достъп до </a:t>
            </a:r>
            <a:r>
              <a:rPr lang="bg-BG" dirty="0" smtClean="0"/>
              <a:t>наблюдаваната обстановка през </a:t>
            </a:r>
            <a:r>
              <a:rPr lang="bg-BG" b="1" dirty="0" smtClean="0"/>
              <a:t>Интернет</a:t>
            </a:r>
            <a:r>
              <a:rPr lang="bg-BG" dirty="0"/>
              <a:t>;</a:t>
            </a:r>
            <a:endParaRPr lang="bg-BG" dirty="0" smtClean="0"/>
          </a:p>
          <a:p>
            <a:r>
              <a:rPr lang="bg-BG" dirty="0" smtClean="0"/>
              <a:t>Възможни </a:t>
            </a:r>
            <a:r>
              <a:rPr lang="bg-BG" dirty="0"/>
              <a:t>са и безжични решения, които следва да се прилагат само в зони с ограничена възможност за </a:t>
            </a:r>
            <a:r>
              <a:rPr lang="bg-BG" dirty="0" smtClean="0"/>
              <a:t>окабеляване; </a:t>
            </a:r>
          </a:p>
          <a:p>
            <a:r>
              <a:rPr lang="bg-BG" dirty="0" smtClean="0"/>
              <a:t>Макар </a:t>
            </a:r>
            <a:r>
              <a:rPr lang="bg-BG" dirty="0"/>
              <a:t>и криптирана, информацията изпращана по безжичен път може да се прихване и евентуално разкодира, което представлява риск за </a:t>
            </a:r>
            <a:r>
              <a:rPr lang="bg-BG" dirty="0" smtClean="0"/>
              <a:t>сигурността</a:t>
            </a:r>
            <a:r>
              <a:rPr lang="bg-BG" dirty="0"/>
              <a:t>;</a:t>
            </a:r>
            <a:endParaRPr lang="bg-BG" dirty="0" smtClean="0"/>
          </a:p>
          <a:p>
            <a:r>
              <a:rPr lang="bg-BG" dirty="0" smtClean="0"/>
              <a:t>Освен </a:t>
            </a:r>
            <a:r>
              <a:rPr lang="bg-BG" dirty="0"/>
              <a:t>това смущенията от околни мрежи влошават сигнала и могат да доведат до понижено качеството на </a:t>
            </a:r>
            <a:r>
              <a:rPr lang="bg-BG" dirty="0" smtClean="0"/>
              <a:t>картината;</a:t>
            </a:r>
          </a:p>
          <a:p>
            <a:r>
              <a:rPr lang="bg-BG" dirty="0" smtClean="0"/>
              <a:t> </a:t>
            </a:r>
            <a:r>
              <a:rPr lang="bg-BG" dirty="0"/>
              <a:t>Правилното разположение на камерите е от изключително значение.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948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bg-BG" sz="4000" b="1" dirty="0"/>
              <a:t>Инфрачервени датчици за движение в охранителните </a:t>
            </a:r>
            <a:r>
              <a:rPr lang="bg-BG" sz="4000" b="1" dirty="0" smtClean="0"/>
              <a:t>системи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b="1" dirty="0"/>
              <a:t>Пасивни инфрачервени (PIR) датчици</a:t>
            </a:r>
            <a:r>
              <a:rPr lang="bg-BG" dirty="0"/>
              <a:t/>
            </a:r>
            <a:br>
              <a:rPr lang="bg-BG" dirty="0"/>
            </a:br>
            <a:r>
              <a:rPr lang="bg-BG" dirty="0" smtClean="0"/>
              <a:t>Всяко </a:t>
            </a:r>
            <a:r>
              <a:rPr lang="bg-BG" dirty="0"/>
              <a:t>тяло е източник на </a:t>
            </a:r>
            <a:r>
              <a:rPr lang="bg-BG" dirty="0" smtClean="0"/>
              <a:t>инфрачервени лъчи </a:t>
            </a:r>
            <a:r>
              <a:rPr lang="bg-BG" dirty="0"/>
              <a:t>с интензивност, право пропорционална на температурата му. </a:t>
            </a:r>
            <a:endParaRPr lang="bg-BG" dirty="0" smtClean="0"/>
          </a:p>
          <a:p>
            <a:r>
              <a:rPr lang="bg-BG" dirty="0" smtClean="0"/>
              <a:t>Човешкото </a:t>
            </a:r>
            <a:r>
              <a:rPr lang="bg-BG" dirty="0"/>
              <a:t>тяло е с температура </a:t>
            </a:r>
            <a:r>
              <a:rPr lang="bg-BG" dirty="0" smtClean="0"/>
              <a:t>над </a:t>
            </a:r>
            <a:r>
              <a:rPr lang="bg-BG" dirty="0"/>
              <a:t>тази от предметите в </a:t>
            </a:r>
            <a:r>
              <a:rPr lang="bg-BG" dirty="0" smtClean="0"/>
              <a:t>помещението, следователно лъчите излъчвани от него </a:t>
            </a:r>
            <a:r>
              <a:rPr lang="bg-BG" dirty="0"/>
              <a:t>са с по-голяма интензивност</a:t>
            </a:r>
            <a:r>
              <a:rPr lang="bg-BG" dirty="0" smtClean="0"/>
              <a:t>.</a:t>
            </a:r>
          </a:p>
          <a:p>
            <a:r>
              <a:rPr lang="bg-BG" dirty="0" smtClean="0"/>
              <a:t>Пасивните датчици само </a:t>
            </a:r>
            <a:r>
              <a:rPr lang="bg-BG" dirty="0"/>
              <a:t>приемат </a:t>
            </a:r>
            <a:r>
              <a:rPr lang="bg-BG" dirty="0" smtClean="0"/>
              <a:t>излъчваните от телата  </a:t>
            </a:r>
            <a:r>
              <a:rPr lang="bg-BG" dirty="0"/>
              <a:t>инфрачервени лъчи и затова се наричат пасивни.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4293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725745" y="438533"/>
            <a:ext cx="6432176" cy="1181287"/>
          </a:xfrm>
        </p:spPr>
        <p:txBody>
          <a:bodyPr/>
          <a:lstStyle/>
          <a:p>
            <a:r>
              <a:rPr lang="bg-BG" b="1" dirty="0"/>
              <a:t>Записващи устройства 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838200" y="1839072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bg-BG" dirty="0" smtClean="0"/>
              <a:t>За </a:t>
            </a:r>
            <a:r>
              <a:rPr lang="bg-BG" dirty="0"/>
              <a:t>съхраняване на данните получени от охранителните камери могат да се използват, както компютърни конфигурации, така и специализирани устройства пригодени за запис на видео-сигнал наречени </a:t>
            </a:r>
            <a:r>
              <a:rPr lang="bg-BG" b="1" dirty="0"/>
              <a:t>DVR (</a:t>
            </a:r>
            <a:r>
              <a:rPr lang="bg-BG" b="1" dirty="0" err="1"/>
              <a:t>Digital</a:t>
            </a:r>
            <a:r>
              <a:rPr lang="bg-BG" b="1" dirty="0"/>
              <a:t> </a:t>
            </a:r>
            <a:r>
              <a:rPr lang="bg-BG" b="1" dirty="0" err="1"/>
              <a:t>Video</a:t>
            </a:r>
            <a:r>
              <a:rPr lang="bg-BG" b="1" dirty="0"/>
              <a:t> </a:t>
            </a:r>
            <a:r>
              <a:rPr lang="bg-BG" b="1" dirty="0" err="1"/>
              <a:t>Recorder</a:t>
            </a:r>
            <a:r>
              <a:rPr lang="bg-BG" b="1" dirty="0"/>
              <a:t>) </a:t>
            </a:r>
            <a:r>
              <a:rPr lang="bg-BG" dirty="0"/>
              <a:t>или </a:t>
            </a:r>
            <a:r>
              <a:rPr lang="bg-BG" b="1" dirty="0"/>
              <a:t>NAS</a:t>
            </a:r>
            <a:r>
              <a:rPr lang="bg-BG" dirty="0"/>
              <a:t>-сървъри с допълнителни функции. </a:t>
            </a:r>
            <a:endParaRPr lang="bg-BG" dirty="0" smtClean="0"/>
          </a:p>
          <a:p>
            <a:r>
              <a:rPr lang="bg-BG" dirty="0" smtClean="0"/>
              <a:t>От </a:t>
            </a:r>
            <a:r>
              <a:rPr lang="bg-BG" dirty="0"/>
              <a:t>записващото устройство зависи и крайната разделителна способност на записа. Ако камерата </a:t>
            </a:r>
            <a:r>
              <a:rPr lang="bg-BG" dirty="0" smtClean="0"/>
              <a:t>надвишава </a:t>
            </a:r>
            <a:r>
              <a:rPr lang="bg-BG" dirty="0"/>
              <a:t>възможностите за запис – картината ще бъде обработена на по-ниска резолюция или с по-малко кадри в секунда.</a:t>
            </a:r>
          </a:p>
          <a:p>
            <a:r>
              <a:rPr lang="bg-BG" dirty="0"/>
              <a:t>Най-лесният и гъвкав вариант е използването на персонален компютър с добра производителност. Към него се включва допълнителна </a:t>
            </a:r>
            <a:r>
              <a:rPr lang="bg-BG" b="1" dirty="0"/>
              <a:t>PCI</a:t>
            </a:r>
            <a:r>
              <a:rPr lang="bg-BG" dirty="0"/>
              <a:t>-карта наречена </a:t>
            </a:r>
            <a:r>
              <a:rPr lang="bg-BG" b="1" dirty="0"/>
              <a:t>DVR </a:t>
            </a:r>
            <a:r>
              <a:rPr lang="bg-BG" b="1" dirty="0" err="1"/>
              <a:t>Card</a:t>
            </a:r>
            <a:r>
              <a:rPr lang="bg-BG" dirty="0"/>
              <a:t>, която приема сигнала, преобразува го от аналогов в цифров (при необходимост) и го подава за съхранение, и последваща обработка с помощта на софтуерна програма.</a:t>
            </a:r>
          </a:p>
        </p:txBody>
      </p:sp>
      <p:pic>
        <p:nvPicPr>
          <p:cNvPr id="5" name="Картина 4" descr="http://blog.jmt.bg/wp-content/uploads/2012/08/GV-650-blueDTypePCIE-1024x79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16" y="168243"/>
            <a:ext cx="2590800" cy="1554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492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800600" y="365125"/>
            <a:ext cx="6553200" cy="716915"/>
          </a:xfrm>
        </p:spPr>
        <p:txBody>
          <a:bodyPr>
            <a:normAutofit fontScale="90000"/>
          </a:bodyPr>
          <a:lstStyle/>
          <a:p>
            <a:r>
              <a:rPr lang="bg-BG" dirty="0" smtClean="0"/>
              <a:t>За съхраняване на данните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838200" y="1963271"/>
            <a:ext cx="10515600" cy="4213691"/>
          </a:xfrm>
        </p:spPr>
        <p:txBody>
          <a:bodyPr>
            <a:normAutofit fontScale="92500" lnSpcReduction="10000"/>
          </a:bodyPr>
          <a:lstStyle/>
          <a:p>
            <a:r>
              <a:rPr lang="bg-BG" dirty="0"/>
              <a:t>По-надежден е метода с отделно устройство, което съдържа в себе си харддискове с желан капацитет</a:t>
            </a:r>
            <a:r>
              <a:rPr lang="bg-BG" dirty="0" smtClean="0"/>
              <a:t>.</a:t>
            </a:r>
          </a:p>
          <a:p>
            <a:r>
              <a:rPr lang="bg-BG" dirty="0" smtClean="0"/>
              <a:t> </a:t>
            </a:r>
            <a:r>
              <a:rPr lang="bg-BG" dirty="0"/>
              <a:t>Процесът на </a:t>
            </a:r>
            <a:r>
              <a:rPr lang="bg-BG" dirty="0" smtClean="0"/>
              <a:t>съхраняване </a:t>
            </a:r>
            <a:r>
              <a:rPr lang="bg-BG" dirty="0"/>
              <a:t>е автоматизиран. Също както и при картите, устройството приема сигнала от различните камери (напр. 4, 8 или 16 на брой), кодира го в реално време и го съхранява. </a:t>
            </a:r>
            <a:endParaRPr lang="bg-BG" dirty="0" smtClean="0"/>
          </a:p>
          <a:p>
            <a:r>
              <a:rPr lang="bg-BG" dirty="0" smtClean="0"/>
              <a:t>За </a:t>
            </a:r>
            <a:r>
              <a:rPr lang="bg-BG" dirty="0"/>
              <a:t>недостатъци могат да се смятат ограниченият брой функции при по-евтините модели и трудният ъпгрейд. </a:t>
            </a:r>
            <a:endParaRPr lang="bg-BG" dirty="0" smtClean="0"/>
          </a:p>
          <a:p>
            <a:r>
              <a:rPr lang="bg-BG" dirty="0" smtClean="0"/>
              <a:t>Интересното </a:t>
            </a:r>
            <a:r>
              <a:rPr lang="bg-BG" dirty="0"/>
              <a:t>при този вариант е възможността за достъп до данните по различни начини. Много от устройствата поддържат </a:t>
            </a:r>
            <a:r>
              <a:rPr lang="bg-BG" b="1" dirty="0"/>
              <a:t>TCP/IP</a:t>
            </a:r>
            <a:r>
              <a:rPr lang="bg-BG" dirty="0"/>
              <a:t> мрежи, някои от които дори предлагат безжичен достъп или отдалечено включване през </a:t>
            </a:r>
            <a:r>
              <a:rPr lang="bg-BG" b="1" dirty="0"/>
              <a:t>Интернет</a:t>
            </a:r>
            <a:r>
              <a:rPr lang="bg-BG" dirty="0"/>
              <a:t>.</a:t>
            </a:r>
          </a:p>
        </p:txBody>
      </p:sp>
      <p:pic>
        <p:nvPicPr>
          <p:cNvPr id="5" name="Картина 4" descr="http://blog.jmt.bg/wp-content/uploads/2012/08/DVR-204PIC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03" y="219280"/>
            <a:ext cx="4056063" cy="15928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668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838200" y="470647"/>
            <a:ext cx="10515600" cy="5706316"/>
          </a:xfrm>
        </p:spPr>
        <p:txBody>
          <a:bodyPr/>
          <a:lstStyle/>
          <a:p>
            <a:r>
              <a:rPr lang="bg-BG" dirty="0"/>
              <a:t>Без значение кой метод ще </a:t>
            </a:r>
            <a:r>
              <a:rPr lang="bg-BG" dirty="0" smtClean="0"/>
              <a:t>бъде избран, </a:t>
            </a:r>
            <a:r>
              <a:rPr lang="bg-BG" dirty="0"/>
              <a:t>винаги е възможна още по-голяма функционалност благодарение на съпътстващите софтуерни продукти, които дават възможност за допълнителни настройки, създаване на профили, криптиране и контрол на достъпа до събраната информация</a:t>
            </a:r>
            <a:r>
              <a:rPr lang="bg-BG" dirty="0" smtClean="0"/>
              <a:t>.</a:t>
            </a:r>
          </a:p>
          <a:p>
            <a:r>
              <a:rPr lang="bg-BG" dirty="0" smtClean="0"/>
              <a:t> </a:t>
            </a:r>
            <a:r>
              <a:rPr lang="bg-BG" dirty="0"/>
              <a:t>Едно от най-големите предимства на цифровите записи е лесната и бърза каталогизация по дата и час</a:t>
            </a:r>
            <a:r>
              <a:rPr lang="bg-BG" dirty="0" smtClean="0"/>
              <a:t>.</a:t>
            </a:r>
          </a:p>
          <a:p>
            <a:r>
              <a:rPr lang="bg-BG" dirty="0" smtClean="0"/>
              <a:t> </a:t>
            </a:r>
            <a:r>
              <a:rPr lang="bg-BG" dirty="0"/>
              <a:t>Търсеният отрязък от време може да бъде намерен само с няколко кликвания на мишката без да се налага дълго преглеждане на кадри. </a:t>
            </a:r>
            <a:endParaRPr lang="bg-BG" dirty="0" smtClean="0"/>
          </a:p>
          <a:p>
            <a:r>
              <a:rPr lang="bg-BG" dirty="0" smtClean="0"/>
              <a:t>Освен </a:t>
            </a:r>
            <a:r>
              <a:rPr lang="bg-BG" dirty="0"/>
              <a:t>това прехвърлянето или архивирането на видео-материали върху различни носители (</a:t>
            </a:r>
            <a:r>
              <a:rPr lang="bg-BG" b="1" dirty="0"/>
              <a:t>USB</a:t>
            </a:r>
            <a:r>
              <a:rPr lang="bg-BG" dirty="0"/>
              <a:t>/</a:t>
            </a:r>
            <a:r>
              <a:rPr lang="bg-BG" b="1" dirty="0"/>
              <a:t>CD</a:t>
            </a:r>
            <a:r>
              <a:rPr lang="bg-BG" dirty="0"/>
              <a:t>/</a:t>
            </a:r>
            <a:r>
              <a:rPr lang="bg-BG" b="1" dirty="0"/>
              <a:t>DVD</a:t>
            </a:r>
            <a:r>
              <a:rPr lang="bg-BG" dirty="0"/>
              <a:t>) е улеснено максимално.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0275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sz="4000" b="1" dirty="0" smtClean="0"/>
              <a:t>Допълнителни възможности</a:t>
            </a:r>
            <a:endParaRPr lang="bg-BG" sz="4000" b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838200" y="1438835"/>
            <a:ext cx="10515600" cy="4738128"/>
          </a:xfrm>
        </p:spPr>
        <p:txBody>
          <a:bodyPr>
            <a:normAutofit fontScale="85000" lnSpcReduction="20000"/>
          </a:bodyPr>
          <a:lstStyle/>
          <a:p>
            <a:r>
              <a:rPr lang="bg-BG" dirty="0"/>
              <a:t>Две от най-ценните функции при видеонаблюдението са възможността за засичане на движение (</a:t>
            </a:r>
            <a:r>
              <a:rPr lang="bg-BG" b="1" dirty="0" err="1"/>
              <a:t>motion</a:t>
            </a:r>
            <a:r>
              <a:rPr lang="bg-BG" b="1" dirty="0"/>
              <a:t> </a:t>
            </a:r>
            <a:r>
              <a:rPr lang="bg-BG" b="1" dirty="0" err="1"/>
              <a:t>detection</a:t>
            </a:r>
            <a:r>
              <a:rPr lang="bg-BG" dirty="0"/>
              <a:t>) и работата с обекти. </a:t>
            </a:r>
            <a:endParaRPr lang="bg-BG" dirty="0" smtClean="0"/>
          </a:p>
          <a:p>
            <a:r>
              <a:rPr lang="bg-BG" dirty="0" smtClean="0"/>
              <a:t>Активирането </a:t>
            </a:r>
            <a:r>
              <a:rPr lang="bg-BG" dirty="0"/>
              <a:t>на камерите при движение в комбинация с подробни графици на работа осигуряват оптимални режими на запис и спестяват значително дисково пространство.</a:t>
            </a:r>
          </a:p>
          <a:p>
            <a:pPr lvl="0"/>
            <a:r>
              <a:rPr lang="bg-BG" b="1" dirty="0" err="1"/>
              <a:t>Motion</a:t>
            </a:r>
            <a:r>
              <a:rPr lang="bg-BG" b="1" dirty="0"/>
              <a:t> </a:t>
            </a:r>
            <a:r>
              <a:rPr lang="bg-BG" b="1" dirty="0" err="1"/>
              <a:t>Detection</a:t>
            </a:r>
            <a:r>
              <a:rPr lang="bg-BG" b="1" dirty="0"/>
              <a:t> – </a:t>
            </a:r>
            <a:r>
              <a:rPr lang="bg-BG" dirty="0"/>
              <a:t>най-полезният и използван режим, камерата записва картина само при засичане на движение – през останалото време е в режим на изчакване или записва по ограничен брой кадри в зададен времеви интервал. </a:t>
            </a:r>
          </a:p>
          <a:p>
            <a:pPr lvl="0"/>
            <a:r>
              <a:rPr lang="bg-BG" b="1" dirty="0" err="1"/>
              <a:t>Round-the-Clock</a:t>
            </a:r>
            <a:r>
              <a:rPr lang="bg-BG" b="1" dirty="0"/>
              <a:t> -</a:t>
            </a:r>
            <a:r>
              <a:rPr lang="bg-BG" dirty="0"/>
              <a:t> непрекъснат запис, 24ч. в денонощието</a:t>
            </a:r>
          </a:p>
          <a:p>
            <a:pPr lvl="0"/>
            <a:r>
              <a:rPr lang="bg-BG" b="1" dirty="0" err="1"/>
              <a:t>Time</a:t>
            </a:r>
            <a:r>
              <a:rPr lang="bg-BG" b="1" dirty="0"/>
              <a:t> Schedule – </a:t>
            </a:r>
            <a:r>
              <a:rPr lang="bg-BG" dirty="0"/>
              <a:t>запис по график – поддържа се избор на режими, както за различните части на деня, така и за самите дни от седмицата. </a:t>
            </a:r>
          </a:p>
          <a:p>
            <a:pPr lvl="0"/>
            <a:r>
              <a:rPr lang="bg-BG" b="1" dirty="0"/>
              <a:t>Day/</a:t>
            </a:r>
            <a:r>
              <a:rPr lang="bg-BG" b="1" dirty="0" err="1"/>
              <a:t>Night</a:t>
            </a:r>
            <a:r>
              <a:rPr lang="bg-BG" b="1" dirty="0"/>
              <a:t> </a:t>
            </a:r>
            <a:r>
              <a:rPr lang="bg-BG" b="1" dirty="0" err="1"/>
              <a:t>Recording</a:t>
            </a:r>
            <a:r>
              <a:rPr lang="bg-BG" b="1" dirty="0"/>
              <a:t> – </a:t>
            </a:r>
            <a:r>
              <a:rPr lang="bg-BG" dirty="0"/>
              <a:t>режим на запис, който позволява разделяне на денонощието на части, които да бъдат управлявани по избор, включително и като комбинация със засичане на движение.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3018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ртина 1" descr="http://blog.jmt.bg/wp-content/uploads/2012/08/sc-monitoring-workspac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057" y="1196657"/>
            <a:ext cx="6191885" cy="44646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018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6510"/>
          </a:xfrm>
        </p:spPr>
        <p:txBody>
          <a:bodyPr>
            <a:normAutofit fontScale="90000"/>
          </a:bodyPr>
          <a:lstStyle/>
          <a:p>
            <a:pPr algn="ctr"/>
            <a:r>
              <a:rPr lang="bg-BG" b="1" dirty="0"/>
              <a:t>Допълнителни възможности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838200" y="1183341"/>
            <a:ext cx="10515600" cy="4993622"/>
          </a:xfrm>
        </p:spPr>
        <p:txBody>
          <a:bodyPr>
            <a:normAutofit/>
          </a:bodyPr>
          <a:lstStyle/>
          <a:p>
            <a:r>
              <a:rPr lang="bg-BG" dirty="0"/>
              <a:t>Някои от сложните системи за контрол позволяват наблюдение на конкретен предварително зададен обект. </a:t>
            </a:r>
            <a:endParaRPr lang="bg-BG" dirty="0" smtClean="0"/>
          </a:p>
          <a:p>
            <a:r>
              <a:rPr lang="bg-BG" dirty="0" smtClean="0"/>
              <a:t>Специални </a:t>
            </a:r>
            <a:r>
              <a:rPr lang="bg-BG" dirty="0"/>
              <a:t>камери наречени </a:t>
            </a:r>
            <a:r>
              <a:rPr lang="bg-BG" b="1" dirty="0"/>
              <a:t>PTZ </a:t>
            </a:r>
            <a:r>
              <a:rPr lang="bg-BG" dirty="0"/>
              <a:t>(</a:t>
            </a:r>
            <a:r>
              <a:rPr lang="bg-BG" dirty="0" err="1"/>
              <a:t>Pan-zoom-tilt</a:t>
            </a:r>
            <a:r>
              <a:rPr lang="bg-BG" dirty="0"/>
              <a:t>) са способни да проследяват обекти по време на движението им в периметъра на обхват, да мащабират или да задействат други допълнителни сензори. </a:t>
            </a:r>
            <a:endParaRPr lang="bg-BG" dirty="0" smtClean="0"/>
          </a:p>
          <a:p>
            <a:r>
              <a:rPr lang="bg-BG" dirty="0" smtClean="0"/>
              <a:t>Интелигентната </a:t>
            </a:r>
            <a:r>
              <a:rPr lang="bg-BG" dirty="0"/>
              <a:t>обработка на обекти позволява засичане на подозрителни пакети или осигуряване на справка при промяна в броя на наблюдаваните </a:t>
            </a:r>
            <a:r>
              <a:rPr lang="bg-BG" dirty="0" smtClean="0"/>
              <a:t>предмети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5556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4000" b="1" dirty="0" smtClean="0"/>
              <a:t>Перспективният в</a:t>
            </a:r>
            <a:r>
              <a:rPr lang="bg-BG" sz="4000" b="1" dirty="0" smtClean="0"/>
              <a:t>идео-софтуер </a:t>
            </a:r>
            <a:r>
              <a:rPr lang="bg-BG" sz="4000" b="1" dirty="0"/>
              <a:t>би следвало да има възможности за</a:t>
            </a:r>
            <a:r>
              <a:rPr lang="bg-BG" sz="4000" b="1" dirty="0" smtClean="0"/>
              <a:t>:</a:t>
            </a:r>
            <a:endParaRPr lang="bg-BG" sz="4000" b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bg-BG" dirty="0" smtClean="0"/>
              <a:t>корекция </a:t>
            </a:r>
            <a:r>
              <a:rPr lang="bg-BG" dirty="0"/>
              <a:t>на картината, прилагане на филтри за изчистване на </a:t>
            </a:r>
            <a:r>
              <a:rPr lang="bg-BG" dirty="0" smtClean="0"/>
              <a:t>образи;</a:t>
            </a:r>
            <a:endParaRPr lang="bg-BG" dirty="0"/>
          </a:p>
          <a:p>
            <a:pPr lvl="0"/>
            <a:r>
              <a:rPr lang="bg-BG" dirty="0"/>
              <a:t>отделна настройка на резолюцията и кадрите в секунда за всяка управлявана </a:t>
            </a:r>
            <a:r>
              <a:rPr lang="bg-BG" dirty="0" smtClean="0"/>
              <a:t>камера;</a:t>
            </a:r>
            <a:endParaRPr lang="bg-BG" dirty="0"/>
          </a:p>
          <a:p>
            <a:pPr lvl="0"/>
            <a:r>
              <a:rPr lang="bg-BG" dirty="0"/>
              <a:t>инструменти за възстановяване на повредени или изтрити </a:t>
            </a:r>
            <a:r>
              <a:rPr lang="bg-BG" dirty="0" smtClean="0"/>
              <a:t>записи;</a:t>
            </a:r>
            <a:endParaRPr lang="bg-BG" dirty="0"/>
          </a:p>
          <a:p>
            <a:pPr lvl="0"/>
            <a:r>
              <a:rPr lang="bg-BG" dirty="0"/>
              <a:t>поддръжка на няколко екрана за </a:t>
            </a:r>
            <a:r>
              <a:rPr lang="bg-BG" dirty="0" smtClean="0"/>
              <a:t>наблюдение;</a:t>
            </a:r>
            <a:endParaRPr lang="bg-BG" dirty="0"/>
          </a:p>
          <a:p>
            <a:pPr lvl="0"/>
            <a:r>
              <a:rPr lang="bg-BG" dirty="0"/>
              <a:t>поддръжка на различни разделителни </a:t>
            </a:r>
            <a:r>
              <a:rPr lang="bg-BG" dirty="0" smtClean="0"/>
              <a:t>способности;</a:t>
            </a:r>
            <a:endParaRPr lang="bg-BG" dirty="0"/>
          </a:p>
          <a:p>
            <a:pPr lvl="0"/>
            <a:r>
              <a:rPr lang="bg-BG" dirty="0"/>
              <a:t>известяване при възникване на събитие (напр. по </a:t>
            </a:r>
            <a:r>
              <a:rPr lang="bg-BG" b="1" dirty="0" smtClean="0"/>
              <a:t>e-</a:t>
            </a:r>
            <a:r>
              <a:rPr lang="bg-BG" b="1" dirty="0" err="1" smtClean="0"/>
              <a:t>ail</a:t>
            </a:r>
            <a:r>
              <a:rPr lang="bg-BG" dirty="0" smtClean="0"/>
              <a:t>/</a:t>
            </a:r>
            <a:r>
              <a:rPr lang="bg-BG" b="1" dirty="0" smtClean="0"/>
              <a:t>телефон</a:t>
            </a:r>
            <a:r>
              <a:rPr lang="bg-BG" dirty="0" smtClean="0"/>
              <a:t>/</a:t>
            </a:r>
            <a:r>
              <a:rPr lang="bg-BG" b="1" dirty="0" smtClean="0"/>
              <a:t>SMS</a:t>
            </a:r>
            <a:r>
              <a:rPr lang="bg-BG" dirty="0"/>
              <a:t>)</a:t>
            </a:r>
          </a:p>
          <a:p>
            <a:pPr lvl="0"/>
            <a:r>
              <a:rPr lang="bg-BG" dirty="0"/>
              <a:t>възможност за едновременен запис и преглеждане на </a:t>
            </a:r>
            <a:r>
              <a:rPr lang="bg-BG" dirty="0" smtClean="0"/>
              <a:t>видео;</a:t>
            </a:r>
            <a:endParaRPr lang="bg-BG" dirty="0"/>
          </a:p>
          <a:p>
            <a:pPr lvl="0"/>
            <a:r>
              <a:rPr lang="bg-BG" dirty="0"/>
              <a:t>интегриране на системата за видеонаблюдение с други системи за сигурност (напр. системите за достъп до помещения с чип-карта</a:t>
            </a:r>
            <a:r>
              <a:rPr lang="bg-BG" dirty="0" smtClean="0"/>
              <a:t>)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1071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3063"/>
          </a:xfrm>
        </p:spPr>
        <p:txBody>
          <a:bodyPr>
            <a:normAutofit fontScale="90000"/>
          </a:bodyPr>
          <a:lstStyle/>
          <a:p>
            <a:r>
              <a:rPr lang="bg-BG" sz="4000" b="1" dirty="0" smtClean="0"/>
              <a:t>Състав и принцип на действие на </a:t>
            </a:r>
            <a:r>
              <a:rPr lang="en-GB" sz="4000" b="1" dirty="0" smtClean="0"/>
              <a:t>PIR </a:t>
            </a:r>
            <a:r>
              <a:rPr lang="bg-BG" sz="4000" b="1" dirty="0" smtClean="0"/>
              <a:t>датчика</a:t>
            </a:r>
            <a:r>
              <a:rPr lang="en-GB" sz="4000" b="1" dirty="0" smtClean="0"/>
              <a:t> </a:t>
            </a:r>
            <a:endParaRPr lang="bg-BG" sz="4000" b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bg-BG" dirty="0"/>
              <a:t>PIR датчикът съдържа елементи наречени </a:t>
            </a:r>
            <a:r>
              <a:rPr lang="bg-BG" b="1" dirty="0" smtClean="0"/>
              <a:t>пирокристали</a:t>
            </a:r>
            <a:r>
              <a:rPr lang="bg-BG" dirty="0" smtClean="0"/>
              <a:t>;</a:t>
            </a:r>
          </a:p>
          <a:p>
            <a:pPr marL="514350" indent="-514350">
              <a:buFont typeface="+mj-lt"/>
              <a:buAutoNum type="arabicPeriod"/>
            </a:pPr>
            <a:r>
              <a:rPr lang="bg-BG" dirty="0"/>
              <a:t>Т</a:t>
            </a:r>
            <a:r>
              <a:rPr lang="bg-BG" dirty="0" smtClean="0"/>
              <a:t>е </a:t>
            </a:r>
            <a:r>
              <a:rPr lang="bg-BG" dirty="0"/>
              <a:t>превръщат инфрачервените лъчи в електрическо напрежение, пропорционално на </a:t>
            </a:r>
            <a:r>
              <a:rPr lang="bg-BG" dirty="0" smtClean="0"/>
              <a:t>тяхната интензивност; </a:t>
            </a:r>
          </a:p>
          <a:p>
            <a:pPr marL="514350" indent="-514350">
              <a:buFont typeface="+mj-lt"/>
              <a:buAutoNum type="arabicPeriod"/>
            </a:pPr>
            <a:r>
              <a:rPr lang="bg-BG" dirty="0" smtClean="0"/>
              <a:t>При </a:t>
            </a:r>
            <a:r>
              <a:rPr lang="bg-BG" dirty="0"/>
              <a:t>наличие </a:t>
            </a:r>
            <a:r>
              <a:rPr lang="bg-BG" dirty="0" smtClean="0"/>
              <a:t>и движение на </a:t>
            </a:r>
            <a:r>
              <a:rPr lang="bg-BG" dirty="0"/>
              <a:t>човек в помещението </a:t>
            </a:r>
            <a:r>
              <a:rPr lang="bg-BG" dirty="0" smtClean="0"/>
              <a:t>инфрачервените лъчи предизвикват създаване на напрежение, </a:t>
            </a:r>
            <a:r>
              <a:rPr lang="bg-BG" dirty="0"/>
              <a:t>което чрез електронен блок се усилва и преобразува за задействане на алармата. </a:t>
            </a:r>
            <a:endParaRPr lang="bg-BG" dirty="0" smtClean="0"/>
          </a:p>
          <a:p>
            <a:pPr marL="514350" indent="-514350">
              <a:buFont typeface="+mj-lt"/>
              <a:buAutoNum type="arabicPeriod"/>
            </a:pPr>
            <a:r>
              <a:rPr lang="bg-BG" dirty="0" smtClean="0"/>
              <a:t>По </a:t>
            </a:r>
            <a:r>
              <a:rPr lang="bg-BG" dirty="0"/>
              <a:t>същия начин достатъчно голямо напрежение могат да създадат лъчите от радиатори, печки и силни лампи, което да предизвика грешна </a:t>
            </a:r>
            <a:r>
              <a:rPr lang="bg-BG" dirty="0" smtClean="0"/>
              <a:t>аларма.</a:t>
            </a:r>
            <a:endParaRPr lang="bg-BG" dirty="0"/>
          </a:p>
          <a:p>
            <a:pPr marL="514350" indent="-514350">
              <a:buFont typeface="+mj-lt"/>
              <a:buAutoNum type="arabicPeriod"/>
            </a:pPr>
            <a:r>
              <a:rPr lang="bg-BG" dirty="0"/>
              <a:t>Вероятността от това рязко намалява чрез използването на два елемента в датчика, разположени близо един до друг, и усъвършенстван електронен блок. 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331146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838200" y="900953"/>
            <a:ext cx="10515600" cy="5276010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bg-BG" dirty="0"/>
              <a:t>Неподвижните топли предмети и въздух създават едно и също напрежение в двата елемента, на което електронният блок не реагира. 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bg-BG" dirty="0"/>
              <a:t>При наличие на движещ се човек най-напред се променя напрежението на един от елементите и след това на другия, което позволява активиране на алармата. 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bg-BG" dirty="0"/>
              <a:t>Има PIR датчици с четири елемента, които реагират по подобен начин и на вертикално движение (качване по стълба).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bg-BG" dirty="0"/>
              <a:t>Сигурността на действие нараства при по-голямо напрежение от пирокристалите, поради което пред тях се поставят </a:t>
            </a:r>
            <a:r>
              <a:rPr lang="bg-BG" dirty="0" err="1"/>
              <a:t>френелови</a:t>
            </a:r>
            <a:r>
              <a:rPr lang="bg-BG" dirty="0"/>
              <a:t> лещи за фокусиране на лъчите.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bg-BG" dirty="0"/>
              <a:t> Те се изработват от прозрачна  пластмаса, имат кръгла форма и се състоят от концентрични сегменти с триъгълно напречно сечение. </a:t>
            </a:r>
          </a:p>
          <a:p>
            <a:pPr marL="514350" indent="-514350">
              <a:buFont typeface="+mj-lt"/>
              <a:buAutoNum type="arabicPeriod" startAt="6"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066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Датчици за движение в охранителни системи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43" y="2158588"/>
            <a:ext cx="3657600" cy="2433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Датчици за движение в охранителни системи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148" y="2159406"/>
            <a:ext cx="4198358" cy="24892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Текстово поле 3"/>
          <p:cNvSpPr txBox="1"/>
          <p:nvPr/>
        </p:nvSpPr>
        <p:spPr>
          <a:xfrm>
            <a:off x="4155143" y="833718"/>
            <a:ext cx="3765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600" dirty="0" smtClean="0"/>
              <a:t>Френелови лещи  </a:t>
            </a:r>
            <a:endParaRPr lang="bg-BG" sz="3600" dirty="0"/>
          </a:p>
        </p:txBody>
      </p:sp>
      <p:pic>
        <p:nvPicPr>
          <p:cNvPr id="1026" name="Picture 2" descr="&amp;Fcy;&amp;acy;&amp;jcy;&amp;lcy;:Fresnel lens.s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6606" y="1775346"/>
            <a:ext cx="213893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авоъгълник 4"/>
          <p:cNvSpPr/>
          <p:nvPr/>
        </p:nvSpPr>
        <p:spPr>
          <a:xfrm>
            <a:off x="7528560" y="4866373"/>
            <a:ext cx="4495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/>
              <a:t>Напречен разрез на:(1) френелова леща</a:t>
            </a:r>
            <a:br>
              <a:rPr lang="bg-BG" dirty="0" smtClean="0"/>
            </a:br>
            <a:r>
              <a:rPr lang="bg-BG" dirty="0" smtClean="0"/>
              <a:t>(2) Обикновена леща със същия диаметър и същото фокусно разстояние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7103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9922"/>
          </a:xfrm>
        </p:spPr>
        <p:txBody>
          <a:bodyPr>
            <a:normAutofit fontScale="90000"/>
          </a:bodyPr>
          <a:lstStyle/>
          <a:p>
            <a:pPr algn="ctr"/>
            <a:r>
              <a:rPr lang="bg-BG" sz="4000" b="1" dirty="0" smtClean="0"/>
              <a:t>Формиране на пространствена диаграма на охраняваната зона</a:t>
            </a:r>
            <a:endParaRPr lang="bg-BG" sz="4000" b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838200" y="1559859"/>
            <a:ext cx="10515600" cy="4617104"/>
          </a:xfrm>
        </p:spPr>
        <p:txBody>
          <a:bodyPr>
            <a:normAutofit fontScale="92500" lnSpcReduction="20000"/>
          </a:bodyPr>
          <a:lstStyle/>
          <a:p>
            <a:r>
              <a:rPr lang="bg-BG" dirty="0"/>
              <a:t>Падащите върху изпъкналата повърхност на </a:t>
            </a:r>
            <a:r>
              <a:rPr lang="bg-BG" dirty="0" smtClean="0"/>
              <a:t>френеловите лещи лъчи се фокусират  в мястото, </a:t>
            </a:r>
            <a:r>
              <a:rPr lang="bg-BG" dirty="0"/>
              <a:t>където е поставен </a:t>
            </a:r>
            <a:r>
              <a:rPr lang="bg-BG" dirty="0" smtClean="0"/>
              <a:t>пирокристалът.</a:t>
            </a:r>
          </a:p>
          <a:p>
            <a:r>
              <a:rPr lang="bg-BG" dirty="0" smtClean="0"/>
              <a:t> </a:t>
            </a:r>
            <a:r>
              <a:rPr lang="bg-BG" dirty="0"/>
              <a:t>Реално лещите улавят само лъчите от част от пространството пред себе си, представляващо тънък конус с ос перпендикулярна на повърхността на лещата. </a:t>
            </a:r>
            <a:endParaRPr lang="bg-BG" dirty="0" smtClean="0"/>
          </a:p>
          <a:p>
            <a:r>
              <a:rPr lang="bg-BG" dirty="0" smtClean="0"/>
              <a:t>Поради </a:t>
            </a:r>
            <a:r>
              <a:rPr lang="bg-BG" dirty="0"/>
              <a:t>това охраняваното пространство е разделено на множество тесни участъци, лъчите от всеки от които се събират от една </a:t>
            </a:r>
            <a:r>
              <a:rPr lang="bg-BG" dirty="0" smtClean="0"/>
              <a:t>леща</a:t>
            </a:r>
          </a:p>
          <a:p>
            <a:r>
              <a:rPr lang="bg-BG" dirty="0" smtClean="0"/>
              <a:t>Пространственото </a:t>
            </a:r>
            <a:r>
              <a:rPr lang="bg-BG" dirty="0"/>
              <a:t>разположение на участъците в хоризонтална и вертикална посока обикновено се дава в каталога на </a:t>
            </a:r>
            <a:r>
              <a:rPr lang="bg-BG" dirty="0" smtClean="0"/>
              <a:t>датчика;</a:t>
            </a:r>
          </a:p>
          <a:p>
            <a:r>
              <a:rPr lang="bg-BG" dirty="0"/>
              <a:t>При движение на човек в охраняваната зона той последователно пресича различни участъци, което води до получаването върху пирокристала на </a:t>
            </a:r>
            <a:r>
              <a:rPr lang="bg-BG" dirty="0" smtClean="0"/>
              <a:t>променлив светлинен поток, който се преобразува в променливо </a:t>
            </a:r>
            <a:r>
              <a:rPr lang="bg-BG" dirty="0"/>
              <a:t>напрежение с честота няколко херца (по-голяма при по-бързо движение</a:t>
            </a:r>
            <a:r>
              <a:rPr lang="bg-BG" dirty="0" smtClean="0"/>
              <a:t>). </a:t>
            </a:r>
            <a:endParaRPr lang="bg-BG" dirty="0"/>
          </a:p>
          <a:p>
            <a:pPr marL="0" indent="0">
              <a:buNone/>
            </a:pPr>
            <a:endParaRPr lang="bg-BG" dirty="0"/>
          </a:p>
          <a:p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8850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</TotalTime>
  <Words>3194</Words>
  <Application>Microsoft Office PowerPoint</Application>
  <PresentationFormat>Широк екран</PresentationFormat>
  <Paragraphs>227</Paragraphs>
  <Slides>56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56</vt:i4>
      </vt:variant>
    </vt:vector>
  </HeadingPairs>
  <TitlesOfParts>
    <vt:vector size="63" baseType="lpstr">
      <vt:lpstr>MS Mincho</vt:lpstr>
      <vt:lpstr>Arial</vt:lpstr>
      <vt:lpstr>Calibri</vt:lpstr>
      <vt:lpstr>Calibri Light</vt:lpstr>
      <vt:lpstr>Times New Roman</vt:lpstr>
      <vt:lpstr>Wingdings</vt:lpstr>
      <vt:lpstr>Office тема</vt:lpstr>
      <vt:lpstr>Технически средства за защита и охрана на корпоративни обекти </vt:lpstr>
      <vt:lpstr>Целта на лекцията</vt:lpstr>
      <vt:lpstr>Учебни въпроси</vt:lpstr>
      <vt:lpstr>Увод</vt:lpstr>
      <vt:lpstr>Инфрачервени датчици за движение в охранителните системи</vt:lpstr>
      <vt:lpstr>Състав и принцип на действие на PIR датчика </vt:lpstr>
      <vt:lpstr>Презентация на PowerPoint</vt:lpstr>
      <vt:lpstr>Презентация на PowerPoint</vt:lpstr>
      <vt:lpstr>Формиране на пространствена диаграма на охраняваната зона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Микровълнови датчици</vt:lpstr>
      <vt:lpstr>Презентация на PowerPoint</vt:lpstr>
      <vt:lpstr>Презентация на PowerPoint</vt:lpstr>
      <vt:lpstr>Комбинирани датчици</vt:lpstr>
      <vt:lpstr>Презентация на PowerPoint</vt:lpstr>
      <vt:lpstr>Датчик за разбито стъкло</vt:lpstr>
      <vt:lpstr>Презентация на PowerPoint</vt:lpstr>
      <vt:lpstr>Акустичен датчик</vt:lpstr>
      <vt:lpstr>Презентация на PowerPoint</vt:lpstr>
      <vt:lpstr>Презентация на PowerPoint</vt:lpstr>
      <vt:lpstr>Презентация на PowerPoint</vt:lpstr>
      <vt:lpstr>Вибрационните датчици</vt:lpstr>
      <vt:lpstr>Презентация на PowerPoint</vt:lpstr>
      <vt:lpstr>Ултразвуковите датчици</vt:lpstr>
      <vt:lpstr>Лъчеви датчици (бариери)</vt:lpstr>
      <vt:lpstr>Презентация на PowerPoint</vt:lpstr>
      <vt:lpstr>Презентация на PowerPoint</vt:lpstr>
      <vt:lpstr>Презентация на PowerPoint</vt:lpstr>
      <vt:lpstr>Система за контрол на достъпа RFID</vt:lpstr>
      <vt:lpstr>Контролерът работи в два основни режима: </vt:lpstr>
      <vt:lpstr>Презентация на PowerPoint</vt:lpstr>
      <vt:lpstr>С разпределено управление</vt:lpstr>
      <vt:lpstr>Презентация на PowerPoint</vt:lpstr>
      <vt:lpstr>СИСТЕМА ЗА КОНТРОЛ НА ДОСТЪПА И ПРИСЪСТВИЕТО "СВОБОДНИ РЪЦЕ"</vt:lpstr>
      <vt:lpstr>КАК ФУНКЦИОНИРА :</vt:lpstr>
      <vt:lpstr>Системата позволява:</vt:lpstr>
      <vt:lpstr>Телевизионно видеонаблюдение</vt:lpstr>
      <vt:lpstr>При избора на отделните елементи на  системата за видео-охрана е необходимо :</vt:lpstr>
      <vt:lpstr>Резолюция на камерата</vt:lpstr>
      <vt:lpstr>Класификация на камерите</vt:lpstr>
      <vt:lpstr>Презентация на PowerPoint</vt:lpstr>
      <vt:lpstr>IP-камери</vt:lpstr>
      <vt:lpstr>Записващи устройства </vt:lpstr>
      <vt:lpstr>За съхраняване на данните</vt:lpstr>
      <vt:lpstr>Презентация на PowerPoint</vt:lpstr>
      <vt:lpstr>Допълнителни възможности</vt:lpstr>
      <vt:lpstr>Презентация на PowerPoint</vt:lpstr>
      <vt:lpstr>Допълнителни възможности</vt:lpstr>
      <vt:lpstr>Перспективният видео-софтуер би следвало да има възможности за: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Технически средства за охрана</dc:title>
  <dc:creator>Georgi Tornev</dc:creator>
  <cp:lastModifiedBy>Georgi Tornev</cp:lastModifiedBy>
  <cp:revision>202</cp:revision>
  <dcterms:created xsi:type="dcterms:W3CDTF">2013-11-01T09:05:32Z</dcterms:created>
  <dcterms:modified xsi:type="dcterms:W3CDTF">2013-11-26T06:38:38Z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1298938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D7.0.1</vt:lpwstr>
  </property>
</Properties>
</file>