
<file path=[Content_Types].xml><?xml version="1.0" encoding="utf-8"?>
<Types xmlns="http://schemas.openxmlformats.org/package/2006/content-types">
  <Override ContentType="application/vnd.openxmlformats-officedocument.presentationml.slide+xml" PartName="/ppt/slides/slide6.xml"/>
  <Override ContentType="application/vnd.openxmlformats-officedocument.presentationml.slide+xml" PartName="/ppt/slides/slide29.xml"/>
  <Override ContentType="application/vnd.openxmlformats-officedocument.presentationml.slide+xml" PartName="/ppt/slides/slide38.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7.xml"/>
  <Override ContentType="application/vnd.openxmlformats-officedocument.presentationml.slide+xml" PartName="/ppt/slides/slide36.xml"/>
  <Override ContentType="application/vnd.openxmlformats-officedocument.presentationml.slideLayout+xml" PartName="/ppt/slideLayouts/slideLayout4.xml"/>
  <Override ContentType="application/vnd.openxmlformats-officedocument.presentationml.slideLayout+xml" PartName="/ppt/slideLayouts/slideLayout6.xml"/>
  <Override ContentType="application/vnd.openxmlformats-officedocument.presentationml.slide+xml" PartName="/ppt/slides/slide2.xml"/>
  <Override ContentType="application/vnd.openxmlformats-officedocument.presentationml.slide+xml" PartName="/ppt/slides/slide16.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theme+xml" PartName="/ppt/theme/theme1.xml"/>
  <Override ContentType="application/vnd.openxmlformats-officedocument.presentationml.slideLayout+xml" PartName="/ppt/slideLayouts/slideLayout2.xml"/>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0.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0.xml"/>
  <Default ContentType="image/gif" Extension="gif"/>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xml" PartName="/ppt/slides/slide28.xml"/>
  <Override ContentType="application/vnd.openxmlformats-officedocument.presentationml.slide+xml" PartName="/ppt/slides/slide39.xml"/>
  <Override ContentType="application/vnd.openxmlformats-officedocument.presentationml.slideLayout+xml" PartName="/ppt/slideLayouts/slideLayout7.xml"/>
  <Default ContentType="image/png" Extension="png"/>
  <Override ContentType="application/vnd.openxmlformats-officedocument.presentationml.slide+xml" PartName="/ppt/slides/slide3.xml"/>
  <Override ContentType="application/vnd.openxmlformats-officedocument.presentationml.slide+xml" PartName="/ppt/slides/slide17.xml"/>
  <Override ContentType="application/vnd.openxmlformats-officedocument.presentationml.slide+xml" PartName="/ppt/slides/slide26.xml"/>
  <Override ContentType="application/vnd.openxmlformats-officedocument.presentationml.slide+xml" PartName="/ppt/slides/slide37.xml"/>
  <Override ContentType="application/vnd.openxmlformats-officedocument.presentationml.presProps+xml" PartName="/ppt/presProps.xml"/>
  <Override ContentType="application/vnd.openxmlformats-officedocument.presentationml.slideLayout+xml" PartName="/ppt/slideLayouts/slideLayout5.xml"/>
  <Override ContentType="application/vnd.openxmlformats-officedocument.presentationml.slide+xml" PartName="/ppt/slides/slide1.xml"/>
  <Override ContentType="application/vnd.openxmlformats-officedocument.presentationml.slide+xml" PartName="/ppt/slides/slide15.xml"/>
  <Override ContentType="application/vnd.openxmlformats-officedocument.presentationml.slide+xml" PartName="/ppt/slides/slide24.xml"/>
  <Override ContentType="application/vnd.openxmlformats-officedocument.presentationml.slide+xml" PartName="/ppt/slides/slide33.xml"/>
  <Override ContentType="application/vnd.openxmlformats-officedocument.presentationml.slide+xml" PartName="/ppt/slides/slide35.xml"/>
  <Default ContentType="image/jpeg" Extension="jpeg"/>
  <Override ContentType="application/vnd.openxmlformats-officedocument.presentationml.slideLayout+xml" PartName="/ppt/slideLayouts/slideLayout3.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9144000" cy="6858000" type="screen4x3"/>
  <p:notesSz cx="6858000" cy="9144000"/>
  <p:defaultText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ен стил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176" autoAdjust="0"/>
    <p:restoredTop sz="94718" autoAdjust="0"/>
  </p:normalViewPr>
  <p:slideViewPr>
    <p:cSldViewPr>
      <p:cViewPr varScale="1">
        <p:scale>
          <a:sx n="70" d="100"/>
          <a:sy n="70" d="100"/>
        </p:scale>
        <p:origin x="-1362" y="-108"/>
      </p:cViewPr>
      <p:guideLst>
        <p:guide orient="horz" pos="2160"/>
        <p:guide pos="2880"/>
      </p:guideLst>
    </p:cSldViewPr>
  </p:slideViewPr>
  <p:outlineViewPr>
    <p:cViewPr>
      <p:scale>
        <a:sx n="33" d="100"/>
        <a:sy n="33" d="100"/>
      </p:scale>
      <p:origin x="48" y="5154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Заглавен слайд">
    <p:spTree>
      <p:nvGrpSpPr>
        <p:cNvPr id="1" name=""/>
        <p:cNvGrpSpPr/>
        <p:nvPr/>
      </p:nvGrpSpPr>
      <p:grpSpPr>
        <a:xfrm>
          <a:off x="0" y="0"/>
          <a:ext cx="0" cy="0"/>
          <a:chOff x="0" y="0"/>
          <a:chExt cx="0" cy="0"/>
        </a:xfrm>
      </p:grpSpPr>
      <p:sp>
        <p:nvSpPr>
          <p:cNvPr id="7" name="Право съединение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Заглавие 28"/>
          <p:cNvSpPr>
            <a:spLocks noGrp="1"/>
          </p:cNvSpPr>
          <p:nvPr>
            <p:ph type="ctrTitle"/>
          </p:nvPr>
        </p:nvSpPr>
        <p:spPr>
          <a:xfrm>
            <a:off x="381000" y="4853411"/>
            <a:ext cx="8458200" cy="1222375"/>
          </a:xfrm>
        </p:spPr>
        <p:txBody>
          <a:bodyPr anchor="t"/>
          <a:lstStyle/>
          <a:p>
            <a:r>
              <a:rPr kumimoji="0" lang="bg-BG" smtClean="0"/>
              <a:t>Щракнете, за да редактирате стила на заглавието в образеца</a:t>
            </a:r>
            <a:endParaRPr kumimoji="0" lang="en-US"/>
          </a:p>
        </p:txBody>
      </p:sp>
      <p:sp>
        <p:nvSpPr>
          <p:cNvPr id="9" name="Подзаглавие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bg-BG" smtClean="0"/>
              <a:t>Щракнете, за да редактирате стила на подзаглавията в образеца</a:t>
            </a:r>
            <a:endParaRPr kumimoji="0" lang="en-US"/>
          </a:p>
        </p:txBody>
      </p:sp>
      <p:sp>
        <p:nvSpPr>
          <p:cNvPr id="16" name="Контейнер за дата 15"/>
          <p:cNvSpPr>
            <a:spLocks noGrp="1"/>
          </p:cNvSpPr>
          <p:nvPr>
            <p:ph type="dt" sz="half" idx="10"/>
          </p:nvPr>
        </p:nvSpPr>
        <p:spPr/>
        <p:txBody>
          <a:bodyPr/>
          <a:lstStyle/>
          <a:p>
            <a:fld id="{4B59B5D1-5B6F-4767-869E-03196F9C8137}" type="datetimeFigureOut">
              <a:rPr lang="bg-BG" smtClean="0"/>
              <a:pPr/>
              <a:t>22.4.2014 г.</a:t>
            </a:fld>
            <a:endParaRPr lang="bg-BG" dirty="0"/>
          </a:p>
        </p:txBody>
      </p:sp>
      <p:sp>
        <p:nvSpPr>
          <p:cNvPr id="2" name="Контейнер за долния колонтитул 1"/>
          <p:cNvSpPr>
            <a:spLocks noGrp="1"/>
          </p:cNvSpPr>
          <p:nvPr>
            <p:ph type="ftr" sz="quarter" idx="11"/>
          </p:nvPr>
        </p:nvSpPr>
        <p:spPr/>
        <p:txBody>
          <a:bodyPr/>
          <a:lstStyle/>
          <a:p>
            <a:endParaRPr lang="bg-BG" dirty="0"/>
          </a:p>
        </p:txBody>
      </p:sp>
      <p:sp>
        <p:nvSpPr>
          <p:cNvPr id="15" name="Контейнер за номер на слайда 14"/>
          <p:cNvSpPr>
            <a:spLocks noGrp="1"/>
          </p:cNvSpPr>
          <p:nvPr>
            <p:ph type="sldNum" sz="quarter" idx="12"/>
          </p:nvPr>
        </p:nvSpPr>
        <p:spPr>
          <a:xfrm>
            <a:off x="8229600" y="6473952"/>
            <a:ext cx="758952" cy="246888"/>
          </a:xfrm>
        </p:spPr>
        <p:txBody>
          <a:bodyPr/>
          <a:lstStyle/>
          <a:p>
            <a:fld id="{9BC70216-4E07-4786-96CA-0B28B1DB990B}" type="slidenum">
              <a:rPr lang="bg-BG" smtClean="0"/>
              <a:pPr/>
              <a:t>‹#›</a:t>
            </a:fld>
            <a:endParaRPr lang="bg-BG"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лавие и вертикален текст">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p>
            <a:r>
              <a:rPr kumimoji="0" lang="bg-BG" smtClean="0"/>
              <a:t>Щракнете, за да редактирате стила на заглавието в образеца</a:t>
            </a:r>
            <a:endParaRPr kumimoji="0" lang="en-US"/>
          </a:p>
        </p:txBody>
      </p:sp>
      <p:sp>
        <p:nvSpPr>
          <p:cNvPr id="3" name="Контейнер за вертикален текст 2"/>
          <p:cNvSpPr>
            <a:spLocks noGrp="1"/>
          </p:cNvSpPr>
          <p:nvPr>
            <p:ph type="body" orient="vert" idx="1"/>
          </p:nvPr>
        </p:nvSpPr>
        <p:spPr/>
        <p:txBody>
          <a:bodyPr vert="eaVer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4" name="Контейнер за дата 3"/>
          <p:cNvSpPr>
            <a:spLocks noGrp="1"/>
          </p:cNvSpPr>
          <p:nvPr>
            <p:ph type="dt" sz="half" idx="10"/>
          </p:nvPr>
        </p:nvSpPr>
        <p:spPr/>
        <p:txBody>
          <a:bodyPr/>
          <a:lstStyle/>
          <a:p>
            <a:fld id="{4B59B5D1-5B6F-4767-869E-03196F9C8137}" type="datetimeFigureOut">
              <a:rPr lang="bg-BG" smtClean="0"/>
              <a:pPr/>
              <a:t>22.4.2014 г.</a:t>
            </a:fld>
            <a:endParaRPr lang="bg-BG" dirty="0"/>
          </a:p>
        </p:txBody>
      </p:sp>
      <p:sp>
        <p:nvSpPr>
          <p:cNvPr id="5" name="Контейнер за долния колонтитул 4"/>
          <p:cNvSpPr>
            <a:spLocks noGrp="1"/>
          </p:cNvSpPr>
          <p:nvPr>
            <p:ph type="ftr" sz="quarter" idx="11"/>
          </p:nvPr>
        </p:nvSpPr>
        <p:spPr/>
        <p:txBody>
          <a:bodyPr/>
          <a:lstStyle/>
          <a:p>
            <a:endParaRPr lang="bg-BG" dirty="0"/>
          </a:p>
        </p:txBody>
      </p:sp>
      <p:sp>
        <p:nvSpPr>
          <p:cNvPr id="6" name="Контейнер за номер на слайда 5"/>
          <p:cNvSpPr>
            <a:spLocks noGrp="1"/>
          </p:cNvSpPr>
          <p:nvPr>
            <p:ph type="sldNum" sz="quarter" idx="12"/>
          </p:nvPr>
        </p:nvSpPr>
        <p:spPr/>
        <p:txBody>
          <a:bodyPr/>
          <a:lstStyle/>
          <a:p>
            <a:fld id="{9BC70216-4E07-4786-96CA-0B28B1DB990B}" type="slidenum">
              <a:rPr lang="bg-BG" smtClean="0"/>
              <a:pPr/>
              <a:t>‹#›</a:t>
            </a:fld>
            <a:endParaRPr lang="bg-BG"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но заглавие и текст">
    <p:spTree>
      <p:nvGrpSpPr>
        <p:cNvPr id="1" name=""/>
        <p:cNvGrpSpPr/>
        <p:nvPr/>
      </p:nvGrpSpPr>
      <p:grpSpPr>
        <a:xfrm>
          <a:off x="0" y="0"/>
          <a:ext cx="0" cy="0"/>
          <a:chOff x="0" y="0"/>
          <a:chExt cx="0" cy="0"/>
        </a:xfrm>
      </p:grpSpPr>
      <p:sp>
        <p:nvSpPr>
          <p:cNvPr id="2" name="Вертикално заглавие 1"/>
          <p:cNvSpPr>
            <a:spLocks noGrp="1"/>
          </p:cNvSpPr>
          <p:nvPr>
            <p:ph type="title" orient="vert"/>
          </p:nvPr>
        </p:nvSpPr>
        <p:spPr>
          <a:xfrm>
            <a:off x="6858000" y="549276"/>
            <a:ext cx="1828800" cy="5851525"/>
          </a:xfrm>
        </p:spPr>
        <p:txBody>
          <a:bodyPr vert="eaVert"/>
          <a:lstStyle/>
          <a:p>
            <a:r>
              <a:rPr kumimoji="0" lang="bg-BG" smtClean="0"/>
              <a:t>Щракнете, за да редактирате стила на заглавието в образеца</a:t>
            </a:r>
            <a:endParaRPr kumimoji="0" lang="en-US"/>
          </a:p>
        </p:txBody>
      </p:sp>
      <p:sp>
        <p:nvSpPr>
          <p:cNvPr id="3" name="Контейнер за вертикален текст 2"/>
          <p:cNvSpPr>
            <a:spLocks noGrp="1"/>
          </p:cNvSpPr>
          <p:nvPr>
            <p:ph type="body" orient="vert" idx="1"/>
          </p:nvPr>
        </p:nvSpPr>
        <p:spPr>
          <a:xfrm>
            <a:off x="457200" y="549276"/>
            <a:ext cx="6248400" cy="5851525"/>
          </a:xfrm>
        </p:spPr>
        <p:txBody>
          <a:bodyPr vert="eaVer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4" name="Контейнер за дата 3"/>
          <p:cNvSpPr>
            <a:spLocks noGrp="1"/>
          </p:cNvSpPr>
          <p:nvPr>
            <p:ph type="dt" sz="half" idx="10"/>
          </p:nvPr>
        </p:nvSpPr>
        <p:spPr/>
        <p:txBody>
          <a:bodyPr/>
          <a:lstStyle/>
          <a:p>
            <a:fld id="{4B59B5D1-5B6F-4767-869E-03196F9C8137}" type="datetimeFigureOut">
              <a:rPr lang="bg-BG" smtClean="0"/>
              <a:pPr/>
              <a:t>22.4.2014 г.</a:t>
            </a:fld>
            <a:endParaRPr lang="bg-BG" dirty="0"/>
          </a:p>
        </p:txBody>
      </p:sp>
      <p:sp>
        <p:nvSpPr>
          <p:cNvPr id="5" name="Контейнер за долния колонтитул 4"/>
          <p:cNvSpPr>
            <a:spLocks noGrp="1"/>
          </p:cNvSpPr>
          <p:nvPr>
            <p:ph type="ftr" sz="quarter" idx="11"/>
          </p:nvPr>
        </p:nvSpPr>
        <p:spPr/>
        <p:txBody>
          <a:bodyPr/>
          <a:lstStyle/>
          <a:p>
            <a:endParaRPr lang="bg-BG" dirty="0"/>
          </a:p>
        </p:txBody>
      </p:sp>
      <p:sp>
        <p:nvSpPr>
          <p:cNvPr id="6" name="Контейнер за номер на слайда 5"/>
          <p:cNvSpPr>
            <a:spLocks noGrp="1"/>
          </p:cNvSpPr>
          <p:nvPr>
            <p:ph type="sldNum" sz="quarter" idx="12"/>
          </p:nvPr>
        </p:nvSpPr>
        <p:spPr/>
        <p:txBody>
          <a:bodyPr/>
          <a:lstStyle/>
          <a:p>
            <a:fld id="{9BC70216-4E07-4786-96CA-0B28B1DB990B}" type="slidenum">
              <a:rPr lang="bg-BG" smtClean="0"/>
              <a:pPr/>
              <a:t>‹#›</a:t>
            </a:fld>
            <a:endParaRPr lang="bg-BG"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лавие и съдържание">
    <p:spTree>
      <p:nvGrpSpPr>
        <p:cNvPr id="1" name=""/>
        <p:cNvGrpSpPr/>
        <p:nvPr/>
      </p:nvGrpSpPr>
      <p:grpSpPr>
        <a:xfrm>
          <a:off x="0" y="0"/>
          <a:ext cx="0" cy="0"/>
          <a:chOff x="0" y="0"/>
          <a:chExt cx="0" cy="0"/>
        </a:xfrm>
      </p:grpSpPr>
      <p:sp>
        <p:nvSpPr>
          <p:cNvPr id="22" name="Заглавие 21"/>
          <p:cNvSpPr>
            <a:spLocks noGrp="1"/>
          </p:cNvSpPr>
          <p:nvPr>
            <p:ph type="title"/>
          </p:nvPr>
        </p:nvSpPr>
        <p:spPr/>
        <p:txBody>
          <a:bodyPr/>
          <a:lstStyle/>
          <a:p>
            <a:r>
              <a:rPr kumimoji="0" lang="bg-BG" smtClean="0"/>
              <a:t>Щракнете, за да редактирате стила на заглавието в образеца</a:t>
            </a:r>
            <a:endParaRPr kumimoji="0" lang="en-US"/>
          </a:p>
        </p:txBody>
      </p:sp>
      <p:sp>
        <p:nvSpPr>
          <p:cNvPr id="27" name="Контейнер за съдържание 26"/>
          <p:cNvSpPr>
            <a:spLocks noGrp="1"/>
          </p:cNvSpPr>
          <p:nvPr>
            <p:ph idx="1"/>
          </p:nvPr>
        </p:nvSpPr>
        <p:spPr/>
        <p:txBody>
          <a:bodyPr/>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25" name="Контейнер за дата 24"/>
          <p:cNvSpPr>
            <a:spLocks noGrp="1"/>
          </p:cNvSpPr>
          <p:nvPr>
            <p:ph type="dt" sz="half" idx="10"/>
          </p:nvPr>
        </p:nvSpPr>
        <p:spPr/>
        <p:txBody>
          <a:bodyPr/>
          <a:lstStyle/>
          <a:p>
            <a:fld id="{4B59B5D1-5B6F-4767-869E-03196F9C8137}" type="datetimeFigureOut">
              <a:rPr lang="bg-BG" smtClean="0"/>
              <a:pPr/>
              <a:t>22.4.2014 г.</a:t>
            </a:fld>
            <a:endParaRPr lang="bg-BG" dirty="0"/>
          </a:p>
        </p:txBody>
      </p:sp>
      <p:sp>
        <p:nvSpPr>
          <p:cNvPr id="19" name="Контейнер за долния колонтитул 18"/>
          <p:cNvSpPr>
            <a:spLocks noGrp="1"/>
          </p:cNvSpPr>
          <p:nvPr>
            <p:ph type="ftr" sz="quarter" idx="11"/>
          </p:nvPr>
        </p:nvSpPr>
        <p:spPr>
          <a:xfrm>
            <a:off x="3581400" y="76200"/>
            <a:ext cx="2895600" cy="288925"/>
          </a:xfrm>
        </p:spPr>
        <p:txBody>
          <a:bodyPr/>
          <a:lstStyle/>
          <a:p>
            <a:endParaRPr lang="bg-BG" dirty="0"/>
          </a:p>
        </p:txBody>
      </p:sp>
      <p:sp>
        <p:nvSpPr>
          <p:cNvPr id="16" name="Контейнер за номер на слайда 15"/>
          <p:cNvSpPr>
            <a:spLocks noGrp="1"/>
          </p:cNvSpPr>
          <p:nvPr>
            <p:ph type="sldNum" sz="quarter" idx="12"/>
          </p:nvPr>
        </p:nvSpPr>
        <p:spPr>
          <a:xfrm>
            <a:off x="8229600" y="6473952"/>
            <a:ext cx="758952" cy="246888"/>
          </a:xfrm>
        </p:spPr>
        <p:txBody>
          <a:bodyPr/>
          <a:lstStyle/>
          <a:p>
            <a:fld id="{9BC70216-4E07-4786-96CA-0B28B1DB990B}" type="slidenum">
              <a:rPr lang="bg-BG" smtClean="0"/>
              <a:pPr/>
              <a:t>‹#›</a:t>
            </a:fld>
            <a:endParaRPr lang="bg-BG"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лавка на секция">
    <p:bg>
      <p:bgRef idx="1003">
        <a:schemeClr val="bg2"/>
      </p:bgRef>
    </p:bg>
    <p:spTree>
      <p:nvGrpSpPr>
        <p:cNvPr id="1" name=""/>
        <p:cNvGrpSpPr/>
        <p:nvPr/>
      </p:nvGrpSpPr>
      <p:grpSpPr>
        <a:xfrm>
          <a:off x="0" y="0"/>
          <a:ext cx="0" cy="0"/>
          <a:chOff x="0" y="0"/>
          <a:chExt cx="0" cy="0"/>
        </a:xfrm>
      </p:grpSpPr>
      <p:sp>
        <p:nvSpPr>
          <p:cNvPr id="7" name="Право съединение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Текстов контейнер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bg-BG" smtClean="0"/>
              <a:t>Щракн., за да ред. стил на загл. в обр.</a:t>
            </a:r>
          </a:p>
        </p:txBody>
      </p:sp>
      <p:sp>
        <p:nvSpPr>
          <p:cNvPr id="19" name="Контейнер за дата 18"/>
          <p:cNvSpPr>
            <a:spLocks noGrp="1"/>
          </p:cNvSpPr>
          <p:nvPr>
            <p:ph type="dt" sz="half" idx="10"/>
          </p:nvPr>
        </p:nvSpPr>
        <p:spPr/>
        <p:txBody>
          <a:bodyPr/>
          <a:lstStyle/>
          <a:p>
            <a:fld id="{4B59B5D1-5B6F-4767-869E-03196F9C8137}" type="datetimeFigureOut">
              <a:rPr lang="bg-BG" smtClean="0"/>
              <a:pPr/>
              <a:t>22.4.2014 г.</a:t>
            </a:fld>
            <a:endParaRPr lang="bg-BG" dirty="0"/>
          </a:p>
        </p:txBody>
      </p:sp>
      <p:sp>
        <p:nvSpPr>
          <p:cNvPr id="11" name="Контейнер за долния колонтитул 10"/>
          <p:cNvSpPr>
            <a:spLocks noGrp="1"/>
          </p:cNvSpPr>
          <p:nvPr>
            <p:ph type="ftr" sz="quarter" idx="11"/>
          </p:nvPr>
        </p:nvSpPr>
        <p:spPr/>
        <p:txBody>
          <a:bodyPr/>
          <a:lstStyle/>
          <a:p>
            <a:endParaRPr lang="bg-BG" dirty="0"/>
          </a:p>
        </p:txBody>
      </p:sp>
      <p:sp>
        <p:nvSpPr>
          <p:cNvPr id="16" name="Контейнер за номер на слайда 15"/>
          <p:cNvSpPr>
            <a:spLocks noGrp="1"/>
          </p:cNvSpPr>
          <p:nvPr>
            <p:ph type="sldNum" sz="quarter" idx="12"/>
          </p:nvPr>
        </p:nvSpPr>
        <p:spPr/>
        <p:txBody>
          <a:bodyPr/>
          <a:lstStyle/>
          <a:p>
            <a:fld id="{9BC70216-4E07-4786-96CA-0B28B1DB990B}" type="slidenum">
              <a:rPr lang="bg-BG" smtClean="0"/>
              <a:pPr/>
              <a:t>‹#›</a:t>
            </a:fld>
            <a:endParaRPr lang="bg-BG" dirty="0"/>
          </a:p>
        </p:txBody>
      </p:sp>
      <p:sp>
        <p:nvSpPr>
          <p:cNvPr id="8" name="Заглавие 7"/>
          <p:cNvSpPr>
            <a:spLocks noGrp="1"/>
          </p:cNvSpPr>
          <p:nvPr>
            <p:ph type="title"/>
          </p:nvPr>
        </p:nvSpPr>
        <p:spPr>
          <a:xfrm>
            <a:off x="180475" y="2947085"/>
            <a:ext cx="8686800" cy="1184825"/>
          </a:xfrm>
        </p:spPr>
        <p:txBody>
          <a:bodyPr rtlCol="0" anchor="t"/>
          <a:lstStyle>
            <a:lvl1pPr algn="r">
              <a:defRPr/>
            </a:lvl1pPr>
          </a:lstStyle>
          <a:p>
            <a:r>
              <a:rPr kumimoji="0" lang="bg-BG" smtClean="0"/>
              <a:t>Щракнете, за да редактирате стила на заглавието в образеца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е съдържания">
    <p:spTree>
      <p:nvGrpSpPr>
        <p:cNvPr id="1" name=""/>
        <p:cNvGrpSpPr/>
        <p:nvPr/>
      </p:nvGrpSpPr>
      <p:grpSpPr>
        <a:xfrm>
          <a:off x="0" y="0"/>
          <a:ext cx="0" cy="0"/>
          <a:chOff x="0" y="0"/>
          <a:chExt cx="0" cy="0"/>
        </a:xfrm>
      </p:grpSpPr>
      <p:sp>
        <p:nvSpPr>
          <p:cNvPr id="20" name="Заглавие 19"/>
          <p:cNvSpPr>
            <a:spLocks noGrp="1"/>
          </p:cNvSpPr>
          <p:nvPr>
            <p:ph type="title"/>
          </p:nvPr>
        </p:nvSpPr>
        <p:spPr>
          <a:xfrm>
            <a:off x="301752" y="457200"/>
            <a:ext cx="8686800" cy="841248"/>
          </a:xfrm>
        </p:spPr>
        <p:txBody>
          <a:bodyPr/>
          <a:lstStyle/>
          <a:p>
            <a:r>
              <a:rPr kumimoji="0" lang="bg-BG" smtClean="0"/>
              <a:t>Щракнете, за да редактирате стила на заглавието в образеца</a:t>
            </a:r>
            <a:endParaRPr kumimoji="0" lang="en-US"/>
          </a:p>
        </p:txBody>
      </p:sp>
      <p:sp>
        <p:nvSpPr>
          <p:cNvPr id="14" name="Контейнер за съдържани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13" name="Контейнер за съдържани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21" name="Контейнер за дата 20"/>
          <p:cNvSpPr>
            <a:spLocks noGrp="1"/>
          </p:cNvSpPr>
          <p:nvPr>
            <p:ph type="dt" sz="half" idx="10"/>
          </p:nvPr>
        </p:nvSpPr>
        <p:spPr/>
        <p:txBody>
          <a:bodyPr/>
          <a:lstStyle/>
          <a:p>
            <a:fld id="{4B59B5D1-5B6F-4767-869E-03196F9C8137}" type="datetimeFigureOut">
              <a:rPr lang="bg-BG" smtClean="0"/>
              <a:pPr/>
              <a:t>22.4.2014 г.</a:t>
            </a:fld>
            <a:endParaRPr lang="bg-BG" dirty="0"/>
          </a:p>
        </p:txBody>
      </p:sp>
      <p:sp>
        <p:nvSpPr>
          <p:cNvPr id="10" name="Контейнер за долния колонтитул 9"/>
          <p:cNvSpPr>
            <a:spLocks noGrp="1"/>
          </p:cNvSpPr>
          <p:nvPr>
            <p:ph type="ftr" sz="quarter" idx="11"/>
          </p:nvPr>
        </p:nvSpPr>
        <p:spPr/>
        <p:txBody>
          <a:bodyPr/>
          <a:lstStyle/>
          <a:p>
            <a:endParaRPr lang="bg-BG" dirty="0"/>
          </a:p>
        </p:txBody>
      </p:sp>
      <p:sp>
        <p:nvSpPr>
          <p:cNvPr id="31" name="Контейнер за номер на слайда 30"/>
          <p:cNvSpPr>
            <a:spLocks noGrp="1"/>
          </p:cNvSpPr>
          <p:nvPr>
            <p:ph type="sldNum" sz="quarter" idx="12"/>
          </p:nvPr>
        </p:nvSpPr>
        <p:spPr/>
        <p:txBody>
          <a:bodyPr/>
          <a:lstStyle/>
          <a:p>
            <a:fld id="{9BC70216-4E07-4786-96CA-0B28B1DB990B}" type="slidenum">
              <a:rPr lang="bg-BG" smtClean="0"/>
              <a:pPr/>
              <a:t>‹#›</a:t>
            </a:fld>
            <a:endParaRPr lang="bg-BG"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лавие 28"/>
          <p:cNvSpPr>
            <a:spLocks noGrp="1"/>
          </p:cNvSpPr>
          <p:nvPr>
            <p:ph type="title"/>
          </p:nvPr>
        </p:nvSpPr>
        <p:spPr>
          <a:xfrm>
            <a:off x="304800" y="5410200"/>
            <a:ext cx="8610600" cy="882650"/>
          </a:xfrm>
        </p:spPr>
        <p:txBody>
          <a:bodyPr anchor="ctr"/>
          <a:lstStyle>
            <a:lvl1pPr>
              <a:defRPr/>
            </a:lvl1pPr>
          </a:lstStyle>
          <a:p>
            <a:r>
              <a:rPr kumimoji="0" lang="bg-BG" smtClean="0"/>
              <a:t>Щракнете, за да редактирате стила на заглавието в образеца</a:t>
            </a:r>
            <a:endParaRPr kumimoji="0" lang="en-US"/>
          </a:p>
        </p:txBody>
      </p:sp>
      <p:sp>
        <p:nvSpPr>
          <p:cNvPr id="13" name="Текстов контейнер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bg-BG" smtClean="0"/>
              <a:t>Щракн., за да ред. стил на загл. в обр.</a:t>
            </a:r>
          </a:p>
        </p:txBody>
      </p:sp>
      <p:sp>
        <p:nvSpPr>
          <p:cNvPr id="25" name="Текстов контейнер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bg-BG" smtClean="0"/>
              <a:t>Щракн., за да ред. стил на загл. в обр.</a:t>
            </a:r>
          </a:p>
        </p:txBody>
      </p:sp>
      <p:sp>
        <p:nvSpPr>
          <p:cNvPr id="4" name="Контейнер за съдържани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28" name="Контейнер за съдържани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10" name="Контейнер за дата 9"/>
          <p:cNvSpPr>
            <a:spLocks noGrp="1"/>
          </p:cNvSpPr>
          <p:nvPr>
            <p:ph type="dt" sz="half" idx="10"/>
          </p:nvPr>
        </p:nvSpPr>
        <p:spPr/>
        <p:txBody>
          <a:bodyPr/>
          <a:lstStyle/>
          <a:p>
            <a:fld id="{4B59B5D1-5B6F-4767-869E-03196F9C8137}" type="datetimeFigureOut">
              <a:rPr lang="bg-BG" smtClean="0"/>
              <a:pPr/>
              <a:t>22.4.2014 г.</a:t>
            </a:fld>
            <a:endParaRPr lang="bg-BG" dirty="0"/>
          </a:p>
        </p:txBody>
      </p:sp>
      <p:sp>
        <p:nvSpPr>
          <p:cNvPr id="6" name="Контейнер за долния колонтитул 5"/>
          <p:cNvSpPr>
            <a:spLocks noGrp="1"/>
          </p:cNvSpPr>
          <p:nvPr>
            <p:ph type="ftr" sz="quarter" idx="11"/>
          </p:nvPr>
        </p:nvSpPr>
        <p:spPr/>
        <p:txBody>
          <a:bodyPr/>
          <a:lstStyle/>
          <a:p>
            <a:endParaRPr lang="bg-BG" dirty="0"/>
          </a:p>
        </p:txBody>
      </p:sp>
      <p:sp>
        <p:nvSpPr>
          <p:cNvPr id="7" name="Контейнер за номер на слайда 6"/>
          <p:cNvSpPr>
            <a:spLocks noGrp="1"/>
          </p:cNvSpPr>
          <p:nvPr>
            <p:ph type="sldNum" sz="quarter" idx="12"/>
          </p:nvPr>
        </p:nvSpPr>
        <p:spPr>
          <a:xfrm>
            <a:off x="8229600" y="6477000"/>
            <a:ext cx="762000" cy="246888"/>
          </a:xfrm>
        </p:spPr>
        <p:txBody>
          <a:bodyPr/>
          <a:lstStyle/>
          <a:p>
            <a:fld id="{9BC70216-4E07-4786-96CA-0B28B1DB990B}" type="slidenum">
              <a:rPr lang="bg-BG" smtClean="0"/>
              <a:pPr/>
              <a:t>‹#›</a:t>
            </a:fld>
            <a:endParaRPr lang="bg-BG" dirty="0"/>
          </a:p>
        </p:txBody>
      </p:sp>
      <p:sp>
        <p:nvSpPr>
          <p:cNvPr id="11" name="Право съединение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Само заглавие">
    <p:spTree>
      <p:nvGrpSpPr>
        <p:cNvPr id="1" name=""/>
        <p:cNvGrpSpPr/>
        <p:nvPr/>
      </p:nvGrpSpPr>
      <p:grpSpPr>
        <a:xfrm>
          <a:off x="0" y="0"/>
          <a:ext cx="0" cy="0"/>
          <a:chOff x="0" y="0"/>
          <a:chExt cx="0" cy="0"/>
        </a:xfrm>
      </p:grpSpPr>
      <p:sp>
        <p:nvSpPr>
          <p:cNvPr id="30" name="Заглавие 29"/>
          <p:cNvSpPr>
            <a:spLocks noGrp="1"/>
          </p:cNvSpPr>
          <p:nvPr>
            <p:ph type="title"/>
          </p:nvPr>
        </p:nvSpPr>
        <p:spPr>
          <a:xfrm>
            <a:off x="301752" y="457200"/>
            <a:ext cx="8686800" cy="841248"/>
          </a:xfrm>
        </p:spPr>
        <p:txBody>
          <a:bodyPr/>
          <a:lstStyle/>
          <a:p>
            <a:r>
              <a:rPr kumimoji="0" lang="bg-BG" smtClean="0"/>
              <a:t>Щракнете, за да редактирате стила на заглавието в образеца</a:t>
            </a:r>
            <a:endParaRPr kumimoji="0" lang="en-US"/>
          </a:p>
        </p:txBody>
      </p:sp>
      <p:sp>
        <p:nvSpPr>
          <p:cNvPr id="12" name="Контейнер за дата 11"/>
          <p:cNvSpPr>
            <a:spLocks noGrp="1"/>
          </p:cNvSpPr>
          <p:nvPr>
            <p:ph type="dt" sz="half" idx="10"/>
          </p:nvPr>
        </p:nvSpPr>
        <p:spPr/>
        <p:txBody>
          <a:bodyPr/>
          <a:lstStyle/>
          <a:p>
            <a:fld id="{4B59B5D1-5B6F-4767-869E-03196F9C8137}" type="datetimeFigureOut">
              <a:rPr lang="bg-BG" smtClean="0"/>
              <a:pPr/>
              <a:t>22.4.2014 г.</a:t>
            </a:fld>
            <a:endParaRPr lang="bg-BG" dirty="0"/>
          </a:p>
        </p:txBody>
      </p:sp>
      <p:sp>
        <p:nvSpPr>
          <p:cNvPr id="21" name="Контейнер за долния колонтитул 20"/>
          <p:cNvSpPr>
            <a:spLocks noGrp="1"/>
          </p:cNvSpPr>
          <p:nvPr>
            <p:ph type="ftr" sz="quarter" idx="11"/>
          </p:nvPr>
        </p:nvSpPr>
        <p:spPr/>
        <p:txBody>
          <a:bodyPr/>
          <a:lstStyle/>
          <a:p>
            <a:endParaRPr lang="bg-BG" dirty="0"/>
          </a:p>
        </p:txBody>
      </p:sp>
      <p:sp>
        <p:nvSpPr>
          <p:cNvPr id="6" name="Контейнер за номер на слайда 5"/>
          <p:cNvSpPr>
            <a:spLocks noGrp="1"/>
          </p:cNvSpPr>
          <p:nvPr>
            <p:ph type="sldNum" sz="quarter" idx="12"/>
          </p:nvPr>
        </p:nvSpPr>
        <p:spPr/>
        <p:txBody>
          <a:bodyPr/>
          <a:lstStyle/>
          <a:p>
            <a:fld id="{9BC70216-4E07-4786-96CA-0B28B1DB990B}" type="slidenum">
              <a:rPr lang="bg-BG" smtClean="0"/>
              <a:pPr/>
              <a:t>‹#›</a:t>
            </a:fld>
            <a:endParaRPr lang="bg-BG"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разен">
    <p:spTree>
      <p:nvGrpSpPr>
        <p:cNvPr id="1" name=""/>
        <p:cNvGrpSpPr/>
        <p:nvPr/>
      </p:nvGrpSpPr>
      <p:grpSpPr>
        <a:xfrm>
          <a:off x="0" y="0"/>
          <a:ext cx="0" cy="0"/>
          <a:chOff x="0" y="0"/>
          <a:chExt cx="0" cy="0"/>
        </a:xfrm>
      </p:grpSpPr>
      <p:sp>
        <p:nvSpPr>
          <p:cNvPr id="3" name="Контейнер за дата 2"/>
          <p:cNvSpPr>
            <a:spLocks noGrp="1"/>
          </p:cNvSpPr>
          <p:nvPr>
            <p:ph type="dt" sz="half" idx="10"/>
          </p:nvPr>
        </p:nvSpPr>
        <p:spPr/>
        <p:txBody>
          <a:bodyPr/>
          <a:lstStyle/>
          <a:p>
            <a:fld id="{4B59B5D1-5B6F-4767-869E-03196F9C8137}" type="datetimeFigureOut">
              <a:rPr lang="bg-BG" smtClean="0"/>
              <a:pPr/>
              <a:t>22.4.2014 г.</a:t>
            </a:fld>
            <a:endParaRPr lang="bg-BG" dirty="0"/>
          </a:p>
        </p:txBody>
      </p:sp>
      <p:sp>
        <p:nvSpPr>
          <p:cNvPr id="24" name="Контейнер за долния колонтитул 23"/>
          <p:cNvSpPr>
            <a:spLocks noGrp="1"/>
          </p:cNvSpPr>
          <p:nvPr>
            <p:ph type="ftr" sz="quarter" idx="11"/>
          </p:nvPr>
        </p:nvSpPr>
        <p:spPr/>
        <p:txBody>
          <a:bodyPr/>
          <a:lstStyle/>
          <a:p>
            <a:endParaRPr lang="bg-BG" dirty="0"/>
          </a:p>
        </p:txBody>
      </p:sp>
      <p:sp>
        <p:nvSpPr>
          <p:cNvPr id="7" name="Контейнер за номер на слайда 6"/>
          <p:cNvSpPr>
            <a:spLocks noGrp="1"/>
          </p:cNvSpPr>
          <p:nvPr>
            <p:ph type="sldNum" sz="quarter" idx="12"/>
          </p:nvPr>
        </p:nvSpPr>
        <p:spPr/>
        <p:txBody>
          <a:bodyPr/>
          <a:lstStyle/>
          <a:p>
            <a:fld id="{9BC70216-4E07-4786-96CA-0B28B1DB990B}" type="slidenum">
              <a:rPr lang="bg-BG" smtClean="0"/>
              <a:pPr/>
              <a:t>‹#›</a:t>
            </a:fld>
            <a:endParaRPr lang="bg-BG"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Съдържание с надпис">
    <p:spTree>
      <p:nvGrpSpPr>
        <p:cNvPr id="1" name=""/>
        <p:cNvGrpSpPr/>
        <p:nvPr/>
      </p:nvGrpSpPr>
      <p:grpSpPr>
        <a:xfrm>
          <a:off x="0" y="0"/>
          <a:ext cx="0" cy="0"/>
          <a:chOff x="0" y="0"/>
          <a:chExt cx="0" cy="0"/>
        </a:xfrm>
      </p:grpSpPr>
      <p:sp>
        <p:nvSpPr>
          <p:cNvPr id="8" name="Право съединение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Заглавие 11"/>
          <p:cNvSpPr>
            <a:spLocks noGrp="1"/>
          </p:cNvSpPr>
          <p:nvPr>
            <p:ph type="title"/>
          </p:nvPr>
        </p:nvSpPr>
        <p:spPr>
          <a:xfrm>
            <a:off x="457200" y="5486400"/>
            <a:ext cx="8458200" cy="520700"/>
          </a:xfrm>
        </p:spPr>
        <p:txBody>
          <a:bodyPr anchor="ctr"/>
          <a:lstStyle>
            <a:lvl1pPr algn="l">
              <a:buNone/>
              <a:defRPr sz="2000" b="1"/>
            </a:lvl1pPr>
          </a:lstStyle>
          <a:p>
            <a:r>
              <a:rPr kumimoji="0" lang="bg-BG" smtClean="0"/>
              <a:t>Щракнете, за да редактирате стила на заглавието в образеца</a:t>
            </a:r>
            <a:endParaRPr kumimoji="0" lang="en-US"/>
          </a:p>
        </p:txBody>
      </p:sp>
      <p:sp>
        <p:nvSpPr>
          <p:cNvPr id="26" name="Текстов контейнер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bg-BG" smtClean="0"/>
              <a:t>Щракн., за да ред. стил на загл. в обр.</a:t>
            </a:r>
          </a:p>
        </p:txBody>
      </p:sp>
      <p:sp>
        <p:nvSpPr>
          <p:cNvPr id="14" name="Контейнер за съдържани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25" name="Контейнер за дата 24"/>
          <p:cNvSpPr>
            <a:spLocks noGrp="1"/>
          </p:cNvSpPr>
          <p:nvPr>
            <p:ph type="dt" sz="half" idx="10"/>
          </p:nvPr>
        </p:nvSpPr>
        <p:spPr/>
        <p:txBody>
          <a:bodyPr/>
          <a:lstStyle/>
          <a:p>
            <a:fld id="{4B59B5D1-5B6F-4767-869E-03196F9C8137}" type="datetimeFigureOut">
              <a:rPr lang="bg-BG" smtClean="0"/>
              <a:pPr/>
              <a:t>22.4.2014 г.</a:t>
            </a:fld>
            <a:endParaRPr lang="bg-BG" dirty="0"/>
          </a:p>
        </p:txBody>
      </p:sp>
      <p:sp>
        <p:nvSpPr>
          <p:cNvPr id="29" name="Контейнер за долния колонтитул 28"/>
          <p:cNvSpPr>
            <a:spLocks noGrp="1"/>
          </p:cNvSpPr>
          <p:nvPr>
            <p:ph type="ftr" sz="quarter" idx="11"/>
          </p:nvPr>
        </p:nvSpPr>
        <p:spPr/>
        <p:txBody>
          <a:bodyPr/>
          <a:lstStyle/>
          <a:p>
            <a:endParaRPr lang="bg-BG" dirty="0"/>
          </a:p>
        </p:txBody>
      </p:sp>
      <p:sp>
        <p:nvSpPr>
          <p:cNvPr id="7" name="Контейнер за номер на слайда 6"/>
          <p:cNvSpPr>
            <a:spLocks noGrp="1"/>
          </p:cNvSpPr>
          <p:nvPr>
            <p:ph type="sldNum" sz="quarter" idx="12"/>
          </p:nvPr>
        </p:nvSpPr>
        <p:spPr/>
        <p:txBody>
          <a:bodyPr/>
          <a:lstStyle/>
          <a:p>
            <a:fld id="{9BC70216-4E07-4786-96CA-0B28B1DB990B}" type="slidenum">
              <a:rPr lang="bg-BG" smtClean="0"/>
              <a:pPr/>
              <a:t>‹#›</a:t>
            </a:fld>
            <a:endParaRPr lang="bg-BG"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Картина с надпис">
    <p:spTree>
      <p:nvGrpSpPr>
        <p:cNvPr id="1" name=""/>
        <p:cNvGrpSpPr/>
        <p:nvPr/>
      </p:nvGrpSpPr>
      <p:grpSpPr>
        <a:xfrm>
          <a:off x="0" y="0"/>
          <a:ext cx="0" cy="0"/>
          <a:chOff x="0" y="0"/>
          <a:chExt cx="0" cy="0"/>
        </a:xfrm>
      </p:grpSpPr>
      <p:sp>
        <p:nvSpPr>
          <p:cNvPr id="13" name="Контейнер за картина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bg-BG" dirty="0" smtClean="0"/>
              <a:t>Щракнете върху иконата, за да добавите картина</a:t>
            </a:r>
            <a:endParaRPr kumimoji="0" lang="en-US" dirty="0"/>
          </a:p>
        </p:txBody>
      </p:sp>
      <p:sp>
        <p:nvSpPr>
          <p:cNvPr id="7" name="Контейнер за дата 6"/>
          <p:cNvSpPr>
            <a:spLocks noGrp="1"/>
          </p:cNvSpPr>
          <p:nvPr>
            <p:ph type="dt" sz="half" idx="10"/>
          </p:nvPr>
        </p:nvSpPr>
        <p:spPr/>
        <p:txBody>
          <a:bodyPr/>
          <a:lstStyle/>
          <a:p>
            <a:fld id="{4B59B5D1-5B6F-4767-869E-03196F9C8137}" type="datetimeFigureOut">
              <a:rPr lang="bg-BG" smtClean="0"/>
              <a:pPr/>
              <a:t>22.4.2014 г.</a:t>
            </a:fld>
            <a:endParaRPr lang="bg-BG" dirty="0"/>
          </a:p>
        </p:txBody>
      </p:sp>
      <p:sp>
        <p:nvSpPr>
          <p:cNvPr id="5" name="Контейнер за долния колонтитул 4"/>
          <p:cNvSpPr>
            <a:spLocks noGrp="1"/>
          </p:cNvSpPr>
          <p:nvPr>
            <p:ph type="ftr" sz="quarter" idx="11"/>
          </p:nvPr>
        </p:nvSpPr>
        <p:spPr/>
        <p:txBody>
          <a:bodyPr/>
          <a:lstStyle/>
          <a:p>
            <a:endParaRPr lang="bg-BG" dirty="0"/>
          </a:p>
        </p:txBody>
      </p:sp>
      <p:sp>
        <p:nvSpPr>
          <p:cNvPr id="31" name="Контейнер за номер на слайда 30"/>
          <p:cNvSpPr>
            <a:spLocks noGrp="1"/>
          </p:cNvSpPr>
          <p:nvPr>
            <p:ph type="sldNum" sz="quarter" idx="12"/>
          </p:nvPr>
        </p:nvSpPr>
        <p:spPr/>
        <p:txBody>
          <a:bodyPr/>
          <a:lstStyle/>
          <a:p>
            <a:fld id="{9BC70216-4E07-4786-96CA-0B28B1DB990B}" type="slidenum">
              <a:rPr lang="bg-BG" smtClean="0"/>
              <a:pPr/>
              <a:t>‹#›</a:t>
            </a:fld>
            <a:endParaRPr lang="bg-BG" dirty="0"/>
          </a:p>
        </p:txBody>
      </p:sp>
      <p:sp>
        <p:nvSpPr>
          <p:cNvPr id="17" name="Заглавие 16"/>
          <p:cNvSpPr>
            <a:spLocks noGrp="1"/>
          </p:cNvSpPr>
          <p:nvPr>
            <p:ph type="title"/>
          </p:nvPr>
        </p:nvSpPr>
        <p:spPr>
          <a:xfrm>
            <a:off x="381000" y="4993760"/>
            <a:ext cx="5867400" cy="522288"/>
          </a:xfrm>
        </p:spPr>
        <p:txBody>
          <a:bodyPr anchor="ctr"/>
          <a:lstStyle>
            <a:lvl1pPr algn="l">
              <a:buNone/>
              <a:defRPr sz="2000" b="1"/>
            </a:lvl1pPr>
          </a:lstStyle>
          <a:p>
            <a:r>
              <a:rPr kumimoji="0" lang="bg-BG" smtClean="0"/>
              <a:t>Щракнете, за да редактирате стила на заглавието в образеца</a:t>
            </a:r>
            <a:endParaRPr kumimoji="0" lang="en-US"/>
          </a:p>
        </p:txBody>
      </p:sp>
      <p:sp>
        <p:nvSpPr>
          <p:cNvPr id="26" name="Текстов контейнер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bg-BG" smtClean="0"/>
              <a:t>Щракн., за да ред. стил на загл. в обр.</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аво съединение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Текстов контейнер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bg-BG" smtClean="0"/>
              <a:t>Щракн., за да ред. стил на загл. в обр.</a:t>
            </a:r>
          </a:p>
          <a:p>
            <a:pPr lvl="1" eaLnBrk="1" latinLnBrk="0" hangingPunct="1"/>
            <a:r>
              <a:rPr kumimoji="0" lang="bg-BG" smtClean="0"/>
              <a:t>Второ ниво</a:t>
            </a:r>
          </a:p>
          <a:p>
            <a:pPr lvl="2" eaLnBrk="1" latinLnBrk="0" hangingPunct="1"/>
            <a:r>
              <a:rPr kumimoji="0" lang="bg-BG" smtClean="0"/>
              <a:t>Трето ниво</a:t>
            </a:r>
          </a:p>
          <a:p>
            <a:pPr lvl="3" eaLnBrk="1" latinLnBrk="0" hangingPunct="1"/>
            <a:r>
              <a:rPr kumimoji="0" lang="bg-BG" smtClean="0"/>
              <a:t>Четвърто ниво</a:t>
            </a:r>
          </a:p>
          <a:p>
            <a:pPr lvl="4" eaLnBrk="1" latinLnBrk="0" hangingPunct="1"/>
            <a:r>
              <a:rPr kumimoji="0" lang="bg-BG" smtClean="0"/>
              <a:t>Пето ниво</a:t>
            </a:r>
            <a:endParaRPr kumimoji="0" lang="en-US"/>
          </a:p>
        </p:txBody>
      </p:sp>
      <p:sp>
        <p:nvSpPr>
          <p:cNvPr id="11" name="Контейнер за 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4B59B5D1-5B6F-4767-869E-03196F9C8137}" type="datetimeFigureOut">
              <a:rPr lang="bg-BG" smtClean="0"/>
              <a:pPr/>
              <a:t>22.4.2014 г.</a:t>
            </a:fld>
            <a:endParaRPr lang="bg-BG" dirty="0"/>
          </a:p>
        </p:txBody>
      </p:sp>
      <p:sp>
        <p:nvSpPr>
          <p:cNvPr id="28" name="Контейнер за долния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bg-BG" dirty="0"/>
          </a:p>
        </p:txBody>
      </p:sp>
      <p:sp>
        <p:nvSpPr>
          <p:cNvPr id="5" name="Контейнер за номер на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BC70216-4E07-4786-96CA-0B28B1DB990B}" type="slidenum">
              <a:rPr lang="bg-BG" smtClean="0"/>
              <a:pPr/>
              <a:t>‹#›</a:t>
            </a:fld>
            <a:endParaRPr lang="bg-BG" dirty="0"/>
          </a:p>
        </p:txBody>
      </p:sp>
      <p:sp>
        <p:nvSpPr>
          <p:cNvPr id="10" name="Контейнер за заглавие 9"/>
          <p:cNvSpPr>
            <a:spLocks noGrp="1"/>
          </p:cNvSpPr>
          <p:nvPr>
            <p:ph type="title"/>
          </p:nvPr>
        </p:nvSpPr>
        <p:spPr>
          <a:xfrm>
            <a:off x="304800" y="457200"/>
            <a:ext cx="8686800" cy="838200"/>
          </a:xfrm>
          <a:prstGeom prst="rect">
            <a:avLst/>
          </a:prstGeom>
        </p:spPr>
        <p:txBody>
          <a:bodyPr vert="horz" anchor="ctr">
            <a:normAutofit/>
          </a:bodyPr>
          <a:lstStyle/>
          <a:p>
            <a:r>
              <a:rPr kumimoji="0" lang="bg-BG" smtClean="0"/>
              <a:t>Щракнете, за да редактирате стила на заглавието в образеца</a:t>
            </a:r>
            <a:endParaRPr kumimoji="0" lang="en-US"/>
          </a:p>
        </p:txBody>
      </p:sp>
      <p:sp>
        <p:nvSpPr>
          <p:cNvPr id="9" name="Право съединение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Право съединение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hyperlink" Target="http://bg.wikipedia.org/wiki/%D0%A1%D0%B0%D0%BC%D0%BE%D0%BB%D0%B5%D1%82" TargetMode="External"/><Relationship Id="rId3" Type="http://schemas.openxmlformats.org/officeDocument/2006/relationships/hyperlink" Target="http://bg.wikipedia.org/wiki/1961" TargetMode="External"/><Relationship Id="rId7" Type="http://schemas.openxmlformats.org/officeDocument/2006/relationships/hyperlink" Target="http://bg.wikipedia.org/wiki/1962" TargetMode="External"/><Relationship Id="rId2" Type="http://schemas.openxmlformats.org/officeDocument/2006/relationships/hyperlink" Target="http://bg.wikipedia.org/wiki/13_%D0%B0%D0%B2%D0%B3%D1%83%D1%81%D1%82" TargetMode="External"/><Relationship Id="rId1" Type="http://schemas.openxmlformats.org/officeDocument/2006/relationships/slideLayout" Target="../slideLayouts/slideLayout2.xml"/><Relationship Id="rId6" Type="http://schemas.openxmlformats.org/officeDocument/2006/relationships/hyperlink" Target="http://bg.wikipedia.org/wiki/14_%D0%BE%D0%BA%D1%82%D0%BE%D0%BC%D0%B2%D1%80%D0%B8" TargetMode="External"/><Relationship Id="rId11" Type="http://schemas.openxmlformats.org/officeDocument/2006/relationships/hyperlink" Target="http://bg.wikipedia.org/wiki/%D0%A1%D1%8A%D1%8E%D0%B7_%D0%BD%D0%B0_%D1%81%D1%8A%D0%B2%D0%B5%D1%82%D1%81%D0%BA%D0%B8%D1%82%D0%B5_%D1%81%D0%BE%D1%86%D0%B8%D0%B0%D0%BB%D0%B8%D1%81%D1%82%D0%B8%D1%87%D0%B5%D1%81%D0%BA%D0%B8_%D1%80%D0%B5%D0%BF%D1%83%D0%B1%D0%BB%D0%B8%D0%BA%D0%B8" TargetMode="External"/><Relationship Id="rId5" Type="http://schemas.openxmlformats.org/officeDocument/2006/relationships/hyperlink" Target="http://bg.wikipedia.org/wiki/%D0%9A%D0%B0%D1%80%D0%B8%D0%B1%D1%81%D0%BA%D0%B0_%D0%BA%D1%80%D0%B8%D0%B7%D0%B0" TargetMode="External"/><Relationship Id="rId10" Type="http://schemas.openxmlformats.org/officeDocument/2006/relationships/hyperlink" Target="http://bg.wikipedia.org/w/index.php?title=%D0%AF%D0%B4%D1%80%D0%B5%D0%BD%D0%B0_%D0%B2%D0%BE%D0%B9%D0%BD%D0%B0&amp;action=edit&amp;redlink=1" TargetMode="External"/><Relationship Id="rId4" Type="http://schemas.openxmlformats.org/officeDocument/2006/relationships/hyperlink" Target="http://bg.wikipedia.org/wiki/%D0%91%D0%B5%D1%80%D0%BB%D0%B8%D0%BD%D1%81%D0%BA%D0%B0%D1%82%D0%B0_%D1%81%D1%82%D0%B5%D0%BD%D0%B0" TargetMode="External"/><Relationship Id="rId9" Type="http://schemas.openxmlformats.org/officeDocument/2006/relationships/hyperlink" Target="http://bg.wikipedia.org/wiki/%D0%9B%D0%BE%D0%BA%D1%85%D0%B8%D0%B9%D0%B4_U-2"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hyperlink" Target="http://bg.wikipedia.org/wiki/%D0%94%D0%B5%D0%BC%D0%BE%D0%BA%D1%80%D0%B0%D1%82%D0%B8%D1%87%D0%B5%D1%81%D0%BA%D0%B0_%D0%BF%D0%B0%D1%80%D1%82%D0%B8%D1%8F_(%D0%A1%D0%90%D0%A9)" TargetMode="External"/><Relationship Id="rId3" Type="http://schemas.openxmlformats.org/officeDocument/2006/relationships/hyperlink" Target="http://bg.wikipedia.org/wiki/%D0%9F%D1%80%D0%B5%D0%B7%D0%B8%D0%B4%D0%B5%D0%BD%D1%82_%D0%BD%D0%B0_%D0%A1%D0%90%D0%A9" TargetMode="External"/><Relationship Id="rId7" Type="http://schemas.openxmlformats.org/officeDocument/2006/relationships/hyperlink" Target="http://bg.wikipedia.org/wiki/%D0%94%D0%B6%D0%BE%D0%BD_%D0%A4._%D0%9A%D0%B5%D0%BD%D0%B5%D0%B4%D0%B8" TargetMode="External"/><Relationship Id="rId2" Type="http://schemas.openxmlformats.org/officeDocument/2006/relationships/image" Target="../media/image10.jpeg"/><Relationship Id="rId1" Type="http://schemas.openxmlformats.org/officeDocument/2006/relationships/slideLayout" Target="../slideLayouts/slideLayout4.xml"/><Relationship Id="rId6" Type="http://schemas.openxmlformats.org/officeDocument/2006/relationships/hyperlink" Target="http://bg.wikipedia.org/wiki/%D0%92%D0%B8%D1%86%D0%B5%D0%BF%D1%80%D0%B5%D0%B7%D0%B8%D0%B4%D0%B5%D0%BD%D1%82_%D0%BD%D0%B0_%D0%A1%D0%90%D0%A9" TargetMode="External"/><Relationship Id="rId5" Type="http://schemas.openxmlformats.org/officeDocument/2006/relationships/hyperlink" Target="http://bg.wikipedia.org/wiki/1969" TargetMode="External"/><Relationship Id="rId4" Type="http://schemas.openxmlformats.org/officeDocument/2006/relationships/hyperlink" Target="http://bg.wikipedia.org/wiki/1963"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bg.wikipedia.org/wiki/%D0%94%D0%B6%D0%BE%D0%BD_%D0%A4._%D0%9A%D0%B5%D0%BD%D0%B5%D0%B4%D0%B8" TargetMode="External"/><Relationship Id="rId7" Type="http://schemas.openxmlformats.org/officeDocument/2006/relationships/hyperlink" Target="http://bg.wikipedia.org/w/index.php?title=%D0%94%D0%B6%D0%B0%D0%BA_%D0%92%D0%B0%D0%BB%D0%B5%D0%BD%D1%82%D0%B8&amp;action=edit&amp;redlink=1" TargetMode="External"/><Relationship Id="rId2" Type="http://schemas.openxmlformats.org/officeDocument/2006/relationships/hyperlink" Target="http://bg.wikipedia.org/wiki/%D0%94%D0%B0%D0%BB%D0%B0%D1%81" TargetMode="External"/><Relationship Id="rId1" Type="http://schemas.openxmlformats.org/officeDocument/2006/relationships/slideLayout" Target="../slideLayouts/slideLayout2.xml"/><Relationship Id="rId6" Type="http://schemas.openxmlformats.org/officeDocument/2006/relationships/hyperlink" Target="http://bg.wikipedia.org/wiki/1964" TargetMode="External"/><Relationship Id="rId5" Type="http://schemas.openxmlformats.org/officeDocument/2006/relationships/hyperlink" Target="http://bg.wikipedia.org/wiki/1963" TargetMode="External"/><Relationship Id="rId4" Type="http://schemas.openxmlformats.org/officeDocument/2006/relationships/hyperlink" Target="http://bg.wikipedia.org/wiki/22_%D0%BD%D0%BE%D0%B5%D0%BC%D0%B2%D1%80%D0%B8"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bg.wikipedia.org/wiki/%D0%A5%D0%B0%D1%80%D0%B8_%D0%A2%D1%80%D1%83%D0%BC%D0%B0%D0%BD" TargetMode="External"/><Relationship Id="rId2" Type="http://schemas.openxmlformats.org/officeDocument/2006/relationships/image" Target="../media/image11.gi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hyperlink" Target="http://bg.wikipedia.org/wiki/1968" TargetMode="External"/><Relationship Id="rId3" Type="http://schemas.openxmlformats.org/officeDocument/2006/relationships/hyperlink" Target="http://bg.wikipedia.org/wiki/%D0%93%D0%B5%D1%82%D0%B0" TargetMode="External"/><Relationship Id="rId7" Type="http://schemas.openxmlformats.org/officeDocument/2006/relationships/hyperlink" Target="http://bg.wikipedia.org/wiki/%D0%9C%D0%B0%D1%80%D1%82" TargetMode="External"/><Relationship Id="rId2" Type="http://schemas.openxmlformats.org/officeDocument/2006/relationships/hyperlink" Target="http://bg.wikipedia.org/wiki/1965" TargetMode="External"/><Relationship Id="rId1" Type="http://schemas.openxmlformats.org/officeDocument/2006/relationships/slideLayout" Target="../slideLayouts/slideLayout2.xml"/><Relationship Id="rId6" Type="http://schemas.openxmlformats.org/officeDocument/2006/relationships/hyperlink" Target="http://bg.wikipedia.org/wiki/%D0%92%D0%B8%D0%B5%D1%82%D0%BD%D0%B0%D0%BC" TargetMode="External"/><Relationship Id="rId5" Type="http://schemas.openxmlformats.org/officeDocument/2006/relationships/hyperlink" Target="http://bg.wikipedia.org/wiki/%D0%A1%D0%90%D0%A9" TargetMode="External"/><Relationship Id="rId4" Type="http://schemas.openxmlformats.org/officeDocument/2006/relationships/hyperlink" Target="http://bg.wikipedia.org/wiki/%D0%A1%D0%B5%D0%B3%D1%80%D0%B5%D0%B3%D0%B0%D1%86%D0%B8%D1%8F" TargetMode="External"/><Relationship Id="rId9" Type="http://schemas.openxmlformats.org/officeDocument/2006/relationships/hyperlink" Target="http://bg.wikipedia.org/wiki/%D0%A1%D0%B5%D0%B2%D0%B5%D1%80%D0%B5%D0%BD_%D0%92%D0%B8%D0%B5%D1%82%D0%BD%D0%B0%D0%BC" TargetMode="External"/></Relationships>
</file>

<file path=ppt/slides/_rels/slide2.xml.rels><?xml version="1.0" encoding="UTF-8" standalone="yes"?>
<Relationships xmlns="http://schemas.openxmlformats.org/package/2006/relationships"><Relationship Id="rId8" Type="http://schemas.openxmlformats.org/officeDocument/2006/relationships/hyperlink" Target="http://bg.wikipedia.org/wiki/19-%D1%82%D0%B8_%D0%B2%D0%B5%D0%BA" TargetMode="External"/><Relationship Id="rId3" Type="http://schemas.openxmlformats.org/officeDocument/2006/relationships/hyperlink" Target="http://bg.wikipedia.org/wiki/%D0%90%D0%BD%D0%B3%D0%BB%D0%B8%D0%B9%D1%81%D0%BA%D0%B8_%D0%B5%D0%B7%D0%B8%D0%BA" TargetMode="External"/><Relationship Id="rId7" Type="http://schemas.openxmlformats.org/officeDocument/2006/relationships/hyperlink" Target="http://bg.wikipedia.org/wiki/%D0%90%D0%BD%D0%B4%D1%80%D1%8E_%D0%94%D0%B6%D0%B0%D0%BA%D1%81%D1%8A%D0%BD" TargetMode="External"/><Relationship Id="rId2" Type="http://schemas.openxmlformats.org/officeDocument/2006/relationships/image" Target="../media/image3.png"/><Relationship Id="rId1" Type="http://schemas.openxmlformats.org/officeDocument/2006/relationships/slideLayout" Target="../slideLayouts/slideLayout4.xml"/><Relationship Id="rId6" Type="http://schemas.openxmlformats.org/officeDocument/2006/relationships/hyperlink" Target="http://bg.wikipedia.org/wiki/%D0%A0%D0%B5%D0%BF%D1%83%D0%B1%D0%BB%D0%B8%D0%BA%D0%B0%D0%BD%D1%81%D0%BA%D0%B0_%D0%BF%D0%B0%D1%80%D1%82%D0%B8%D1%8F" TargetMode="External"/><Relationship Id="rId11" Type="http://schemas.openxmlformats.org/officeDocument/2006/relationships/hyperlink" Target="http://bg.wikipedia.org/wiki/%D0%92%D0%B0%D1%88%D0%B8%D0%BD%D0%B3%D1%82%D0%BE%D0%BD_(%D0%B3%D1%80%D0%B0%D0%B4)" TargetMode="External"/><Relationship Id="rId5" Type="http://schemas.openxmlformats.org/officeDocument/2006/relationships/hyperlink" Target="http://bg.wikipedia.org/wiki/%D0%A1%D1%8A%D0%B5%D0%B4%D0%B8%D0%BD%D0%B5%D0%BD%D0%B8_%D0%B0%D0%BC%D0%B5%D1%80%D0%B8%D0%BA%D0%B0%D0%BD%D1%81%D0%BA%D0%B8_%D1%89%D0%B0%D1%82%D0%B8" TargetMode="External"/><Relationship Id="rId10" Type="http://schemas.openxmlformats.org/officeDocument/2006/relationships/hyperlink" Target="http://bg.wikipedia.org/w/index.php?title=%D0%94%D0%B5%D0%BC%D0%BE%D0%BA%D1%80%D0%B0%D1%82%D0%B8%D1%87%D0%B5%D1%81%D0%BA%D0%BE-%D1%80%D0%B5%D0%BF%D1%83%D0%B1%D0%BB%D0%B8%D0%BA%D0%B0%D0%BD%D1%81%D0%BA%D0%B0%D1%82%D0%B0_%D0%BF%D0%B0%D1%80%D1%82%D0%B8%D1%8F&amp;action=edit&amp;redlink=1" TargetMode="External"/><Relationship Id="rId4" Type="http://schemas.openxmlformats.org/officeDocument/2006/relationships/hyperlink" Target="http://bg.wikipedia.org/wiki/%D0%9F%D0%BE%D0%BB%D0%B8%D1%82%D0%B8%D1%87%D0%B5%D1%81%D0%BA%D0%B0_%D0%BF%D0%B0%D1%80%D1%82%D0%B8%D1%8F" TargetMode="External"/><Relationship Id="rId9" Type="http://schemas.openxmlformats.org/officeDocument/2006/relationships/hyperlink" Target="http://bg.wikipedia.org/wiki/%D0%A2%D0%BE%D0%BC%D0%B0%D1%81_%D0%94%D0%B6%D0%B5%D1%84%D0%B5%D1%80%D1%81%D1%8A%D0%BD"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hyperlink" Target="http://bg.wikipedia.org/w/index.php?title=%D0%95%D0%BD%D0%B5%D1%80%D0%B3%D0%B8%D0%B9%D0%BD%D0%B0_%D0%BF%D0%BE%D0%BB%D0%B8%D1%82%D0%B8%D0%BA%D0%B0&amp;action=edit&amp;redlink=1" TargetMode="External"/><Relationship Id="rId3" Type="http://schemas.openxmlformats.org/officeDocument/2006/relationships/hyperlink" Target="http://bg.wikipedia.org/wiki/%D0%9F%D1%80%D0%B5%D0%B7%D0%B8%D0%B4%D0%B5%D0%BD%D1%82_%D0%BD%D0%B0_%D0%A1%D0%90%D0%A9" TargetMode="External"/><Relationship Id="rId7" Type="http://schemas.openxmlformats.org/officeDocument/2006/relationships/hyperlink" Target="http://bg.wikipedia.org/wiki/2002" TargetMode="External"/><Relationship Id="rId2" Type="http://schemas.openxmlformats.org/officeDocument/2006/relationships/image" Target="../media/image13.jpeg"/><Relationship Id="rId1" Type="http://schemas.openxmlformats.org/officeDocument/2006/relationships/slideLayout" Target="../slideLayouts/slideLayout4.xml"/><Relationship Id="rId6" Type="http://schemas.openxmlformats.org/officeDocument/2006/relationships/hyperlink" Target="http://bg.wikipedia.org/wiki/%D0%9D%D0%BE%D0%B1%D0%B5%D0%BB%D0%BE%D0%B2%D0%B0_%D0%BD%D0%B0%D0%B3%D1%80%D0%B0%D0%B4%D0%B0_%D0%B7%D0%B0_%D0%BC%D0%B8%D1%80" TargetMode="External"/><Relationship Id="rId5" Type="http://schemas.openxmlformats.org/officeDocument/2006/relationships/hyperlink" Target="http://bg.wikipedia.org/wiki/1981" TargetMode="External"/><Relationship Id="rId4" Type="http://schemas.openxmlformats.org/officeDocument/2006/relationships/hyperlink" Target="http://bg.wikipedia.org/wiki/1977"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bg.wikipedia.org/wiki/%D0%9F%D0%B0%D0%BD%D0%B0%D0%BC%D1%81%D0%BA%D0%B8_%D0%BA%D0%B0%D0%BD%D0%B0%D0%BB" TargetMode="External"/><Relationship Id="rId7" Type="http://schemas.openxmlformats.org/officeDocument/2006/relationships/hyperlink" Target="http://bg.wikipedia.org/wiki/%D0%A0%D0%BE%D0%BD%D0%B0%D0%BB%D0%B4_%D0%A0%D0%B5%D0%B9%D0%B3%D1%8A%D0%BD" TargetMode="External"/><Relationship Id="rId2" Type="http://schemas.openxmlformats.org/officeDocument/2006/relationships/hyperlink" Target="http://bg.wikipedia.org/w/index.php?title=%D0%97%D0%B0%D1%89%D0%B8%D1%82%D0%B0_%D0%BD%D0%B0_%D0%BE%D0%BA%D0%BE%D0%BB%D0%BD%D0%B0%D1%82%D0%B0_%D1%81%D1%80%D0%B5%D0%B4%D0%B0&amp;action=edit&amp;redlink=1" TargetMode="External"/><Relationship Id="rId1" Type="http://schemas.openxmlformats.org/officeDocument/2006/relationships/slideLayout" Target="../slideLayouts/slideLayout2.xml"/><Relationship Id="rId6" Type="http://schemas.openxmlformats.org/officeDocument/2006/relationships/hyperlink" Target="http://bg.wikipedia.org/wiki/%D0%9F%D0%B5%D1%82%D1%80%D0%BE%D0%BB" TargetMode="External"/><Relationship Id="rId5" Type="http://schemas.openxmlformats.org/officeDocument/2006/relationships/hyperlink" Target="http://bg.wikipedia.org/wiki/%D0%98%D0%BD%D1%84%D0%BB%D0%B0%D1%86%D0%B8%D1%8F" TargetMode="External"/><Relationship Id="rId4" Type="http://schemas.openxmlformats.org/officeDocument/2006/relationships/hyperlink" Target="http://bg.wikipedia.org/wiki/%D0%9A%D0%B8%D1%82%D0%B0%D0%B9"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bg.wikipedia.org/wiki/1989" TargetMode="External"/><Relationship Id="rId3" Type="http://schemas.openxmlformats.org/officeDocument/2006/relationships/hyperlink" Target="http://bg.wikipedia.org/wiki/%D0%93%D1%83%D0%B1%D0%B5%D1%80%D0%BD%D0%B0%D1%82%D0%BE%D1%80_%D0%BD%D0%B0_%D0%9A%D0%B0%D0%BB%D0%B8%D1%84%D0%BE%D1%80%D0%BD%D0%B8%D1%8F" TargetMode="External"/><Relationship Id="rId7" Type="http://schemas.openxmlformats.org/officeDocument/2006/relationships/hyperlink" Target="http://bg.wikipedia.org/wiki/1981" TargetMode="External"/><Relationship Id="rId12" Type="http://schemas.openxmlformats.org/officeDocument/2006/relationships/hyperlink" Target="http://bg.wikipedia.org/wiki/1980" TargetMode="External"/><Relationship Id="rId2" Type="http://schemas.openxmlformats.org/officeDocument/2006/relationships/image" Target="../media/image14.jpeg"/><Relationship Id="rId1" Type="http://schemas.openxmlformats.org/officeDocument/2006/relationships/slideLayout" Target="../slideLayouts/slideLayout4.xml"/><Relationship Id="rId6" Type="http://schemas.openxmlformats.org/officeDocument/2006/relationships/hyperlink" Target="http://bg.wikipedia.org/wiki/%D0%9F%D1%80%D0%B5%D0%B7%D0%B8%D0%B4%D0%B5%D0%BD%D1%82_%D0%BD%D0%B0_%D0%A1%D0%90%D0%A9" TargetMode="External"/><Relationship Id="rId11" Type="http://schemas.openxmlformats.org/officeDocument/2006/relationships/hyperlink" Target="http://bg.wikipedia.org/wiki/%D0%A2%D0%B5%D0%BB%D0%B5%D0%B2%D0%B8%D0%B7%D0%B8%D1%8F" TargetMode="External"/><Relationship Id="rId5" Type="http://schemas.openxmlformats.org/officeDocument/2006/relationships/hyperlink" Target="http://bg.wikipedia.org/wiki/1975" TargetMode="External"/><Relationship Id="rId10" Type="http://schemas.openxmlformats.org/officeDocument/2006/relationships/hyperlink" Target="http://bg.wikipedia.org/wiki/%D0%A0%D0%B0%D0%B4%D0%B8%D0%BE" TargetMode="External"/><Relationship Id="rId4" Type="http://schemas.openxmlformats.org/officeDocument/2006/relationships/hyperlink" Target="http://bg.wikipedia.org/wiki/1967" TargetMode="External"/><Relationship Id="rId9" Type="http://schemas.openxmlformats.org/officeDocument/2006/relationships/hyperlink" Target="http://bg.wikipedia.org/wiki/%D0%90%D0%BA%D1%82%D1%8C%D0%BE%D1%80"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bg.wikipedia.org/wiki/1989" TargetMode="External"/><Relationship Id="rId2" Type="http://schemas.openxmlformats.org/officeDocument/2006/relationships/hyperlink" Target="http://bg.wikipedia.org/wiki/11_%D1%8F%D0%BD%D1%83%D0%B0%D1%80%D0%B8" TargetMode="External"/><Relationship Id="rId1" Type="http://schemas.openxmlformats.org/officeDocument/2006/relationships/slideLayout" Target="../slideLayouts/slideLayout2.xml"/><Relationship Id="rId4" Type="http://schemas.openxmlformats.org/officeDocument/2006/relationships/hyperlink" Target="http://bg.wikipedia.org/wiki/%D0%94%D0%B6%D0%BE%D1%80%D0%B4%D0%B6_%D0%A5._%D0%A3._%D0%91%D1%83%D1%88"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bg.wikipedia.org/w/index.php?title=%D0%9F%D1%80%D0%B5%D1%81%D0%BA%D1%8A%D1%82_%D0%91%D1%83%D1%88&amp;action=edit&amp;redlink=1" TargetMode="External"/><Relationship Id="rId3" Type="http://schemas.openxmlformats.org/officeDocument/2006/relationships/hyperlink" Target="http://bg.wikipedia.org/wiki/%D0%92%D0%B8%D1%86%D0%B5%D0%BF%D1%80%D0%B5%D0%B7%D0%B8%D0%B4%D0%B5%D0%BD%D1%82_%D0%BD%D0%B0_%D0%A1%D0%90%D0%A9" TargetMode="External"/><Relationship Id="rId7" Type="http://schemas.openxmlformats.org/officeDocument/2006/relationships/hyperlink" Target="http://bg.wikipedia.org/wiki/%D0%92%D1%82%D0%BE%D1%80%D0%B0%D1%82%D0%B0_%D1%81%D0%B2%D0%B5%D1%82%D0%BE%D0%B2%D0%BD%D0%B0_%D0%B2%D0%BE%D0%B9%D0%BD%D0%B0" TargetMode="External"/><Relationship Id="rId2" Type="http://schemas.openxmlformats.org/officeDocument/2006/relationships/image" Target="../media/image15.jpeg"/><Relationship Id="rId1" Type="http://schemas.openxmlformats.org/officeDocument/2006/relationships/slideLayout" Target="../slideLayouts/slideLayout4.xml"/><Relationship Id="rId6" Type="http://schemas.openxmlformats.org/officeDocument/2006/relationships/hyperlink" Target="http://bg.wikipedia.org/wiki/1989" TargetMode="External"/><Relationship Id="rId5" Type="http://schemas.openxmlformats.org/officeDocument/2006/relationships/hyperlink" Target="http://bg.wikipedia.org/wiki/1981" TargetMode="External"/><Relationship Id="rId4" Type="http://schemas.openxmlformats.org/officeDocument/2006/relationships/hyperlink" Target="http://bg.wikipedia.org/wiki/%D0%A0%D0%BE%D0%BD%D0%B0%D0%BB%D0%B4_%D0%A0%D0%B5%D0%B9%D0%B3%D1%8A%D0%BD" TargetMode="External"/><Relationship Id="rId9" Type="http://schemas.openxmlformats.org/officeDocument/2006/relationships/hyperlink" Target="http://bg.wikipedia.org/wiki/%D0%94%D0%B6%D0%BE%D1%80%D0%B4%D0%B6_%D0%A3%D0%BE%D0%BA%D1%8A%D1%80_%D0%91%D1%83%D1%88"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bg.wikipedia.org/wiki/%D0%9E%D0%BA%D1%83%D0%BF%D0%B0%D1%86%D0%B8%D1%8F" TargetMode="External"/><Relationship Id="rId3" Type="http://schemas.openxmlformats.org/officeDocument/2006/relationships/hyperlink" Target="http://bg.wikipedia.org/wiki/%D0%A1%D0%B0%D0%B4%D0%B4%D0%B0%D0%BC_%D0%A5%D1%8E%D1%81%D0%B5%D0%B8%D0%BD" TargetMode="External"/><Relationship Id="rId7" Type="http://schemas.openxmlformats.org/officeDocument/2006/relationships/hyperlink" Target="http://bg.wikipedia.org/wiki/%D0%A1%D0%B0%D1%83%D0%B4%D0%B8%D1%82%D1%81%D0%BA%D0%B0_%D0%90%D1%80%D0%B0%D0%B1%D0%B8%D1%8F" TargetMode="External"/><Relationship Id="rId2" Type="http://schemas.openxmlformats.org/officeDocument/2006/relationships/hyperlink" Target="http://bg.wikipedia.org/wiki/%D0%92%D0%BE%D0%B9%D0%BD%D0%B0_%D0%B2_%D0%9F%D0%B5%D1%80%D1%81%D0%B8%D0%B9%D1%81%D0%BA%D0%B8%D1%8F_%D0%B7%D0%B0%D0%BB%D0%B8%D0%B2_(1990-1991)" TargetMode="External"/><Relationship Id="rId1" Type="http://schemas.openxmlformats.org/officeDocument/2006/relationships/slideLayout" Target="../slideLayouts/slideLayout2.xml"/><Relationship Id="rId6" Type="http://schemas.openxmlformats.org/officeDocument/2006/relationships/hyperlink" Target="http://bg.wikipedia.org/wiki/%D0%9A%D1%83%D0%B2%D0%B5%D0%B9%D1%82" TargetMode="External"/><Relationship Id="rId5" Type="http://schemas.openxmlformats.org/officeDocument/2006/relationships/hyperlink" Target="http://bg.wikipedia.org/wiki/%D0%9F%D0%B5%D1%82%D1%80%D0%BE%D0%BB" TargetMode="External"/><Relationship Id="rId10" Type="http://schemas.openxmlformats.org/officeDocument/2006/relationships/hyperlink" Target="http://bg.wikipedia.org/wiki/1993" TargetMode="External"/><Relationship Id="rId4" Type="http://schemas.openxmlformats.org/officeDocument/2006/relationships/hyperlink" Target="http://bg.wikipedia.org/wiki/%D0%98%D1%80%D0%B0%D0%BA" TargetMode="External"/><Relationship Id="rId9" Type="http://schemas.openxmlformats.org/officeDocument/2006/relationships/hyperlink" Target="http://bg.wikipedia.org/wiki/26_%D1%8E%D0%BD%D0%B8"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bg.wikipedia.org/wiki/%D0%90%D1%80%D0%BA%D0%B0%D0%BD%D0%B7%D0%B0%D1%81" TargetMode="External"/><Relationship Id="rId3" Type="http://schemas.openxmlformats.org/officeDocument/2006/relationships/hyperlink" Target="http://bg.wikipedia.org/wiki/19_%D0%B0%D0%B2%D0%B3%D1%83%D1%81%D1%82" TargetMode="External"/><Relationship Id="rId7" Type="http://schemas.openxmlformats.org/officeDocument/2006/relationships/hyperlink" Target="http://bg.wikipedia.org/wiki/%D0%9F%D1%80%D0%B5%D0%B7%D0%B8%D0%B4%D0%B5%D0%BD%D1%82_%D0%BD%D0%B0_%D0%A1%D0%90%D0%A9" TargetMode="External"/><Relationship Id="rId2" Type="http://schemas.openxmlformats.org/officeDocument/2006/relationships/image" Target="../media/image16.jpeg"/><Relationship Id="rId1" Type="http://schemas.openxmlformats.org/officeDocument/2006/relationships/slideLayout" Target="../slideLayouts/slideLayout4.xml"/><Relationship Id="rId6" Type="http://schemas.openxmlformats.org/officeDocument/2006/relationships/hyperlink" Target="http://bg.wikipedia.org/wiki/%D0%9F%D0%BE%D0%BB%D0%B8%D1%82%D0%B8%D0%BA" TargetMode="External"/><Relationship Id="rId11" Type="http://schemas.openxmlformats.org/officeDocument/2006/relationships/hyperlink" Target="http://bg.wikipedia.org/wiki/1991" TargetMode="External"/><Relationship Id="rId5" Type="http://schemas.openxmlformats.org/officeDocument/2006/relationships/hyperlink" Target="http://bg.wikipedia.org/wiki/%D0%A1%D1%8A%D0%B5%D0%B4%D0%B8%D0%BD%D0%B5%D0%BD%D0%B8_%D0%B0%D0%BC%D0%B5%D1%80%D0%B8%D0%BA%D0%B0%D0%BD%D1%81%D0%BA%D0%B8_%D1%89%D0%B0%D1%82%D0%B8" TargetMode="External"/><Relationship Id="rId10" Type="http://schemas.openxmlformats.org/officeDocument/2006/relationships/hyperlink" Target="http://bg.wikipedia.org/wiki/1990" TargetMode="External"/><Relationship Id="rId4" Type="http://schemas.openxmlformats.org/officeDocument/2006/relationships/hyperlink" Target="http://bg.wikipedia.org/wiki/1946" TargetMode="External"/><Relationship Id="rId9" Type="http://schemas.openxmlformats.org/officeDocument/2006/relationships/hyperlink" Target="http://bg.wikipedia.org/w/index.php?title=%D0%9F%D0%BE%D0%BF%D1%83%D0%BB%D0%B8%D1%81%D1%82&amp;action=edit&amp;redlink=1"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bg.wikipedia.org/wiki/20_%D0%BC%D0%B0%D1%80%D1%82" TargetMode="External"/><Relationship Id="rId7" Type="http://schemas.openxmlformats.org/officeDocument/2006/relationships/hyperlink" Target="http://bg.wikipedia.org/wiki/%D0%91%D1%83%D1%80%D0%B6%D0%BE%D0%B0%D0%B7%D0%B8%D1%8F" TargetMode="External"/><Relationship Id="rId2" Type="http://schemas.openxmlformats.org/officeDocument/2006/relationships/hyperlink" Target="http://bg.wikipedia.org/wiki/%D0%90%D0%BD%D0%B3%D0%BB%D0%B8%D0%B9%D1%81%D0%BA%D0%B8_%D0%B5%D0%B7%D0%B8%D0%BA" TargetMode="External"/><Relationship Id="rId1" Type="http://schemas.openxmlformats.org/officeDocument/2006/relationships/slideLayout" Target="../slideLayouts/slideLayout4.xml"/><Relationship Id="rId6" Type="http://schemas.openxmlformats.org/officeDocument/2006/relationships/hyperlink" Target="http://bg.wikipedia.org/wiki/%D0%A1%D1%8A%D0%B5%D0%B4%D0%B8%D0%BD%D0%B5%D0%BD%D0%B8_%D0%B0%D0%BC%D0%B5%D1%80%D0%B8%D0%BA%D0%B0%D0%BD%D1%81%D0%BA%D0%B8_%D1%89%D0%B0%D1%82%D0%B8" TargetMode="External"/><Relationship Id="rId5" Type="http://schemas.openxmlformats.org/officeDocument/2006/relationships/hyperlink" Target="http://bg.wikipedia.org/wiki/%D0%94%D0%B5%D0%BC%D0%BE%D0%BA%D1%80%D0%B0%D1%82%D0%B8%D1%87%D0%B5%D1%81%D0%BA%D0%B0_%D0%BF%D0%B0%D1%80%D1%82%D0%B8%D1%8F_(%D0%A1%D0%90%D0%A9)" TargetMode="External"/><Relationship Id="rId4" Type="http://schemas.openxmlformats.org/officeDocument/2006/relationships/hyperlink" Target="http://bg.wikipedia.org/wiki/1854" TargetMode="External"/></Relationships>
</file>

<file path=ppt/slides/_rels/slide30.xml.rels><?xml version="1.0" encoding="UTF-8" standalone="yes"?>
<Relationships xmlns="http://schemas.openxmlformats.org/package/2006/relationships"><Relationship Id="rId8" Type="http://schemas.openxmlformats.org/officeDocument/2006/relationships/hyperlink" Target="http://bg.wikipedia.org/w/index.php?title=%D0%9F%D0%BE%D0%BF%D1%83%D0%BB%D0%B8%D1%81%D1%82&amp;action=edit&amp;redlink=1" TargetMode="External"/><Relationship Id="rId3" Type="http://schemas.openxmlformats.org/officeDocument/2006/relationships/hyperlink" Target="http://bg.wikipedia.org/wiki/1946" TargetMode="External"/><Relationship Id="rId7" Type="http://schemas.openxmlformats.org/officeDocument/2006/relationships/hyperlink" Target="http://bg.wikipedia.org/wiki/%D0%90%D1%80%D0%BA%D0%B0%D0%BD%D0%B7%D0%B0%D1%81" TargetMode="External"/><Relationship Id="rId2" Type="http://schemas.openxmlformats.org/officeDocument/2006/relationships/hyperlink" Target="http://bg.wikipedia.org/wiki/19_%D0%B0%D0%B2%D0%B3%D1%83%D1%81%D1%82" TargetMode="External"/><Relationship Id="rId1" Type="http://schemas.openxmlformats.org/officeDocument/2006/relationships/slideLayout" Target="../slideLayouts/slideLayout2.xml"/><Relationship Id="rId6" Type="http://schemas.openxmlformats.org/officeDocument/2006/relationships/hyperlink" Target="http://bg.wikipedia.org/wiki/%D0%9F%D1%80%D0%B5%D0%B7%D0%B8%D0%B4%D0%B5%D0%BD%D1%82_%D0%BD%D0%B0_%D0%A1%D0%90%D0%A9" TargetMode="External"/><Relationship Id="rId5" Type="http://schemas.openxmlformats.org/officeDocument/2006/relationships/hyperlink" Target="http://bg.wikipedia.org/wiki/%D0%9F%D0%BE%D0%BB%D0%B8%D1%82%D0%B8%D0%BA" TargetMode="External"/><Relationship Id="rId10" Type="http://schemas.openxmlformats.org/officeDocument/2006/relationships/hyperlink" Target="http://bg.wikipedia.org/wiki/1991" TargetMode="External"/><Relationship Id="rId4" Type="http://schemas.openxmlformats.org/officeDocument/2006/relationships/hyperlink" Target="http://bg.wikipedia.org/wiki/%D0%A1%D1%8A%D0%B5%D0%B4%D0%B8%D0%BD%D0%B5%D0%BD%D0%B8_%D0%B0%D0%BC%D0%B5%D1%80%D0%B8%D0%BA%D0%B0%D0%BD%D1%81%D0%BA%D0%B8_%D1%89%D0%B0%D1%82%D0%B8" TargetMode="External"/><Relationship Id="rId9" Type="http://schemas.openxmlformats.org/officeDocument/2006/relationships/hyperlink" Target="http://bg.wikipedia.org/wiki/1990"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bg.wikipedia.org/wiki/%D0%93%D0%B5%D0%B9" TargetMode="External"/><Relationship Id="rId2" Type="http://schemas.openxmlformats.org/officeDocument/2006/relationships/hyperlink" Target="http://bg.wikipedia.org/wiki/1993" TargetMode="External"/><Relationship Id="rId1" Type="http://schemas.openxmlformats.org/officeDocument/2006/relationships/slideLayout" Target="../slideLayouts/slideLayout2.xml"/><Relationship Id="rId5" Type="http://schemas.openxmlformats.org/officeDocument/2006/relationships/hyperlink" Target="http://bg.wikipedia.org/wiki/%D0%90%D1%80%D0%BC%D0%B8%D1%8F" TargetMode="External"/><Relationship Id="rId4" Type="http://schemas.openxmlformats.org/officeDocument/2006/relationships/hyperlink" Target="http://bg.wikipedia.org/wiki/%D0%A5%D0%BE%D0%BC%D0%BE%D1%81%D0%B5%D0%BA%D1%81%D1%83%D0%B0%D0%BB%D0%BD%D0%BE%D1%81%D1%82"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bg.wikipedia.org/w/index.php?title=%D0%9D%D1%8E%D1%82_%D0%93%D1%80%D0%B8%D0%BD%D0%B3%D1%80%D0%B8%D1%87&amp;action=edit&amp;redlink=1" TargetMode="External"/><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8" Type="http://schemas.openxmlformats.org/officeDocument/2006/relationships/hyperlink" Target="http://bg.wikipedia.org/wiki/2001" TargetMode="External"/><Relationship Id="rId13" Type="http://schemas.openxmlformats.org/officeDocument/2006/relationships/hyperlink" Target="http://bg.wikipedia.org/wiki/11_%D1%8E%D0%BD%D0%B8" TargetMode="External"/><Relationship Id="rId18" Type="http://schemas.openxmlformats.org/officeDocument/2006/relationships/hyperlink" Target="http://bg.wikipedia.org/wiki/1978" TargetMode="External"/><Relationship Id="rId3" Type="http://schemas.openxmlformats.org/officeDocument/2006/relationships/hyperlink" Target="http://bg.wikipedia.org/wiki/6_%D1%8E%D0%BB%D0%B8" TargetMode="External"/><Relationship Id="rId7" Type="http://schemas.openxmlformats.org/officeDocument/2006/relationships/hyperlink" Target="http://bg.wikipedia.org/wiki/20_%D1%8F%D0%BD%D1%83%D0%B0%D1%80%D0%B8" TargetMode="External"/><Relationship Id="rId12" Type="http://schemas.openxmlformats.org/officeDocument/2006/relationships/hyperlink" Target="http://bg.wikipedia.org/wiki/10_%D1%8E%D0%BD%D0%B8" TargetMode="External"/><Relationship Id="rId17" Type="http://schemas.openxmlformats.org/officeDocument/2006/relationships/hyperlink" Target="http://bg.wikipedia.org/wiki/%D0%9A%D0%B0%D0%BC%D0%B0%D1%80%D0%B0_%D0%BD%D0%B0_%D0%BF%D1%80%D0%B5%D0%B4%D1%81%D1%82%D0%B0%D0%B2%D0%B8%D1%82%D0%B5%D0%BB%D0%B8%D1%82%D0%B5_%D0%BD%D0%B0_%D0%A1%D0%90%D0%A9" TargetMode="External"/><Relationship Id="rId2" Type="http://schemas.openxmlformats.org/officeDocument/2006/relationships/image" Target="../media/image18.jpeg"/><Relationship Id="rId16" Type="http://schemas.openxmlformats.org/officeDocument/2006/relationships/hyperlink" Target="http://bg.wikipedia.org/wiki/%D0%91%D0%B8%D0%BB_%D0%9A%D0%BB%D0%B8%D0%BD%D1%82%D1%8A%D0%BD" TargetMode="External"/><Relationship Id="rId1" Type="http://schemas.openxmlformats.org/officeDocument/2006/relationships/slideLayout" Target="../slideLayouts/slideLayout4.xml"/><Relationship Id="rId6" Type="http://schemas.openxmlformats.org/officeDocument/2006/relationships/hyperlink" Target="http://bg.wikipedia.org/wiki/%D0%A1%D1%8A%D0%B5%D0%B4%D0%B8%D0%BD%D0%B5%D0%BD%D0%B8_%D0%B0%D0%BC%D0%B5%D1%80%D0%B8%D0%BA%D0%B0%D0%BD%D1%81%D0%BA%D0%B8_%D1%89%D0%B0%D1%82%D0%B8" TargetMode="External"/><Relationship Id="rId11" Type="http://schemas.openxmlformats.org/officeDocument/2006/relationships/hyperlink" Target="http://bg.wikipedia.org/wiki/2000" TargetMode="External"/><Relationship Id="rId5" Type="http://schemas.openxmlformats.org/officeDocument/2006/relationships/hyperlink" Target="http://bg.wikipedia.org/wiki/%D0%9F%D1%80%D0%B5%D0%B7%D0%B8%D0%B4%D0%B5%D0%BD%D1%82_%D0%BD%D0%B0_%D0%A1%D0%90%D0%A9" TargetMode="External"/><Relationship Id="rId15" Type="http://schemas.openxmlformats.org/officeDocument/2006/relationships/hyperlink" Target="http://bg.wikipedia.org/wiki/%D0%91%D1%8A%D0%BB%D0%B3%D0%B0%D1%80%D0%B8%D1%8F" TargetMode="External"/><Relationship Id="rId10" Type="http://schemas.openxmlformats.org/officeDocument/2006/relationships/hyperlink" Target="http://bg.wikipedia.org/wiki/1995" TargetMode="External"/><Relationship Id="rId4" Type="http://schemas.openxmlformats.org/officeDocument/2006/relationships/hyperlink" Target="http://bg.wikipedia.org/wiki/1946" TargetMode="External"/><Relationship Id="rId9" Type="http://schemas.openxmlformats.org/officeDocument/2006/relationships/hyperlink" Target="http://bg.wikipedia.org/wiki/%D0%A2%D0%B5%D0%BA%D1%81%D0%B0%D1%81" TargetMode="External"/><Relationship Id="rId14" Type="http://schemas.openxmlformats.org/officeDocument/2006/relationships/hyperlink" Target="http://bg.wikipedia.org/wiki/2007" TargetMode="External"/></Relationships>
</file>

<file path=ppt/slides/_rels/slide34.xml.rels><?xml version="1.0" encoding="UTF-8" standalone="yes"?>
<Relationships xmlns="http://schemas.openxmlformats.org/package/2006/relationships"><Relationship Id="rId8" Type="http://schemas.openxmlformats.org/officeDocument/2006/relationships/hyperlink" Target="http://bg.wikipedia.org/wiki/%D0%A2%D0%B0%D0%BB%D0%B8%D0%B1%D0%B0%D0%BD%D0%B8" TargetMode="External"/><Relationship Id="rId13" Type="http://schemas.openxmlformats.org/officeDocument/2006/relationships/hyperlink" Target="http://bg.wikipedia.org/wiki/%D0%92%D0%BE%D0%B9%D0%BD%D0%B0_%D0%B2_%D0%98%D1%80%D0%B0%D0%BA" TargetMode="External"/><Relationship Id="rId3" Type="http://schemas.openxmlformats.org/officeDocument/2006/relationships/hyperlink" Target="http://bg.wikipedia.org/wiki/2002" TargetMode="External"/><Relationship Id="rId7" Type="http://schemas.openxmlformats.org/officeDocument/2006/relationships/hyperlink" Target="http://bg.wikipedia.org/wiki/%D0%92%D0%BE%D0%B9%D0%BD%D0%B0_%D0%B2_%D0%90%D1%84%D0%B3%D0%B0%D0%BD%D0%B8%D1%81%D1%82%D0%B0%D0%BD_(2001-2002)" TargetMode="External"/><Relationship Id="rId12" Type="http://schemas.openxmlformats.org/officeDocument/2006/relationships/hyperlink" Target="http://bg.wikipedia.org/wiki/2003" TargetMode="External"/><Relationship Id="rId2" Type="http://schemas.openxmlformats.org/officeDocument/2006/relationships/hyperlink" Target="http://bg.wikipedia.org/wiki/2001" TargetMode="External"/><Relationship Id="rId16" Type="http://schemas.openxmlformats.org/officeDocument/2006/relationships/hyperlink" Target="http://bg.wikipedia.org/wiki/%D0%90%D1%84%D0%B3%D0%B0%D0%BD%D0%B8%D1%81%D1%82%D0%B0%D0%BD" TargetMode="External"/><Relationship Id="rId1" Type="http://schemas.openxmlformats.org/officeDocument/2006/relationships/slideLayout" Target="../slideLayouts/slideLayout2.xml"/><Relationship Id="rId6" Type="http://schemas.openxmlformats.org/officeDocument/2006/relationships/hyperlink" Target="http://bg.wikipedia.org/wiki/%D0%92%D0%BE%D0%B9%D0%BD%D0%B0_%D1%81%D1%80%D0%B5%D1%89%D1%83_%D1%82%D0%B5%D1%80%D0%BE%D1%80%D0%B8%D0%B7%D0%BC%D0%B0" TargetMode="External"/><Relationship Id="rId11" Type="http://schemas.openxmlformats.org/officeDocument/2006/relationships/hyperlink" Target="http://bg.wikipedia.org/wiki/%D0%9C%D0%B0%D1%80%D1%82" TargetMode="External"/><Relationship Id="rId5" Type="http://schemas.openxmlformats.org/officeDocument/2006/relationships/hyperlink" Target="http://bg.wikipedia.org/wiki/%D0%90%D1%82%D0%B0%D0%BA%D0%B8%D1%82%D0%B5_%D0%BE%D1%82_11_%D1%81%D0%B5%D0%BF%D1%82%D0%B5%D0%BC%D0%B2%D1%80%D0%B8" TargetMode="External"/><Relationship Id="rId15" Type="http://schemas.openxmlformats.org/officeDocument/2006/relationships/hyperlink" Target="http://bg.wikipedia.org/wiki/%D0%9E%D1%80%D1%8A%D0%B6%D0%B8%D1%8F_%D0%B7%D0%B0_%D0%BC%D0%B0%D1%81%D0%BE%D0%B2%D0%BE_%D1%83%D0%BD%D0%B8%D1%89%D0%BE%D0%B6%D0%B5%D0%BD%D0%B8%D0%B5" TargetMode="External"/><Relationship Id="rId10" Type="http://schemas.openxmlformats.org/officeDocument/2006/relationships/hyperlink" Target="http://bg.wikipedia.org/wiki/%D0%9E%D1%81%D0%B0%D0%BC%D0%B0_%D0%B1%D0%B8%D0%BD_%D0%9B%D0%B0%D0%B4%D0%B5%D0%BD" TargetMode="External"/><Relationship Id="rId4" Type="http://schemas.openxmlformats.org/officeDocument/2006/relationships/hyperlink" Target="http://bg.wikipedia.org/wiki/%D0%9E%D0%BA%D1%82%D0%BE%D0%BC%D0%B2%D1%80%D0%B8" TargetMode="External"/><Relationship Id="rId9" Type="http://schemas.openxmlformats.org/officeDocument/2006/relationships/hyperlink" Target="http://bg.wikipedia.org/wiki/%D0%90%D0%BB_%D0%9A%D0%B0%D0%B9%D0%B4%D0%B0" TargetMode="External"/><Relationship Id="rId14" Type="http://schemas.openxmlformats.org/officeDocument/2006/relationships/hyperlink" Target="http://bg.wikipedia.org/wiki/%D0%98%D1%80%D0%B0%D0%BA"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bg.wikipedia.org/wiki/%D0%94%D0%B6%D0%BE%D0%BD_%D0%9A%D0%B5%D1%80%D0%B8" TargetMode="External"/><Relationship Id="rId2" Type="http://schemas.openxmlformats.org/officeDocument/2006/relationships/hyperlink" Target="http://bg.wikipedia.org/wiki/%D0%9C%D0%B0%D1%81%D0%B0%D1%87%D1%83%D0%B7%D0%B5%D1%82%D1%81"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hyperlink" Target="http://bg.wikipedia.org/wiki/20_%D1%8F%D0%BD%D1%83%D0%B0%D1%80%D0%B8" TargetMode="External"/><Relationship Id="rId3" Type="http://schemas.openxmlformats.org/officeDocument/2006/relationships/hyperlink" Target="http://bg.wikipedia.org/wiki/%D0%90%D0%BD%D0%B3%D0%BB%D0%B8%D0%B9%D1%81%D0%BA%D0%B8_%D0%B5%D0%B7%D0%B8%D0%BA" TargetMode="External"/><Relationship Id="rId7" Type="http://schemas.openxmlformats.org/officeDocument/2006/relationships/hyperlink" Target="http://bg.wikipedia.org/wiki/2008" TargetMode="External"/><Relationship Id="rId12" Type="http://schemas.openxmlformats.org/officeDocument/2006/relationships/hyperlink" Target="http://bg.wikipedia.org/wiki/%D0%91%D0%B0%D1%80%D0%B0%D0%BA_%D0%9E%D0%B1%D0%B0%D0%BC%D0%B0" TargetMode="External"/><Relationship Id="rId2" Type="http://schemas.openxmlformats.org/officeDocument/2006/relationships/image" Target="../media/image19.jpeg"/><Relationship Id="rId1" Type="http://schemas.openxmlformats.org/officeDocument/2006/relationships/slideLayout" Target="../slideLayouts/slideLayout4.xml"/><Relationship Id="rId6" Type="http://schemas.openxmlformats.org/officeDocument/2006/relationships/hyperlink" Target="http://bg.wikipedia.org/wiki/4_%D0%BD%D0%BE%D0%B5%D0%BC%D0%B2%D1%80%D0%B8" TargetMode="External"/><Relationship Id="rId11" Type="http://schemas.openxmlformats.org/officeDocument/2006/relationships/hyperlink" Target="http://bg.wikipedia.org/wiki/%D0%9C%D0%B8%D1%82_%D0%A0%D0%BE%D0%BC%D0%BD%D0%B8" TargetMode="External"/><Relationship Id="rId5" Type="http://schemas.openxmlformats.org/officeDocument/2006/relationships/hyperlink" Target="http://bg.wikipedia.org/wiki/%D0%94%D0%B5%D0%BC%D0%BE%D0%BA%D1%80%D0%B0%D1%82%D0%B8%D1%87%D0%B5%D1%81%D0%BA%D0%B0_%D0%BF%D0%B0%D1%80%D1%82%D0%B8%D1%8F_(%D0%A1%D0%90%D0%A9)" TargetMode="External"/><Relationship Id="rId10" Type="http://schemas.openxmlformats.org/officeDocument/2006/relationships/hyperlink" Target="http://bg.wikipedia.org/wiki/%D0%9D%D0%BE%D0%B1%D0%B5%D0%BB%D0%BE%D0%B2%D0%B0_%D0%BD%D0%B0%D0%B3%D1%80%D0%B0%D0%B4%D0%B0_%D0%B7%D0%B0_%D0%BC%D0%B8%D1%80" TargetMode="External"/><Relationship Id="rId4" Type="http://schemas.openxmlformats.org/officeDocument/2006/relationships/hyperlink" Target="http://bg.wikipedia.org/wiki/%D0%9F%D1%80%D0%B5%D0%B7%D0%B8%D0%B4%D0%B5%D0%BD%D1%82_%D0%BD%D0%B0_%D0%A1%D0%90%D0%A9" TargetMode="External"/><Relationship Id="rId9" Type="http://schemas.openxmlformats.org/officeDocument/2006/relationships/hyperlink" Target="http://bg.wikipedia.org/wiki/2009" TargetMode="External"/></Relationships>
</file>

<file path=ppt/slides/_rels/slide37.xml.rels><?xml version="1.0" encoding="UTF-8" standalone="yes"?>
<Relationships xmlns="http://schemas.openxmlformats.org/package/2006/relationships"><Relationship Id="rId8" Type="http://schemas.openxmlformats.org/officeDocument/2006/relationships/hyperlink" Target="http://bg.wikipedia.org/wiki/1964" TargetMode="External"/><Relationship Id="rId13" Type="http://schemas.openxmlformats.org/officeDocument/2006/relationships/hyperlink" Target="http://bg.wikipedia.org/wiki/2000" TargetMode="External"/><Relationship Id="rId3" Type="http://schemas.openxmlformats.org/officeDocument/2006/relationships/hyperlink" Target="http://bg.wikipedia.org/wiki/1961" TargetMode="External"/><Relationship Id="rId7" Type="http://schemas.openxmlformats.org/officeDocument/2006/relationships/hyperlink" Target="http://bg.wikipedia.org/wiki/%D0%9A%D0%B0%D0%BD%D0%B7%D0%B0%D1%81" TargetMode="External"/><Relationship Id="rId12" Type="http://schemas.openxmlformats.org/officeDocument/2006/relationships/hyperlink" Target="http://bg.wikipedia.org/wiki/%D0%A5%D0%BE%D0%BC%D0%BE%D1%81%D0%B5%D0%BA%D1%81%D1%83%D0%B0%D0%BB%D0%B8%D1%81%D1%82" TargetMode="External"/><Relationship Id="rId17" Type="http://schemas.openxmlformats.org/officeDocument/2006/relationships/hyperlink" Target="http://bg.wikipedia.org/wiki/%D0%A1%D0%B5%D0%BD%D0%B0%D1%82_%D0%BD%D0%B0_%D0%A1%D0%90%D0%A9" TargetMode="External"/><Relationship Id="rId2" Type="http://schemas.openxmlformats.org/officeDocument/2006/relationships/hyperlink" Target="http://bg.wikipedia.org/wiki/4_%D0%B0%D0%B2%D0%B3%D1%83%D1%81%D1%82" TargetMode="External"/><Relationship Id="rId16" Type="http://schemas.openxmlformats.org/officeDocument/2006/relationships/hyperlink" Target="http://bg.wikipedia.org/wiki/%D0%98%D1%80%D0%B0%D0%BA" TargetMode="External"/><Relationship Id="rId1" Type="http://schemas.openxmlformats.org/officeDocument/2006/relationships/slideLayout" Target="../slideLayouts/slideLayout2.xml"/><Relationship Id="rId6" Type="http://schemas.openxmlformats.org/officeDocument/2006/relationships/hyperlink" Target="http://bg.wikipedia.org/w/index.php?title=%D0%9B%D1%83%D0%BE&amp;action=edit&amp;redlink=1" TargetMode="External"/><Relationship Id="rId11" Type="http://schemas.openxmlformats.org/officeDocument/2006/relationships/hyperlink" Target="http://bg.wikipedia.org/wiki/%D0%A1%D0%9F%D0%98%D0%9D" TargetMode="External"/><Relationship Id="rId5" Type="http://schemas.openxmlformats.org/officeDocument/2006/relationships/hyperlink" Target="http://bg.wikipedia.org/wiki/%D0%A5%D0%B0%D0%B2%D0%B0%D0%B9" TargetMode="External"/><Relationship Id="rId15" Type="http://schemas.openxmlformats.org/officeDocument/2006/relationships/hyperlink" Target="http://bg.wikipedia.org/wiki/2002" TargetMode="External"/><Relationship Id="rId10" Type="http://schemas.openxmlformats.org/officeDocument/2006/relationships/hyperlink" Target="http://bg.wikipedia.org/wiki/%D0%98%D0%BB%D0%B8%D0%BD%D0%BE%D0%B9%D1%81" TargetMode="External"/><Relationship Id="rId4" Type="http://schemas.openxmlformats.org/officeDocument/2006/relationships/hyperlink" Target="http://bg.wikipedia.org/wiki/%D0%A5%D0%BE%D0%BD%D0%BE%D0%BB%D1%83%D0%BB%D1%83" TargetMode="External"/><Relationship Id="rId9" Type="http://schemas.openxmlformats.org/officeDocument/2006/relationships/hyperlink" Target="http://bg.wikipedia.org/wiki/%D0%A5%D0%B0%D1%80%D0%B2%D0%B0%D1%80%D0%B4%D1%81%D0%BA%D0%B8_%D1%83%D0%BD%D0%B8%D0%B2%D0%B5%D1%80%D1%81%D0%B8%D1%82%D0%B5%D1%82" TargetMode="External"/><Relationship Id="rId14" Type="http://schemas.openxmlformats.org/officeDocument/2006/relationships/hyperlink" Target="http://bg.wikipedia.org/wiki/%D0%9A%D0%B0%D0%BC%D0%B0%D1%80%D0%B0_%D0%BD%D0%B0_%D0%BF%D1%80%D0%B5%D0%B4%D1%81%D1%82%D0%B0%D0%B2%D0%B8%D1%82%D0%B5%D0%BB%D0%B8%D1%82%D0%B5_%D0%BD%D0%B0_%D0%A1%D0%90%D0%A9"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bg.wikipedia.org/wiki/1906" TargetMode="External"/><Relationship Id="rId3" Type="http://schemas.openxmlformats.org/officeDocument/2006/relationships/hyperlink" Target="http://bg.wikipedia.org/wiki/8_%D0%BC%D0%B0%D0%B9" TargetMode="External"/><Relationship Id="rId7" Type="http://schemas.openxmlformats.org/officeDocument/2006/relationships/hyperlink" Target="http://bg.wikipedia.org/wiki/1901" TargetMode="External"/><Relationship Id="rId2" Type="http://schemas.openxmlformats.org/officeDocument/2006/relationships/image" Target="../media/image4.jpeg"/><Relationship Id="rId1" Type="http://schemas.openxmlformats.org/officeDocument/2006/relationships/slideLayout" Target="../slideLayouts/slideLayout4.xml"/><Relationship Id="rId6" Type="http://schemas.openxmlformats.org/officeDocument/2006/relationships/hyperlink" Target="http://bg.wikipedia.org/wiki/%D0%9C%D0%B8%D1%81%D1%83%D1%80%D0%B8" TargetMode="External"/><Relationship Id="rId5" Type="http://schemas.openxmlformats.org/officeDocument/2006/relationships/hyperlink" Target="http://bg.wikipedia.org/w/index.php?title=%D0%9B%D0%B0%D0%BC%D0%B0%D1%80_(%D0%9C%D0%B8%D1%81%D1%83%D1%80%D0%B8)&amp;action=edit&amp;redlink=1" TargetMode="External"/><Relationship Id="rId4" Type="http://schemas.openxmlformats.org/officeDocument/2006/relationships/hyperlink" Target="http://bg.wikipedia.org/wiki/1884" TargetMode="External"/><Relationship Id="rId9" Type="http://schemas.openxmlformats.org/officeDocument/2006/relationships/hyperlink" Target="http://bg.wikipedia.org/wiki/%D0%9A%D0%B0%D0%BD%D0%B7%D0%B0%D1%81"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bg.wikipedia.org/wiki/%D0%9A%D0%BE%D1%80%D0%B5%D0%B9%D1%81%D0%BA%D0%B0%D1%82%D0%B0_%D0%B2%D0%BE%D0%B9%D0%BD%D0%B0" TargetMode="External"/><Relationship Id="rId3" Type="http://schemas.openxmlformats.org/officeDocument/2006/relationships/hyperlink" Target="http://bg.wikipedia.org/wiki/%D0%A1%D1%82%D1%83%D0%B4%D0%B5%D0%BD%D0%B0%D1%82%D0%B0_%D0%B2%D0%BE%D0%B9%D0%BD%D0%B0" TargetMode="External"/><Relationship Id="rId7" Type="http://schemas.openxmlformats.org/officeDocument/2006/relationships/hyperlink" Target="http://bg.wikipedia.org/wiki/%D0%9E%D1%80%D0%B3%D0%B0%D0%BD%D0%B8%D0%B7%D0%B0%D1%86%D0%B8%D1%8F_%D0%BD%D0%B0_%D0%BE%D0%B1%D0%B5%D0%B4%D0%B8%D0%BD%D0%B5%D0%BD%D0%B8%D1%82%D0%B5_%D0%BD%D0%B0%D1%86%D0%B8%D0%B8" TargetMode="External"/><Relationship Id="rId2" Type="http://schemas.openxmlformats.org/officeDocument/2006/relationships/hyperlink" Target="http://bg.wikipedia.org/wiki/%D0%92%D1%82%D0%BE%D1%80%D0%B0%D1%82%D0%B0_%D1%81%D0%B2%D0%B5%D1%82%D0%BE%D0%B2%D0%BD%D0%B0_%D0%B2%D0%BE%D0%B9%D0%BD%D0%B0" TargetMode="External"/><Relationship Id="rId1" Type="http://schemas.openxmlformats.org/officeDocument/2006/relationships/slideLayout" Target="../slideLayouts/slideLayout2.xml"/><Relationship Id="rId6" Type="http://schemas.openxmlformats.org/officeDocument/2006/relationships/hyperlink" Target="http://bg.wikipedia.org/wiki/%D0%95%D0%B2%D1%80%D0%BE%D0%BF%D0%B0" TargetMode="External"/><Relationship Id="rId5" Type="http://schemas.openxmlformats.org/officeDocument/2006/relationships/hyperlink" Target="http://bg.wikipedia.org/wiki/%D0%9F%D0%BB%D0%B0%D0%BD%D1%8A%D1%82_%D0%9C%D0%B0%D1%80%D1%88%D0%B0%D0%BB" TargetMode="External"/><Relationship Id="rId4" Type="http://schemas.openxmlformats.org/officeDocument/2006/relationships/hyperlink" Target="http://bg.wikipedia.org/wiki/%D0%94%D0%BE%D0%BA%D1%82%D1%80%D0%B8%D0%BD%D0%B0_%D0%A2%D1%80%D1%83%D0%BC%D0%B0%D0%BD" TargetMode="External"/><Relationship Id="rId9" Type="http://schemas.openxmlformats.org/officeDocument/2006/relationships/hyperlink" Target="http://bg.wikipedia.org/wiki/%D0%90%D1%82%D0%BE%D0%BC%D0%BD%D0%B0_%D0%B1%D0%BE%D0%BC%D0%B1%D0%B0%D1%80%D0%B4%D0%B8%D1%80%D0%BE%D0%B2%D0%BA%D0%B0_%D0%BD%D0%B0%D0%B4_%D0%A5%D0%B8%D1%80%D0%BE%D1%88%D0%B8%D0%BC%D0%B0_%D0%B8_%D0%9D%D0%B0%D0%B3%D0%B0%D1%81%D0%B0%D0%BA%D0%B8"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bg.wikipedia.org/wiki/4_%D0%BD%D0%BE%D0%B5%D0%BC%D0%B2%D1%80%D0%B8" TargetMode="External"/><Relationship Id="rId3" Type="http://schemas.openxmlformats.org/officeDocument/2006/relationships/hyperlink" Target="http://bg.wikipedia.org/wiki/%D0%9A%D0%BE%D0%BC%D1%83%D0%BD%D0%B8%D0%B7%D1%8A%D0%BC" TargetMode="External"/><Relationship Id="rId7" Type="http://schemas.openxmlformats.org/officeDocument/2006/relationships/hyperlink" Target="http://bg.wikipedia.org/wiki/%D0%A3%D0%B8%D1%81%D0%BA%D0%BE%D0%BD%D1%81%D0%B8%D0%BD" TargetMode="External"/><Relationship Id="rId2" Type="http://schemas.openxmlformats.org/officeDocument/2006/relationships/image" Target="../media/image5.jpeg"/><Relationship Id="rId1" Type="http://schemas.openxmlformats.org/officeDocument/2006/relationships/slideLayout" Target="../slideLayouts/slideLayout4.xml"/><Relationship Id="rId6" Type="http://schemas.openxmlformats.org/officeDocument/2006/relationships/hyperlink" Target="http://bg.wikipedia.org/w/index.php?title=%D0%95%D0%BF%D1%8A%D0%BB%D1%82%D1%8A%D0%BD&amp;action=edit&amp;redlink=1" TargetMode="External"/><Relationship Id="rId5" Type="http://schemas.openxmlformats.org/officeDocument/2006/relationships/hyperlink" Target="http://bg.wikipedia.org/wiki/%D0%A1%D1%8A%D1%8E%D0%B7_%D0%BD%D0%B0_%D1%81%D1%8A%D0%B2%D0%B5%D1%82%D1%81%D0%BA%D0%B8%D1%82%D0%B5_%D1%81%D0%BE%D1%86%D0%B8%D0%B0%D0%BB%D0%B8%D1%81%D1%82%D0%B8%D1%87%D0%B5%D1%81%D0%BA%D0%B8_%D1%80%D0%B5%D0%BF%D1%83%D0%B1%D0%BB%D0%B8%D0%BA%D0%B8" TargetMode="External"/><Relationship Id="rId10" Type="http://schemas.openxmlformats.org/officeDocument/2006/relationships/hyperlink" Target="http://bg.wikipedia.org/wiki/%D0%98%D1%80%D0%BB%D0%B0%D0%BD%D0%B4%D0%B8%D1%8F" TargetMode="External"/><Relationship Id="rId4" Type="http://schemas.openxmlformats.org/officeDocument/2006/relationships/hyperlink" Target="http://bg.wikipedia.org/wiki/%D0%A8%D0%BF%D0%B8%D0%BE%D0%BD%D0%B0%D0%B6" TargetMode="External"/><Relationship Id="rId9" Type="http://schemas.openxmlformats.org/officeDocument/2006/relationships/hyperlink" Target="http://bg.wikipedia.org/wiki/1908"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bg.wikipedia.org/wiki/2_%D0%BC%D0%B0%D0%B9" TargetMode="External"/><Relationship Id="rId2" Type="http://schemas.openxmlformats.org/officeDocument/2006/relationships/hyperlink" Target="http://bg.wikipedia.org/wiki/1946" TargetMode="External"/><Relationship Id="rId1" Type="http://schemas.openxmlformats.org/officeDocument/2006/relationships/slideLayout" Target="../slideLayouts/slideLayout2.xml"/><Relationship Id="rId4" Type="http://schemas.openxmlformats.org/officeDocument/2006/relationships/hyperlink" Target="http://bg.wikipedia.org/wiki/1957"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bg.wikipedia.org/wiki/%D0%92%D1%82%D0%BE%D1%80%D0%B0%D1%82%D0%B0_%D1%81%D0%B2%D0%B5%D1%82%D0%BE%D0%B2%D0%BD%D0%B0_%D0%B2%D0%BE%D0%B9%D0%BD%D0%B0" TargetMode="External"/><Relationship Id="rId3" Type="http://schemas.openxmlformats.org/officeDocument/2006/relationships/hyperlink" Target="http://bg.wikipedia.org/wiki/%D0%90%D0%BC%D0%B5%D1%80%D0%B8%D0%BA%D0%B0%D0%BD%D1%86%D0%B8" TargetMode="External"/><Relationship Id="rId7" Type="http://schemas.openxmlformats.org/officeDocument/2006/relationships/hyperlink" Target="http://bg.wikipedia.org/wiki/1961" TargetMode="External"/><Relationship Id="rId2" Type="http://schemas.openxmlformats.org/officeDocument/2006/relationships/image" Target="../media/image6.jpeg"/><Relationship Id="rId1" Type="http://schemas.openxmlformats.org/officeDocument/2006/relationships/slideLayout" Target="../slideLayouts/slideLayout4.xml"/><Relationship Id="rId6" Type="http://schemas.openxmlformats.org/officeDocument/2006/relationships/hyperlink" Target="http://bg.wikipedia.org/wiki/1953" TargetMode="External"/><Relationship Id="rId5" Type="http://schemas.openxmlformats.org/officeDocument/2006/relationships/hyperlink" Target="http://bg.wikipedia.org/wiki/%D0%9F%D1%80%D0%B5%D0%B7%D0%B8%D0%B4%D0%B5%D0%BD%D1%82_%D0%BD%D0%B0_%D0%A1%D0%90%D0%A9" TargetMode="External"/><Relationship Id="rId4" Type="http://schemas.openxmlformats.org/officeDocument/2006/relationships/hyperlink" Target="http://bg.wikipedia.org/wiki/%D0%9F%D0%BE%D0%BB%D0%B8%D1%82%D0%B8%D0%BA" TargetMode="External"/><Relationship Id="rId9" Type="http://schemas.openxmlformats.org/officeDocument/2006/relationships/hyperlink" Target="http://bg.wikipedia.org/wiki/%D0%90%D1%80%D0%BC%D0%B5%D0%B9%D1%81%D0%BA%D0%B8_%D0%B3%D0%B5%D0%BD%D0%B5%D1%80%D0%B0%D0%BB"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571472" y="1285860"/>
            <a:ext cx="7865545" cy="2615235"/>
          </a:xfrm>
        </p:spPr>
        <p:txBody>
          <a:bodyPr/>
          <a:lstStyle/>
          <a:p>
            <a:r>
              <a:rPr lang="bg-BG" dirty="0" smtClean="0"/>
              <a:t>Вътрешнополитическо развитие на САЩ</a:t>
            </a:r>
            <a:endParaRPr lang="bg-BG"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a:xfrm>
            <a:off x="457200" y="571480"/>
            <a:ext cx="7239000" cy="5884256"/>
          </a:xfrm>
        </p:spPr>
        <p:txBody>
          <a:bodyPr>
            <a:noAutofit/>
          </a:bodyPr>
          <a:lstStyle/>
          <a:p>
            <a:pPr fontAlgn="base"/>
            <a:r>
              <a:rPr lang="bg-BG" sz="1800" dirty="0" smtClean="0">
                <a:latin typeface="Arial Narrow" pitchFamily="34" charset="0"/>
                <a:cs typeface="Arial" pitchFamily="34" charset="0"/>
              </a:rPr>
              <a:t>. По времето на неговото президентство американската политика по отношение на Европа не се е е променя и подобно на своя предшественик Труман той е убеден, че преговорите със Съветския съюз могат да бъдат успешни само след утвърждаването на Западна Европа. Айзенхауер е единственият американски президент награден с британския Орден за заслуги.</a:t>
            </a:r>
          </a:p>
          <a:p>
            <a:pPr fontAlgn="base"/>
            <a:r>
              <a:rPr lang="bg-BG" sz="1800" dirty="0" smtClean="0">
                <a:latin typeface="Arial Narrow" pitchFamily="34" charset="0"/>
                <a:cs typeface="Arial" pitchFamily="34" charset="0"/>
              </a:rPr>
              <a:t>Поради стратегическата компетентност на </a:t>
            </a:r>
            <a:r>
              <a:rPr lang="bg-BG" sz="1800" b="1" dirty="0" smtClean="0">
                <a:latin typeface="Arial Narrow" pitchFamily="34" charset="0"/>
                <a:cs typeface="Arial" pitchFamily="34" charset="0"/>
              </a:rPr>
              <a:t>Айзенхауер</a:t>
            </a:r>
            <a:r>
              <a:rPr lang="bg-BG" sz="1800" dirty="0" smtClean="0">
                <a:latin typeface="Arial Narrow" pitchFamily="34" charset="0"/>
                <a:cs typeface="Arial" pitchFamily="34" charset="0"/>
              </a:rPr>
              <a:t> през 1952 година Републиканската партия го избира за кандидат за изборите за президент на Съединените щати и той побеждава кандидата на демократите Адлай Стивънсън. Като президент доказва, че е балансиран както във вътрешната, така и във външната политика. За разлика от много консерватори подкрепя “Новия курс” и насърчава реформите в здравната политика. В края на своя мандат, на 17 януари 1961, в прощалната си реч към нацията предупреждава света от опасността, която представлява търговските интереси на отбранителната промишленост, която за да оцелее се нуждае от война.</a:t>
            </a:r>
          </a:p>
          <a:p>
            <a:pPr fontAlgn="base"/>
            <a:r>
              <a:rPr lang="bg-BG" sz="1800" dirty="0" smtClean="0">
                <a:latin typeface="Arial Narrow" pitchFamily="34" charset="0"/>
                <a:cs typeface="Arial" pitchFamily="34" charset="0"/>
              </a:rPr>
              <a:t>След избирането на Кенеди за президент, </a:t>
            </a:r>
            <a:r>
              <a:rPr lang="bg-BG" sz="1800" b="1" dirty="0" smtClean="0">
                <a:latin typeface="Arial Narrow" pitchFamily="34" charset="0"/>
                <a:cs typeface="Arial" pitchFamily="34" charset="0"/>
              </a:rPr>
              <a:t>Айзенхауер</a:t>
            </a:r>
            <a:r>
              <a:rPr lang="bg-BG" sz="1800" dirty="0" smtClean="0">
                <a:latin typeface="Arial Narrow" pitchFamily="34" charset="0"/>
                <a:cs typeface="Arial" pitchFamily="34" charset="0"/>
              </a:rPr>
              <a:t> напуска Белия дом и се оттегля от политиката. През последните 13 години от своя живот претърпява четири сърдечни атаки. Постъпва във военната болница Уолтър Рийд във Вашингтон.</a:t>
            </a:r>
          </a:p>
          <a:p>
            <a:r>
              <a:rPr lang="bg-BG" sz="1800" dirty="0" smtClean="0">
                <a:latin typeface="Arial Narrow" pitchFamily="34" charset="0"/>
                <a:cs typeface="Arial" pitchFamily="34" charset="0"/>
              </a:rPr>
              <a:t>Дуайт Айзенхауер умира на 28 март 1969 г., на 78-годишна възраст във Вашингтон</a:t>
            </a:r>
            <a:endParaRPr lang="bg-BG" sz="1800" dirty="0">
              <a:latin typeface="Arial Narrow"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normAutofit/>
          </a:bodyPr>
          <a:lstStyle/>
          <a:p>
            <a:r>
              <a:rPr lang="bg-BG" dirty="0" smtClean="0"/>
              <a:t>Управлението на джон кенеди</a:t>
            </a:r>
            <a:endParaRPr lang="bg-BG" dirty="0"/>
          </a:p>
        </p:txBody>
      </p:sp>
      <p:pic>
        <p:nvPicPr>
          <p:cNvPr id="5" name="Контейнер за съдържание 4" descr="John_Kenedi_2.jpg"/>
          <p:cNvPicPr>
            <a:picLocks noGrp="1" noChangeAspect="1"/>
          </p:cNvPicPr>
          <p:nvPr>
            <p:ph sz="half" idx="1"/>
          </p:nvPr>
        </p:nvPicPr>
        <p:blipFill>
          <a:blip r:embed="rId2"/>
          <a:stretch>
            <a:fillRect/>
          </a:stretch>
        </p:blipFill>
        <p:spPr>
          <a:xfrm>
            <a:off x="590550" y="2605087"/>
            <a:ext cx="3619500" cy="2714625"/>
          </a:xfrm>
        </p:spPr>
      </p:pic>
      <p:sp>
        <p:nvSpPr>
          <p:cNvPr id="4" name="Контейнер за съдържание 3"/>
          <p:cNvSpPr>
            <a:spLocks noGrp="1"/>
          </p:cNvSpPr>
          <p:nvPr>
            <p:ph sz="half" idx="2"/>
          </p:nvPr>
        </p:nvSpPr>
        <p:spPr/>
        <p:txBody>
          <a:bodyPr>
            <a:normAutofit fontScale="77500" lnSpcReduction="20000"/>
          </a:bodyPr>
          <a:lstStyle/>
          <a:p>
            <a:pPr fontAlgn="base"/>
            <a:r>
              <a:rPr lang="bg-BG" dirty="0" smtClean="0"/>
              <a:t> Той е първият президент на САЩ, който е католик и е първият, роден през XX век, както и най-младият починал американски президент. Двугодишното му президентство, прекъснато от загадъчното му убийство, е белязано от Карибската криза, началото на войната с Виетнам, сериозните стъпки в изравняването на правата на чернокожите, началото на космическата програма „Аполо“ и икономическите реформи.</a:t>
            </a:r>
          </a:p>
          <a:p>
            <a:pPr fontAlgn="base"/>
            <a:r>
              <a:rPr lang="bg-BG" dirty="0" smtClean="0"/>
              <a:t> </a:t>
            </a:r>
          </a:p>
          <a:p>
            <a:endParaRPr lang="bg-BG"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a:xfrm>
            <a:off x="457200" y="785794"/>
            <a:ext cx="7239000" cy="5669942"/>
          </a:xfrm>
        </p:spPr>
        <p:txBody>
          <a:bodyPr>
            <a:normAutofit fontScale="70000" lnSpcReduction="20000"/>
          </a:bodyPr>
          <a:lstStyle/>
          <a:p>
            <a:pPr fontAlgn="base"/>
            <a:r>
              <a:rPr lang="bg-BG" dirty="0" smtClean="0"/>
              <a:t>На изборите от 8 ноември Кенеди побеждава Никсън. На 20 януари 1961 година полага клетва и става 35-ят президент на Съединените щати. Заедно с новия президент в правителството влизат напълно нови лица, свързани с финансово-монополните кръгове на САЩ, вече преуспели на политическата сцена личности.</a:t>
            </a:r>
          </a:p>
          <a:p>
            <a:r>
              <a:rPr lang="bg-BG" b="1" dirty="0" smtClean="0"/>
              <a:t>Кенеди</a:t>
            </a:r>
            <a:r>
              <a:rPr lang="bg-BG" dirty="0" smtClean="0"/>
              <a:t> призовава за подобряване на отношенията между Съединените щати и Съветския съюз, но неговото управление е белязано от силно вътрешнополитическо напрежение. Увеличава се американската интервенция в гражданската война на Южен Виетнам. Следвайки модела на Ейбрахам Линкълн и с подкрепата на Мартин Лутер Кинг, </a:t>
            </a:r>
            <a:r>
              <a:rPr lang="bg-BG" b="1" dirty="0" smtClean="0"/>
              <a:t>Кенеди</a:t>
            </a:r>
            <a:r>
              <a:rPr lang="bg-BG" dirty="0" smtClean="0"/>
              <a:t> се бори за равни права на чернокожите. </a:t>
            </a:r>
            <a:endParaRPr lang="bg-BG"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a:xfrm>
            <a:off x="457200" y="785794"/>
            <a:ext cx="7239000" cy="5669942"/>
          </a:xfrm>
        </p:spPr>
        <p:txBody>
          <a:bodyPr>
            <a:normAutofit fontScale="55000" lnSpcReduction="20000"/>
          </a:bodyPr>
          <a:lstStyle/>
          <a:p>
            <a:r>
              <a:rPr lang="ru-RU" dirty="0" smtClean="0"/>
              <a:t>На </a:t>
            </a:r>
            <a:r>
              <a:rPr lang="ru-RU" dirty="0" smtClean="0">
                <a:hlinkClick r:id="rId2" tooltip="13 август"/>
              </a:rPr>
              <a:t>13 август</a:t>
            </a:r>
            <a:r>
              <a:rPr lang="ru-RU" dirty="0" smtClean="0"/>
              <a:t> </a:t>
            </a:r>
            <a:r>
              <a:rPr lang="ru-RU" dirty="0" smtClean="0">
                <a:hlinkClick r:id="rId3" tooltip="1961"/>
              </a:rPr>
              <a:t>1961</a:t>
            </a:r>
            <a:r>
              <a:rPr lang="ru-RU" dirty="0" smtClean="0"/>
              <a:t> г. източногерманското правителство започва изграждането на </a:t>
            </a:r>
            <a:r>
              <a:rPr lang="ru-RU" dirty="0" smtClean="0">
                <a:hlinkClick r:id="rId4" tooltip="Берлинската стена"/>
              </a:rPr>
              <a:t>Берлинската стена</a:t>
            </a:r>
            <a:r>
              <a:rPr lang="ru-RU" dirty="0" smtClean="0"/>
              <a:t>, с която да отдели източния от западния сектор на града, за да се пресече нестихващата емиграция на квалифицирани кадри от Изток на Запад. Кенеди определя тези действия като нарушение на договора за окупация на Берлин между САЩ, Великобритания, Франция и Съветския съюз. Той обаче не предприема действия срещу построяването на стената.</a:t>
            </a:r>
          </a:p>
          <a:p>
            <a:r>
              <a:rPr lang="ru-RU" dirty="0" smtClean="0"/>
              <a:t>Въздушна снимка на един от съветските ракетни полигони в Куба</a:t>
            </a:r>
          </a:p>
          <a:p>
            <a:r>
              <a:rPr lang="ru-RU" dirty="0" smtClean="0">
                <a:hlinkClick r:id="rId5" tooltip="Карибска криза"/>
              </a:rPr>
              <a:t>Кубинската ракетна криза</a:t>
            </a:r>
            <a:r>
              <a:rPr lang="ru-RU" dirty="0" smtClean="0"/>
              <a:t> започва на </a:t>
            </a:r>
            <a:r>
              <a:rPr lang="ru-RU" dirty="0" smtClean="0">
                <a:hlinkClick r:id="rId6" tooltip="14 октомври"/>
              </a:rPr>
              <a:t>14 октомври</a:t>
            </a:r>
            <a:r>
              <a:rPr lang="ru-RU" dirty="0" smtClean="0"/>
              <a:t> </a:t>
            </a:r>
            <a:r>
              <a:rPr lang="ru-RU" dirty="0" smtClean="0">
                <a:hlinkClick r:id="rId7" tooltip="1962"/>
              </a:rPr>
              <a:t>1962</a:t>
            </a:r>
            <a:r>
              <a:rPr lang="ru-RU" dirty="0" smtClean="0"/>
              <a:t> г., когато американските шпионски </a:t>
            </a:r>
            <a:r>
              <a:rPr lang="ru-RU" dirty="0" smtClean="0">
                <a:hlinkClick r:id="rId8" tooltip="Самолет"/>
              </a:rPr>
              <a:t>самолети</a:t>
            </a:r>
            <a:r>
              <a:rPr lang="ru-RU" dirty="0" smtClean="0"/>
              <a:t> </a:t>
            </a:r>
            <a:r>
              <a:rPr lang="ru-RU" dirty="0" smtClean="0">
                <a:hlinkClick r:id="rId9" tooltip="Локхийд U-2"/>
              </a:rPr>
              <a:t>U–2</a:t>
            </a:r>
            <a:r>
              <a:rPr lang="ru-RU" dirty="0" smtClean="0"/>
              <a:t> заснемат полигон на руски ракети със среден обсег, изграждащ се в Куба. Кенеди се изправя пред тежка дилема: ако атакува полигона, може да се стигне до </a:t>
            </a:r>
            <a:r>
              <a:rPr lang="ru-RU" dirty="0" smtClean="0">
                <a:hlinkClick r:id="rId10" tooltip="Ядрена война (страницата не съществува)"/>
              </a:rPr>
              <a:t>ядрена война</a:t>
            </a:r>
            <a:r>
              <a:rPr lang="ru-RU" dirty="0" smtClean="0"/>
              <a:t> със </a:t>
            </a:r>
            <a:r>
              <a:rPr lang="ru-RU" dirty="0" smtClean="0">
                <a:hlinkClick r:id="rId11" tooltip="Съюз на съветските социалистически републики"/>
              </a:rPr>
              <a:t>СССР</a:t>
            </a:r>
            <a:r>
              <a:rPr lang="ru-RU" dirty="0" smtClean="0"/>
              <a:t>, а ако САЩ не направят нищо, страната ще бъде изправена пред заплахата от ядрен удар, който ако е изпреварващ, няма да може да получи адекватен отговор. Друг основателен страх е, че САЩ изглеждат слаби и то в собствената си сфера на влияние. Много висши военни и част от членовете на кабинета настояват за въздушни удари срещу ракетните полигони. Кенеди решава да подходи по друг начин, като налага морска блокада на "Острова на свободата"</a:t>
            </a:r>
          </a:p>
          <a:p>
            <a:endParaRPr lang="bg-BG"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p>
            <a:r>
              <a:rPr lang="bg-BG" dirty="0" smtClean="0"/>
              <a:t>Смъртта на джон кенеди</a:t>
            </a:r>
            <a:endParaRPr lang="bg-BG" dirty="0"/>
          </a:p>
        </p:txBody>
      </p:sp>
      <p:pic>
        <p:nvPicPr>
          <p:cNvPr id="5" name="Контейнер за съдържание 4" descr="zx450y250_295271.jpg"/>
          <p:cNvPicPr>
            <a:picLocks noGrp="1" noChangeAspect="1"/>
          </p:cNvPicPr>
          <p:nvPr>
            <p:ph sz="half" idx="1"/>
          </p:nvPr>
        </p:nvPicPr>
        <p:blipFill>
          <a:blip r:embed="rId2"/>
          <a:stretch>
            <a:fillRect/>
          </a:stretch>
        </p:blipFill>
        <p:spPr>
          <a:xfrm>
            <a:off x="500034" y="1857364"/>
            <a:ext cx="3429024" cy="4071966"/>
          </a:xfrm>
        </p:spPr>
      </p:pic>
      <p:sp>
        <p:nvSpPr>
          <p:cNvPr id="4" name="Контейнер за съдържание 3"/>
          <p:cNvSpPr>
            <a:spLocks noGrp="1"/>
          </p:cNvSpPr>
          <p:nvPr>
            <p:ph sz="half" idx="2"/>
          </p:nvPr>
        </p:nvSpPr>
        <p:spPr/>
        <p:txBody>
          <a:bodyPr>
            <a:normAutofit fontScale="77500" lnSpcReduction="20000"/>
          </a:bodyPr>
          <a:lstStyle/>
          <a:p>
            <a:pPr fontAlgn="base"/>
            <a:r>
              <a:rPr lang="bg-BG" b="1" dirty="0" smtClean="0"/>
              <a:t>Джон Кенеди</a:t>
            </a:r>
            <a:r>
              <a:rPr lang="bg-BG" dirty="0" smtClean="0"/>
              <a:t> е убит на 22 ноември 1963 година в Далас, по време на обиколка в щата Тексас. При изстрелите първият куршум улучва президента в областта на врата и излиза през гърлото, а вторият попада в главата и разрушава черепните кости в задната част на главата. Той е откаран в операционната зала. Половин час след стрелбата е констатирана неговата смърт.</a:t>
            </a:r>
            <a:endParaRPr lang="bg-BG"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Контейнер за съдържание 4" descr="John_Kennedy_mord_1963_15205.jpg"/>
          <p:cNvPicPr>
            <a:picLocks noGrp="1" noChangeAspect="1"/>
          </p:cNvPicPr>
          <p:nvPr>
            <p:ph sz="half" idx="1"/>
          </p:nvPr>
        </p:nvPicPr>
        <p:blipFill>
          <a:blip r:embed="rId2"/>
          <a:stretch>
            <a:fillRect/>
          </a:stretch>
        </p:blipFill>
        <p:spPr>
          <a:xfrm>
            <a:off x="214282" y="571480"/>
            <a:ext cx="4071966" cy="5857916"/>
          </a:xfrm>
        </p:spPr>
      </p:pic>
      <p:sp>
        <p:nvSpPr>
          <p:cNvPr id="4" name="Контейнер за съдържание 3"/>
          <p:cNvSpPr>
            <a:spLocks noGrp="1"/>
          </p:cNvSpPr>
          <p:nvPr>
            <p:ph sz="half" idx="2"/>
          </p:nvPr>
        </p:nvSpPr>
        <p:spPr>
          <a:xfrm>
            <a:off x="4178808" y="785794"/>
            <a:ext cx="3520440" cy="6072206"/>
          </a:xfrm>
        </p:spPr>
        <p:txBody>
          <a:bodyPr>
            <a:normAutofit fontScale="47500" lnSpcReduction="20000"/>
          </a:bodyPr>
          <a:lstStyle/>
          <a:p>
            <a:pPr fontAlgn="base"/>
            <a:r>
              <a:rPr lang="bg-BG" sz="2900" dirty="0" smtClean="0"/>
              <a:t>Още същия ден за убийството е арестуван Лий Харви Осуалд. Два дни след убийството на президента той е застрелян в полицейския участък от Джак Руби, който също умира в затвора. Комисията Уорън, за да разследва обстоятелствата по убийството на </a:t>
            </a:r>
            <a:r>
              <a:rPr lang="bg-BG" sz="2900" b="1" dirty="0" smtClean="0"/>
              <a:t>Кенеди</a:t>
            </a:r>
            <a:r>
              <a:rPr lang="bg-BG" sz="2900" dirty="0" smtClean="0"/>
              <a:t>. Нейният официален доклад е публикуван през 1964 година и според него единственият извършител на покушението е Осуалд и всички изстрели идват от последния етаж на сградата, където се е намирал той. Вероятно той е бил част от конспирация за убийството на президента, но в доклада не се посочват други имена, нито заговор. Но официалните данни са противоречиви и що се отнася до случая съществуват много и различни версии за конспирация и връзка на покушението с важни личности, свързани с политиката и бизнеса. И до днес въпросът кой стои зад убийството на Кенеди остава без отговор</a:t>
            </a:r>
            <a:r>
              <a:rPr lang="bg-BG" dirty="0" smtClean="0"/>
              <a:t>.</a:t>
            </a:r>
          </a:p>
          <a:p>
            <a:pPr fontAlgn="base"/>
            <a:endParaRPr lang="bg-BG"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normAutofit/>
          </a:bodyPr>
          <a:lstStyle/>
          <a:p>
            <a:r>
              <a:rPr lang="bg-BG" dirty="0" smtClean="0"/>
              <a:t>Управлението на линдън джонсън</a:t>
            </a:r>
            <a:endParaRPr lang="bg-BG" dirty="0"/>
          </a:p>
        </p:txBody>
      </p:sp>
      <p:pic>
        <p:nvPicPr>
          <p:cNvPr id="5" name="Контейнер за съдържание 4" descr="200px-Lbj2.jpg"/>
          <p:cNvPicPr>
            <a:picLocks noGrp="1" noChangeAspect="1"/>
          </p:cNvPicPr>
          <p:nvPr>
            <p:ph sz="half" idx="1"/>
          </p:nvPr>
        </p:nvPicPr>
        <p:blipFill>
          <a:blip r:embed="rId2"/>
          <a:stretch>
            <a:fillRect/>
          </a:stretch>
        </p:blipFill>
        <p:spPr>
          <a:xfrm>
            <a:off x="500034" y="1714488"/>
            <a:ext cx="3143272" cy="4572032"/>
          </a:xfrm>
        </p:spPr>
      </p:pic>
      <p:sp>
        <p:nvSpPr>
          <p:cNvPr id="4" name="Контейнер за съдържание 3"/>
          <p:cNvSpPr>
            <a:spLocks noGrp="1"/>
          </p:cNvSpPr>
          <p:nvPr>
            <p:ph sz="half" idx="2"/>
          </p:nvPr>
        </p:nvSpPr>
        <p:spPr/>
        <p:txBody>
          <a:bodyPr>
            <a:normAutofit fontScale="85000" lnSpcReduction="10000"/>
          </a:bodyPr>
          <a:lstStyle/>
          <a:p>
            <a:r>
              <a:rPr lang="ru-RU" dirty="0" smtClean="0"/>
              <a:t>36–ият </a:t>
            </a:r>
            <a:r>
              <a:rPr lang="ru-RU" dirty="0" smtClean="0">
                <a:hlinkClick r:id="rId3" tooltip="Президент на САЩ"/>
              </a:rPr>
              <a:t>президент на САЩ</a:t>
            </a:r>
            <a:r>
              <a:rPr lang="ru-RU" dirty="0" smtClean="0"/>
              <a:t> (</a:t>
            </a:r>
            <a:r>
              <a:rPr lang="ru-RU" dirty="0" smtClean="0">
                <a:hlinkClick r:id="rId4" tooltip="1963"/>
              </a:rPr>
              <a:t>1963</a:t>
            </a:r>
            <a:r>
              <a:rPr lang="ru-RU" dirty="0" smtClean="0"/>
              <a:t>– </a:t>
            </a:r>
            <a:r>
              <a:rPr lang="ru-RU" dirty="0" smtClean="0">
                <a:hlinkClick r:id="rId5" tooltip="1969"/>
              </a:rPr>
              <a:t>1969</a:t>
            </a:r>
            <a:r>
              <a:rPr lang="ru-RU" dirty="0" smtClean="0"/>
              <a:t>). След дълга кариера в Конгреса, Джонсън става тридесет и седмият</a:t>
            </a:r>
            <a:r>
              <a:rPr lang="ru-RU" dirty="0" smtClean="0">
                <a:hlinkClick r:id="rId6" tooltip="Вицепрезидент на САЩ"/>
              </a:rPr>
              <a:t>вицепрезидент на САЩ</a:t>
            </a:r>
            <a:r>
              <a:rPr lang="ru-RU" dirty="0" smtClean="0"/>
              <a:t>, а през 1963 г. встъпва в президентството след убийството на президента </a:t>
            </a:r>
            <a:r>
              <a:rPr lang="ru-RU" dirty="0" smtClean="0">
                <a:hlinkClick r:id="rId7" tooltip="Джон Ф. Кенеди"/>
              </a:rPr>
              <a:t>Джон Ф. Кенеди</a:t>
            </a:r>
            <a:r>
              <a:rPr lang="ru-RU" dirty="0" smtClean="0"/>
              <a:t>. Той е един от основните лидери на </a:t>
            </a:r>
            <a:r>
              <a:rPr lang="ru-RU" dirty="0" smtClean="0">
                <a:hlinkClick r:id="rId8" tooltip="Демократическа партия (САЩ)"/>
              </a:rPr>
              <a:t>Демократическата партия</a:t>
            </a:r>
            <a:r>
              <a:rPr lang="ru-RU" dirty="0" smtClean="0"/>
              <a:t>.</a:t>
            </a:r>
            <a:endParaRPr lang="bg-BG"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a:xfrm>
            <a:off x="457200" y="714356"/>
            <a:ext cx="7239000" cy="5741380"/>
          </a:xfrm>
        </p:spPr>
        <p:txBody>
          <a:bodyPr>
            <a:normAutofit fontScale="55000" lnSpcReduction="20000"/>
          </a:bodyPr>
          <a:lstStyle/>
          <a:p>
            <a:r>
              <a:rPr lang="ru-RU" dirty="0" smtClean="0"/>
              <a:t>Джонсън полага клетвата на президент в </a:t>
            </a:r>
            <a:r>
              <a:rPr lang="ru-RU" i="1" dirty="0" smtClean="0"/>
              <a:t>Еър Форс Уан</a:t>
            </a:r>
            <a:r>
              <a:rPr lang="ru-RU" dirty="0" smtClean="0"/>
              <a:t> в </a:t>
            </a:r>
            <a:r>
              <a:rPr lang="ru-RU" dirty="0" smtClean="0">
                <a:hlinkClick r:id="rId2" tooltip="Далас"/>
              </a:rPr>
              <a:t>Далас</a:t>
            </a:r>
            <a:r>
              <a:rPr lang="ru-RU" dirty="0" smtClean="0"/>
              <a:t> след покушението срещу </a:t>
            </a:r>
            <a:r>
              <a:rPr lang="ru-RU" dirty="0" smtClean="0">
                <a:hlinkClick r:id="rId3" tooltip="Джон Ф. Кенеди"/>
              </a:rPr>
              <a:t>Джон Ф. Кенеди</a:t>
            </a:r>
            <a:r>
              <a:rPr lang="ru-RU" dirty="0" smtClean="0"/>
              <a:t> на </a:t>
            </a:r>
            <a:r>
              <a:rPr lang="ru-RU" dirty="0" smtClean="0">
                <a:hlinkClick r:id="rId4" tooltip="22 ноември"/>
              </a:rPr>
              <a:t>22 ноември</a:t>
            </a:r>
            <a:r>
              <a:rPr lang="ru-RU" dirty="0" smtClean="0"/>
              <a:t> </a:t>
            </a:r>
            <a:r>
              <a:rPr lang="ru-RU" dirty="0" smtClean="0">
                <a:hlinkClick r:id="rId5" tooltip="1963"/>
              </a:rPr>
              <a:t>1963</a:t>
            </a:r>
            <a:r>
              <a:rPr lang="ru-RU" dirty="0" smtClean="0"/>
              <a:t> г. Той се заклева пред федералния съдия Сара Хюз, много близка приятелка на семейството и така става първият президент, заклет от жена.</a:t>
            </a:r>
          </a:p>
          <a:p>
            <a:r>
              <a:rPr lang="ru-RU" dirty="0" smtClean="0"/>
              <a:t>През първата година от управлението му, Джонсън влиза в конфликт с всички – от сенаторите до съставителите на речи, които искат да продължат курса на Кенеди, но нямат желание да подкрепят новите предложение на LBJ. Той използва прословутия си чар и твърда ръка, за да се наложи. През </a:t>
            </a:r>
            <a:r>
              <a:rPr lang="ru-RU" dirty="0" smtClean="0">
                <a:hlinkClick r:id="rId6" tooltip="1964"/>
              </a:rPr>
              <a:t>1964</a:t>
            </a:r>
            <a:r>
              <a:rPr lang="ru-RU" dirty="0" smtClean="0"/>
              <a:t> г., по искане на президента, Конгреса приема намаление на данъците и Закона за икономическите възможности, който е свързан с Войната срещу бедността. Джонсън назначава Джери Уитингтън за първия афро–американец, секретар на Белия Дом, и назначава </a:t>
            </a:r>
            <a:r>
              <a:rPr lang="ru-RU" dirty="0" smtClean="0">
                <a:hlinkClick r:id="rId7" tooltip="Джак Валенти (страницата не съществува)"/>
              </a:rPr>
              <a:t>Джак Валенти</a:t>
            </a:r>
            <a:r>
              <a:rPr lang="ru-RU" dirty="0" smtClean="0"/>
              <a:t> за негов „специален съветник”.</a:t>
            </a:r>
          </a:p>
          <a:p>
            <a:r>
              <a:rPr lang="ru-RU" dirty="0" smtClean="0"/>
              <a:t>Пример,за тежката му ръка в управлението му, е „Обработката”. Това е тактика, при която той привиква лицето, с което иска да се срещне в малка странична стая и по време на срещата придърпва стола си съвсем близко до този на госта и най-накрая лицата им се отзовават едва на няколко сантиметра едно от друго. Членове на Конгреса, от който Джонсън е искал определен начин на гласуване, определено изглеждали разтърсени след подобна среща с президента.</a:t>
            </a:r>
          </a:p>
          <a:p>
            <a:endParaRPr lang="bg-BG"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Контейнер за съдържание 4" descr="250px-LyndonJohnsonSigningMedicareBill.gif"/>
          <p:cNvPicPr>
            <a:picLocks noGrp="1" noChangeAspect="1"/>
          </p:cNvPicPr>
          <p:nvPr>
            <p:ph sz="half" idx="1"/>
          </p:nvPr>
        </p:nvPicPr>
        <p:blipFill>
          <a:blip r:embed="rId2"/>
          <a:stretch>
            <a:fillRect/>
          </a:stretch>
        </p:blipFill>
        <p:spPr>
          <a:xfrm>
            <a:off x="500034" y="1285860"/>
            <a:ext cx="3571900" cy="4857783"/>
          </a:xfrm>
        </p:spPr>
      </p:pic>
      <p:sp>
        <p:nvSpPr>
          <p:cNvPr id="4" name="Контейнер за съдържание 3"/>
          <p:cNvSpPr>
            <a:spLocks noGrp="1"/>
          </p:cNvSpPr>
          <p:nvPr>
            <p:ph sz="half" idx="2"/>
          </p:nvPr>
        </p:nvSpPr>
        <p:spPr/>
        <p:txBody>
          <a:bodyPr/>
          <a:lstStyle/>
          <a:p>
            <a:r>
              <a:rPr lang="ru-RU" dirty="0" smtClean="0"/>
              <a:t>Президентът Джонсън подписва влизането в сила на здравното осигуряване, в присъствието на </a:t>
            </a:r>
            <a:r>
              <a:rPr lang="ru-RU" dirty="0" smtClean="0">
                <a:hlinkClick r:id="rId3" tooltip="Хари Труман"/>
              </a:rPr>
              <a:t>Хари Труман</a:t>
            </a:r>
            <a:r>
              <a:rPr lang="ru-RU" dirty="0" smtClean="0"/>
              <a:t> и жена му Бес (в дясно)</a:t>
            </a:r>
            <a:endParaRPr lang="bg-BG"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a:xfrm>
            <a:off x="457200" y="642918"/>
            <a:ext cx="7239000" cy="5812818"/>
          </a:xfrm>
        </p:spPr>
        <p:txBody>
          <a:bodyPr>
            <a:normAutofit fontScale="55000" lnSpcReduction="20000"/>
          </a:bodyPr>
          <a:lstStyle/>
          <a:p>
            <a:r>
              <a:rPr lang="ru-RU" dirty="0" smtClean="0"/>
              <a:t>Въпреки всички инициативи се задават две тежки кризи през </a:t>
            </a:r>
            <a:r>
              <a:rPr lang="ru-RU" dirty="0" smtClean="0">
                <a:hlinkClick r:id="rId2" tooltip="1965"/>
              </a:rPr>
              <a:t>1965</a:t>
            </a:r>
            <a:r>
              <a:rPr lang="ru-RU" dirty="0" smtClean="0"/>
              <a:t> година. Въпреки започналата борба с бедността и с дискриминацията, неспокойството и бунтовете в черните </a:t>
            </a:r>
            <a:r>
              <a:rPr lang="ru-RU" dirty="0" smtClean="0">
                <a:hlinkClick r:id="rId3" tooltip="Гета"/>
              </a:rPr>
              <a:t>гето</a:t>
            </a:r>
            <a:r>
              <a:rPr lang="ru-RU" dirty="0" smtClean="0"/>
              <a:t> безпокоят нацията. Президентът Джонсън постоянно използва влиянието си в ограничаването на </a:t>
            </a:r>
            <a:r>
              <a:rPr lang="ru-RU" dirty="0" smtClean="0">
                <a:hlinkClick r:id="rId4" tooltip="Сегрегация"/>
              </a:rPr>
              <a:t>сегрегацията</a:t>
            </a:r>
            <a:r>
              <a:rPr lang="ru-RU" dirty="0" smtClean="0"/>
              <a:t> и прилагането на действащите закони, но бързо решение на проблемите не се очертава. Направени са няколко промени от администрацията на LBJ , за да се облекчи политическото напрежение. В отговор на движението за гражданските права, Джонсън подписва Закона от 1965 г. за имиграцията и националните служби, който драматично променя политиката на </a:t>
            </a:r>
            <a:r>
              <a:rPr lang="ru-RU" dirty="0" smtClean="0">
                <a:hlinkClick r:id="rId5" tooltip="САЩ"/>
              </a:rPr>
              <a:t>САЩ</a:t>
            </a:r>
            <a:r>
              <a:rPr lang="ru-RU" dirty="0" smtClean="0"/>
              <a:t> относно имиграцията.</a:t>
            </a:r>
          </a:p>
          <a:p>
            <a:r>
              <a:rPr lang="ru-RU" dirty="0" smtClean="0"/>
              <a:t>Другата криза, която възниква е свързана с </a:t>
            </a:r>
            <a:r>
              <a:rPr lang="ru-RU" dirty="0" smtClean="0">
                <a:hlinkClick r:id="rId6" tooltip="Виетнам"/>
              </a:rPr>
              <a:t>Виетнам</a:t>
            </a:r>
            <a:r>
              <a:rPr lang="ru-RU" dirty="0" smtClean="0"/>
              <a:t>. Въпреки опитите на Джонсън да прекрати комунистическата съпротива и да се стигне до споразумение, боевете продължават. Противоречията около войната стават изключително остри в края на</a:t>
            </a:r>
            <a:r>
              <a:rPr lang="ru-RU" dirty="0" smtClean="0">
                <a:hlinkClick r:id="rId7" tooltip="Март"/>
              </a:rPr>
              <a:t>март</a:t>
            </a:r>
            <a:r>
              <a:rPr lang="ru-RU" dirty="0" smtClean="0"/>
              <a:t> </a:t>
            </a:r>
            <a:r>
              <a:rPr lang="ru-RU" dirty="0" smtClean="0">
                <a:hlinkClick r:id="rId8" tooltip="1968"/>
              </a:rPr>
              <a:t>1968</a:t>
            </a:r>
            <a:r>
              <a:rPr lang="ru-RU" dirty="0" smtClean="0"/>
              <a:t> г., когато той ограничава бомбардировките над </a:t>
            </a:r>
            <a:r>
              <a:rPr lang="ru-RU" dirty="0" smtClean="0">
                <a:hlinkClick r:id="rId9" tooltip="Северен Виетнам"/>
              </a:rPr>
              <a:t>Северен Виетнам</a:t>
            </a:r>
            <a:r>
              <a:rPr lang="ru-RU" dirty="0" smtClean="0"/>
              <a:t> в опит да се постигне мирна договореност. По това време шокира света, когато се оттегля като кандидат за преизбиране (кандидатурата му среща силна опозиция от водещи демократи). Той казва, че се оттегля от надпреварата, за да съсредоточи всичките си усилия, спъвани досега от политиката, за постигане на мир.</a:t>
            </a:r>
          </a:p>
          <a:p>
            <a:endParaRPr lang="bg-BG"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p>
            <a:r>
              <a:rPr lang="bg-BG" dirty="0" smtClean="0"/>
              <a:t>Демократическа партия</a:t>
            </a:r>
            <a:endParaRPr lang="bg-BG" dirty="0"/>
          </a:p>
        </p:txBody>
      </p:sp>
      <p:pic>
        <p:nvPicPr>
          <p:cNvPr id="5" name="Контейнер за съдържание 4" descr="150px-US_Democratic_Party_Logo.svg.png"/>
          <p:cNvPicPr>
            <a:picLocks noGrp="1" noChangeAspect="1"/>
          </p:cNvPicPr>
          <p:nvPr>
            <p:ph sz="half" idx="1"/>
          </p:nvPr>
        </p:nvPicPr>
        <p:blipFill>
          <a:blip r:embed="rId2"/>
          <a:stretch>
            <a:fillRect/>
          </a:stretch>
        </p:blipFill>
        <p:spPr>
          <a:xfrm>
            <a:off x="256369" y="1643050"/>
            <a:ext cx="4000528" cy="4000528"/>
          </a:xfrm>
        </p:spPr>
      </p:pic>
      <p:sp>
        <p:nvSpPr>
          <p:cNvPr id="4" name="Контейнер за съдържание 3"/>
          <p:cNvSpPr>
            <a:spLocks noGrp="1"/>
          </p:cNvSpPr>
          <p:nvPr>
            <p:ph sz="half" idx="2"/>
          </p:nvPr>
        </p:nvSpPr>
        <p:spPr/>
        <p:txBody>
          <a:bodyPr>
            <a:normAutofit fontScale="70000" lnSpcReduction="20000"/>
          </a:bodyPr>
          <a:lstStyle/>
          <a:p>
            <a:r>
              <a:rPr lang="ru-RU" b="1" dirty="0" smtClean="0"/>
              <a:t>Демократическата партия</a:t>
            </a:r>
            <a:r>
              <a:rPr lang="ru-RU" dirty="0" smtClean="0"/>
              <a:t> (на </a:t>
            </a:r>
            <a:r>
              <a:rPr lang="ru-RU" b="1" i="1" u="sng" dirty="0" smtClean="0">
                <a:hlinkClick r:id="rId3" tooltip="Английски език"/>
              </a:rPr>
              <a:t>английски</a:t>
            </a:r>
            <a:r>
              <a:rPr lang="ru-RU" i="1" dirty="0" smtClean="0"/>
              <a:t>: Democratic Party) е една от двете основни </a:t>
            </a:r>
            <a:r>
              <a:rPr lang="ru-RU" i="1" dirty="0" smtClean="0">
                <a:hlinkClick r:id="rId4" tooltip="Политическа партия"/>
              </a:rPr>
              <a:t>политически партии</a:t>
            </a:r>
            <a:r>
              <a:rPr lang="ru-RU" i="1" dirty="0" smtClean="0"/>
              <a:t> в </a:t>
            </a:r>
            <a:r>
              <a:rPr lang="ru-RU" i="1" dirty="0" smtClean="0">
                <a:hlinkClick r:id="rId5" tooltip="Съединени американски щати"/>
              </a:rPr>
              <a:t>САЩ</a:t>
            </a:r>
            <a:r>
              <a:rPr lang="ru-RU" i="1" dirty="0" smtClean="0"/>
              <a:t> заедно с </a:t>
            </a:r>
            <a:r>
              <a:rPr lang="ru-RU" i="1" dirty="0" smtClean="0">
                <a:hlinkClick r:id="rId6" tooltip="Републиканска партия"/>
              </a:rPr>
              <a:t>Републиканската партия</a:t>
            </a:r>
            <a:r>
              <a:rPr lang="ru-RU" i="1" dirty="0" smtClean="0"/>
              <a:t>. Демократическата партия е основана със сегашното си име от </a:t>
            </a:r>
            <a:r>
              <a:rPr lang="ru-RU" i="1" dirty="0" smtClean="0">
                <a:hlinkClick r:id="rId7" tooltip="Андрю Джаксън"/>
              </a:rPr>
              <a:t>Андрю Джаксън</a:t>
            </a:r>
            <a:r>
              <a:rPr lang="ru-RU" i="1" dirty="0" smtClean="0"/>
              <a:t> през 20-те години на </a:t>
            </a:r>
            <a:r>
              <a:rPr lang="ru-RU" i="1" dirty="0" smtClean="0">
                <a:hlinkClick r:id="rId8" tooltip="19-ти век"/>
              </a:rPr>
              <a:t>19-ти век</a:t>
            </a:r>
            <a:r>
              <a:rPr lang="ru-RU" i="1" dirty="0" smtClean="0"/>
              <a:t>, но води началото си от </a:t>
            </a:r>
            <a:r>
              <a:rPr lang="ru-RU" i="1" dirty="0" smtClean="0">
                <a:hlinkClick r:id="rId9" tooltip="Томас Джеферсън"/>
              </a:rPr>
              <a:t>Томас Джеферсън</a:t>
            </a:r>
            <a:r>
              <a:rPr lang="ru-RU" i="1" dirty="0" smtClean="0"/>
              <a:t> и </a:t>
            </a:r>
            <a:r>
              <a:rPr lang="ru-RU" i="1" dirty="0" smtClean="0">
                <a:hlinkClick r:id="rId10" tooltip="Демократическо-републиканската партия (страницата не съществува)"/>
              </a:rPr>
              <a:t>Демократическо-републиканската партия</a:t>
            </a:r>
            <a:r>
              <a:rPr lang="ru-RU" i="1" dirty="0" smtClean="0"/>
              <a:t> през 1792 г. Демократическата партия е със седалище във </a:t>
            </a:r>
            <a:r>
              <a:rPr lang="ru-RU" i="1" dirty="0" smtClean="0">
                <a:hlinkClick r:id="rId11" tooltip="Вашингтон (град)"/>
              </a:rPr>
              <a:t>Вашингтон</a:t>
            </a:r>
            <a:r>
              <a:rPr lang="ru-RU" i="1" dirty="0" smtClean="0"/>
              <a:t>.</a:t>
            </a:r>
            <a:endParaRPr lang="bg-BG" i="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normAutofit/>
          </a:bodyPr>
          <a:lstStyle/>
          <a:p>
            <a:r>
              <a:rPr lang="bg-BG" dirty="0" smtClean="0"/>
              <a:t>Управлението на риЧАРД НИКСЪН</a:t>
            </a:r>
            <a:endParaRPr lang="bg-BG" dirty="0"/>
          </a:p>
        </p:txBody>
      </p:sp>
      <p:pic>
        <p:nvPicPr>
          <p:cNvPr id="5" name="Контейнер за съдържание 4" descr="Ричард-Никсън-236x300.jpg"/>
          <p:cNvPicPr>
            <a:picLocks noGrp="1" noChangeAspect="1"/>
          </p:cNvPicPr>
          <p:nvPr>
            <p:ph sz="half" idx="1"/>
          </p:nvPr>
        </p:nvPicPr>
        <p:blipFill>
          <a:blip r:embed="rId2"/>
          <a:stretch>
            <a:fillRect/>
          </a:stretch>
        </p:blipFill>
        <p:spPr>
          <a:xfrm>
            <a:off x="571472" y="1857364"/>
            <a:ext cx="3071834" cy="4500594"/>
          </a:xfrm>
        </p:spPr>
      </p:pic>
      <p:sp>
        <p:nvSpPr>
          <p:cNvPr id="4" name="Контейнер за съдържание 3"/>
          <p:cNvSpPr>
            <a:spLocks noGrp="1"/>
          </p:cNvSpPr>
          <p:nvPr>
            <p:ph sz="half" idx="2"/>
          </p:nvPr>
        </p:nvSpPr>
        <p:spPr/>
        <p:txBody>
          <a:bodyPr>
            <a:normAutofit fontScale="70000" lnSpcReduction="20000"/>
          </a:bodyPr>
          <a:lstStyle/>
          <a:p>
            <a:endParaRPr lang="ru-RU" dirty="0" smtClean="0"/>
          </a:p>
          <a:p>
            <a:r>
              <a:rPr lang="ru-RU" dirty="0" smtClean="0"/>
              <a:t>37–ия президент на САЩ (1969– 1974) и вицепрезидент при Айзенхауер (1953 – 1961). По време на своето президентство той превръща поста на вицепрезидент в изключително стабильна платформа за президентска кандидатура. Той е единственият, който е избиран два пъти за вицепрезидент и за президент и за разлика от него никой друг американски президент не е подавал оставка преди изтичане на мандата. </a:t>
            </a:r>
            <a:endParaRPr lang="bg-BG"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a:xfrm>
            <a:off x="457200" y="571480"/>
            <a:ext cx="7239000" cy="5884256"/>
          </a:xfrm>
        </p:spPr>
        <p:txBody>
          <a:bodyPr>
            <a:normAutofit fontScale="70000" lnSpcReduction="20000"/>
          </a:bodyPr>
          <a:lstStyle/>
          <a:p>
            <a:r>
              <a:rPr lang="ru-RU" dirty="0" smtClean="0"/>
              <a:t>Действието му се явява резултат от сигурния му импийчмънт заради аферата Уотъргейт, възприемана като най-тежката конституционна криза след Гражданската война. Никсън остава в историята със своята външна политика преди всичко със Съветския съюз и Китай както и със слагането на края на войната във Виетнам. Въпреки това губи подкрепата на своята партия и на обществото. Загубата на поддръжка и сигурният импийчмънт от Камарата на представителите и осъждането от Сената, го водят до решението да подаде оставка (9 август 1974 година). </a:t>
            </a:r>
            <a:r>
              <a:rPr lang="ru-RU" b="1" dirty="0" smtClean="0"/>
              <a:t>Ричард Никсън</a:t>
            </a:r>
            <a:r>
              <a:rPr lang="ru-RU" dirty="0" smtClean="0"/>
              <a:t> не декларира да е извършил нещо незаконно, но обяснява действията си с направени грешни преценки. На 8 септември 1974 година обща амнистия от президента Джералд Форд слага край на всички възможности Никсън да бъде привлечен под отговорност. Това действие на Форд става една от основните причини той да загуби изборите през 1976 година.</a:t>
            </a:r>
            <a:endParaRPr lang="bg-BG"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normAutofit/>
          </a:bodyPr>
          <a:lstStyle/>
          <a:p>
            <a:r>
              <a:rPr lang="bg-BG" dirty="0" smtClean="0"/>
              <a:t>Управлението на джими картър</a:t>
            </a:r>
            <a:endParaRPr lang="bg-BG" dirty="0"/>
          </a:p>
        </p:txBody>
      </p:sp>
      <p:pic>
        <p:nvPicPr>
          <p:cNvPr id="5" name="Контейнер за съдържание 4" descr="200px-Jimmy_Carter.jpg"/>
          <p:cNvPicPr>
            <a:picLocks noGrp="1" noChangeAspect="1"/>
          </p:cNvPicPr>
          <p:nvPr>
            <p:ph sz="half" idx="1"/>
          </p:nvPr>
        </p:nvPicPr>
        <p:blipFill>
          <a:blip r:embed="rId2"/>
          <a:stretch>
            <a:fillRect/>
          </a:stretch>
        </p:blipFill>
        <p:spPr>
          <a:xfrm>
            <a:off x="428596" y="1428736"/>
            <a:ext cx="3786214" cy="4786346"/>
          </a:xfrm>
        </p:spPr>
      </p:pic>
      <p:sp>
        <p:nvSpPr>
          <p:cNvPr id="4" name="Контейнер за съдържание 3"/>
          <p:cNvSpPr>
            <a:spLocks noGrp="1"/>
          </p:cNvSpPr>
          <p:nvPr>
            <p:ph sz="half" idx="2"/>
          </p:nvPr>
        </p:nvSpPr>
        <p:spPr/>
        <p:txBody>
          <a:bodyPr>
            <a:normAutofit fontScale="77500" lnSpcReduction="20000"/>
          </a:bodyPr>
          <a:lstStyle/>
          <a:p>
            <a:r>
              <a:rPr lang="ru-RU" dirty="0" smtClean="0"/>
              <a:t>39–ият </a:t>
            </a:r>
            <a:r>
              <a:rPr lang="ru-RU" dirty="0" smtClean="0">
                <a:hlinkClick r:id="rId3" tooltip="Президент на САЩ"/>
              </a:rPr>
              <a:t>президент на САЩ</a:t>
            </a:r>
            <a:r>
              <a:rPr lang="ru-RU" dirty="0" smtClean="0"/>
              <a:t> (</a:t>
            </a:r>
            <a:r>
              <a:rPr lang="ru-RU" dirty="0" smtClean="0">
                <a:hlinkClick r:id="rId4" tooltip="1977"/>
              </a:rPr>
              <a:t>1977</a:t>
            </a:r>
            <a:r>
              <a:rPr lang="ru-RU" dirty="0" smtClean="0"/>
              <a:t> – </a:t>
            </a:r>
            <a:r>
              <a:rPr lang="ru-RU" dirty="0" smtClean="0">
                <a:hlinkClick r:id="rId5" tooltip="1981"/>
              </a:rPr>
              <a:t>1981</a:t>
            </a:r>
            <a:r>
              <a:rPr lang="ru-RU" dirty="0" smtClean="0"/>
              <a:t>) и носител на </a:t>
            </a:r>
            <a:r>
              <a:rPr lang="ru-RU" dirty="0" smtClean="0">
                <a:hlinkClick r:id="rId6" tooltip="Нобелова награда за мир"/>
              </a:rPr>
              <a:t>Нобелова награда за мир</a:t>
            </a:r>
            <a:r>
              <a:rPr lang="ru-RU" dirty="0" smtClean="0"/>
              <a:t> през </a:t>
            </a:r>
            <a:r>
              <a:rPr lang="ru-RU" dirty="0" smtClean="0">
                <a:hlinkClick r:id="rId7" tooltip="2002"/>
              </a:rPr>
              <a:t>2002</a:t>
            </a:r>
            <a:r>
              <a:rPr lang="ru-RU" dirty="0" smtClean="0"/>
              <a:t> г. Президентството на Картър е белязано със застой след Виетнамската война, скандала Уотъргейт и икономическите трудности. Някои от неговите значими достижения са създаването на национална </a:t>
            </a:r>
            <a:r>
              <a:rPr lang="ru-RU" dirty="0" smtClean="0">
                <a:hlinkClick r:id="rId8" tooltip="Енергийна политика (страницата не съществува)"/>
              </a:rPr>
              <a:t>енергийна политика</a:t>
            </a:r>
            <a:r>
              <a:rPr lang="ru-RU" dirty="0" smtClean="0"/>
              <a:t> и консолидация на федералните агенции. </a:t>
            </a:r>
            <a:endParaRPr lang="bg-BG"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a:xfrm>
            <a:off x="457200" y="571480"/>
            <a:ext cx="7239000" cy="5884256"/>
          </a:xfrm>
        </p:spPr>
        <p:txBody>
          <a:bodyPr>
            <a:normAutofit fontScale="70000" lnSpcReduction="20000"/>
          </a:bodyPr>
          <a:lstStyle/>
          <a:p>
            <a:r>
              <a:rPr lang="ru-RU" dirty="0" smtClean="0"/>
              <a:t>Той въвежда строго законодателство за </a:t>
            </a:r>
            <a:r>
              <a:rPr lang="ru-RU" dirty="0" smtClean="0">
                <a:hlinkClick r:id="rId2" tooltip="Защита на околната среда (страницата не съществува)"/>
              </a:rPr>
              <a:t>защита на околната среда</a:t>
            </a:r>
            <a:r>
              <a:rPr lang="ru-RU" dirty="0" smtClean="0"/>
              <a:t>, дерегулира въздушната, железопътната, финансовата , комуникационната и петролната индустрия; помага на социалната система и назначава рекорден брой жени и представители на малцинствата на значими държавни и съдебни позиции. В областта на външната политика постиженията на Картър включват Споразумението от Кемп Дейвид, Договорите за </a:t>
            </a:r>
            <a:r>
              <a:rPr lang="ru-RU" dirty="0" smtClean="0">
                <a:hlinkClick r:id="rId3" tooltip="Панамски канал"/>
              </a:rPr>
              <a:t>Панамския канал</a:t>
            </a:r>
            <a:r>
              <a:rPr lang="ru-RU" dirty="0" smtClean="0"/>
              <a:t>, установява пълни дипломатически отношения с </a:t>
            </a:r>
            <a:r>
              <a:rPr lang="ru-RU" dirty="0" smtClean="0">
                <a:hlinkClick r:id="rId4" tooltip="Китай"/>
              </a:rPr>
              <a:t>Китай</a:t>
            </a:r>
            <a:r>
              <a:rPr lang="ru-RU" dirty="0" smtClean="0"/>
              <a:t>. В допълнение той е поддръжник на човешките права и ги поставя в центъра на своята политика. Основният проблем е </a:t>
            </a:r>
            <a:r>
              <a:rPr lang="ru-RU" dirty="0" smtClean="0">
                <a:hlinkClick r:id="rId5" tooltip="Инфлация"/>
              </a:rPr>
              <a:t>инфлацията</a:t>
            </a:r>
            <a:r>
              <a:rPr lang="ru-RU" dirty="0" smtClean="0"/>
              <a:t> , причинена от високите правителствени разходи и нарастващите цени на </a:t>
            </a:r>
            <a:r>
              <a:rPr lang="ru-RU" dirty="0" smtClean="0">
                <a:hlinkClick r:id="rId6" tooltip="Петрол"/>
              </a:rPr>
              <a:t>петрола</a:t>
            </a:r>
            <a:r>
              <a:rPr lang="ru-RU" dirty="0" smtClean="0"/>
              <a:t>, който е основен източник на енергия за много от националните индустрии. Картър издига Департамента на енергетиката до правителствено ниво. Монтира слънчеви батерии и печки на дърва в Белия дом, които по – късно са махнати от </a:t>
            </a:r>
            <a:r>
              <a:rPr lang="ru-RU" dirty="0" smtClean="0">
                <a:hlinkClick r:id="rId7" tooltip="Роналд Рейгън"/>
              </a:rPr>
              <a:t>Роналд Рейгън</a:t>
            </a:r>
            <a:r>
              <a:rPr lang="ru-RU" dirty="0" smtClean="0"/>
              <a:t>.</a:t>
            </a:r>
            <a:endParaRPr lang="bg-BG"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normAutofit/>
          </a:bodyPr>
          <a:lstStyle/>
          <a:p>
            <a:r>
              <a:rPr lang="bg-BG" dirty="0" smtClean="0"/>
              <a:t>Управлението на Роналд Рейгън</a:t>
            </a:r>
            <a:endParaRPr lang="bg-BG" dirty="0"/>
          </a:p>
        </p:txBody>
      </p:sp>
      <p:pic>
        <p:nvPicPr>
          <p:cNvPr id="5" name="Контейнер за съдържание 4" descr="200px-President_Reagan_posing_outside_the_oval_office_1983.jpg"/>
          <p:cNvPicPr>
            <a:picLocks noGrp="1" noChangeAspect="1"/>
          </p:cNvPicPr>
          <p:nvPr>
            <p:ph sz="half" idx="1"/>
          </p:nvPr>
        </p:nvPicPr>
        <p:blipFill>
          <a:blip r:embed="rId2"/>
          <a:stretch>
            <a:fillRect/>
          </a:stretch>
        </p:blipFill>
        <p:spPr>
          <a:xfrm>
            <a:off x="428596" y="1599918"/>
            <a:ext cx="3500462" cy="4758040"/>
          </a:xfrm>
        </p:spPr>
      </p:pic>
      <p:sp>
        <p:nvSpPr>
          <p:cNvPr id="4" name="Контейнер за съдържание 3"/>
          <p:cNvSpPr>
            <a:spLocks noGrp="1"/>
          </p:cNvSpPr>
          <p:nvPr>
            <p:ph sz="half" idx="2"/>
          </p:nvPr>
        </p:nvSpPr>
        <p:spPr/>
        <p:txBody>
          <a:bodyPr>
            <a:normAutofit fontScale="40000" lnSpcReduction="20000"/>
          </a:bodyPr>
          <a:lstStyle/>
          <a:p>
            <a:r>
              <a:rPr lang="ru-RU" sz="4800" dirty="0" smtClean="0">
                <a:latin typeface="Arial" pitchFamily="34" charset="0"/>
                <a:cs typeface="Arial" pitchFamily="34" charset="0"/>
              </a:rPr>
              <a:t>Той е 33-ти </a:t>
            </a:r>
            <a:r>
              <a:rPr lang="ru-RU" sz="4800" dirty="0" smtClean="0">
                <a:latin typeface="Arial" pitchFamily="34" charset="0"/>
                <a:cs typeface="Arial" pitchFamily="34" charset="0"/>
                <a:hlinkClick r:id="rId3" tooltip="Губернатор на Калифорния"/>
              </a:rPr>
              <a:t>губернатор на Калифорния</a:t>
            </a:r>
            <a:r>
              <a:rPr lang="ru-RU" sz="4800" dirty="0" smtClean="0">
                <a:latin typeface="Arial" pitchFamily="34" charset="0"/>
                <a:cs typeface="Arial" pitchFamily="34" charset="0"/>
              </a:rPr>
              <a:t> (</a:t>
            </a:r>
            <a:r>
              <a:rPr lang="ru-RU" sz="4800" dirty="0" smtClean="0">
                <a:latin typeface="Arial" pitchFamily="34" charset="0"/>
                <a:cs typeface="Arial" pitchFamily="34" charset="0"/>
                <a:hlinkClick r:id="rId4" tooltip="1967"/>
              </a:rPr>
              <a:t>1967</a:t>
            </a:r>
            <a:r>
              <a:rPr lang="ru-RU" sz="4800" dirty="0" smtClean="0">
                <a:latin typeface="Arial" pitchFamily="34" charset="0"/>
                <a:cs typeface="Arial" pitchFamily="34" charset="0"/>
              </a:rPr>
              <a:t>-</a:t>
            </a:r>
            <a:r>
              <a:rPr lang="ru-RU" sz="4800" dirty="0" smtClean="0">
                <a:latin typeface="Arial" pitchFamily="34" charset="0"/>
                <a:cs typeface="Arial" pitchFamily="34" charset="0"/>
                <a:hlinkClick r:id="rId5" tooltip="1975"/>
              </a:rPr>
              <a:t>1975</a:t>
            </a:r>
            <a:r>
              <a:rPr lang="ru-RU" sz="4800" dirty="0" smtClean="0">
                <a:latin typeface="Arial" pitchFamily="34" charset="0"/>
                <a:cs typeface="Arial" pitchFamily="34" charset="0"/>
              </a:rPr>
              <a:t>) и 40-ти </a:t>
            </a:r>
            <a:r>
              <a:rPr lang="ru-RU" sz="4800" dirty="0" smtClean="0">
                <a:latin typeface="Arial" pitchFamily="34" charset="0"/>
                <a:cs typeface="Arial" pitchFamily="34" charset="0"/>
                <a:hlinkClick r:id="rId6" tooltip="Президент на САЩ"/>
              </a:rPr>
              <a:t>президент на САЩ</a:t>
            </a:r>
            <a:r>
              <a:rPr lang="ru-RU" sz="4800" dirty="0" smtClean="0">
                <a:latin typeface="Arial" pitchFamily="34" charset="0"/>
                <a:cs typeface="Arial" pitchFamily="34" charset="0"/>
              </a:rPr>
              <a:t> (</a:t>
            </a:r>
            <a:r>
              <a:rPr lang="ru-RU" sz="4800" dirty="0" smtClean="0">
                <a:latin typeface="Arial" pitchFamily="34" charset="0"/>
                <a:cs typeface="Arial" pitchFamily="34" charset="0"/>
                <a:hlinkClick r:id="rId7" tooltip="1981"/>
              </a:rPr>
              <a:t>1981</a:t>
            </a:r>
            <a:r>
              <a:rPr lang="ru-RU" sz="4800" dirty="0" smtClean="0">
                <a:latin typeface="Arial" pitchFamily="34" charset="0"/>
                <a:cs typeface="Arial" pitchFamily="34" charset="0"/>
              </a:rPr>
              <a:t>-</a:t>
            </a:r>
            <a:r>
              <a:rPr lang="ru-RU" sz="4800" dirty="0" smtClean="0">
                <a:latin typeface="Arial" pitchFamily="34" charset="0"/>
                <a:cs typeface="Arial" pitchFamily="34" charset="0"/>
                <a:hlinkClick r:id="rId8" tooltip="1989"/>
              </a:rPr>
              <a:t>1989</a:t>
            </a:r>
            <a:r>
              <a:rPr lang="ru-RU" sz="4800" dirty="0" smtClean="0">
                <a:latin typeface="Arial" pitchFamily="34" charset="0"/>
                <a:cs typeface="Arial" pitchFamily="34" charset="0"/>
              </a:rPr>
              <a:t>). Преди това е </a:t>
            </a:r>
            <a:r>
              <a:rPr lang="ru-RU" sz="4800" dirty="0" smtClean="0">
                <a:latin typeface="Arial" pitchFamily="34" charset="0"/>
                <a:cs typeface="Arial" pitchFamily="34" charset="0"/>
                <a:hlinkClick r:id="rId9" tooltip="Актьор"/>
              </a:rPr>
              <a:t>актьор</a:t>
            </a:r>
            <a:r>
              <a:rPr lang="ru-RU" sz="4800" dirty="0" smtClean="0">
                <a:latin typeface="Arial" pitchFamily="34" charset="0"/>
                <a:cs typeface="Arial" pitchFamily="34" charset="0"/>
              </a:rPr>
              <a:t>, </a:t>
            </a:r>
            <a:r>
              <a:rPr lang="ru-RU" sz="4800" dirty="0" smtClean="0">
                <a:latin typeface="Arial" pitchFamily="34" charset="0"/>
                <a:cs typeface="Arial" pitchFamily="34" charset="0"/>
                <a:hlinkClick r:id="rId10" tooltip="Радио"/>
              </a:rPr>
              <a:t>радио</a:t>
            </a:r>
            <a:r>
              <a:rPr lang="ru-RU" sz="4800" dirty="0" smtClean="0">
                <a:latin typeface="Arial" pitchFamily="34" charset="0"/>
                <a:cs typeface="Arial" pitchFamily="34" charset="0"/>
              </a:rPr>
              <a:t> и </a:t>
            </a:r>
            <a:r>
              <a:rPr lang="ru-RU" sz="4800" dirty="0" smtClean="0">
                <a:latin typeface="Arial" pitchFamily="34" charset="0"/>
                <a:cs typeface="Arial" pitchFamily="34" charset="0"/>
                <a:hlinkClick r:id="rId11" tooltip="Телевизия"/>
              </a:rPr>
              <a:t>телевизионен</a:t>
            </a:r>
            <a:r>
              <a:rPr lang="ru-RU" sz="4800" dirty="0" smtClean="0">
                <a:latin typeface="Arial" pitchFamily="34" charset="0"/>
                <a:cs typeface="Arial" pitchFamily="34" charset="0"/>
              </a:rPr>
              <a:t> водещ и ръководител на Гилдията на киноактьорите.</a:t>
            </a:r>
          </a:p>
          <a:p>
            <a:r>
              <a:rPr lang="ru-RU" sz="4800" dirty="0" smtClean="0">
                <a:latin typeface="Arial" pitchFamily="34" charset="0"/>
                <a:cs typeface="Arial" pitchFamily="34" charset="0"/>
              </a:rPr>
              <a:t>Рейгън побеждава действащия президент Картър в изборите от </a:t>
            </a:r>
            <a:r>
              <a:rPr lang="ru-RU" sz="4800" dirty="0" smtClean="0">
                <a:latin typeface="Arial" pitchFamily="34" charset="0"/>
                <a:cs typeface="Arial" pitchFamily="34" charset="0"/>
                <a:hlinkClick r:id="rId12" tooltip="1980"/>
              </a:rPr>
              <a:t>1980</a:t>
            </a:r>
            <a:r>
              <a:rPr lang="ru-RU" sz="4800" dirty="0" smtClean="0">
                <a:latin typeface="Arial" pitchFamily="34" charset="0"/>
                <a:cs typeface="Arial" pitchFamily="34" charset="0"/>
              </a:rPr>
              <a:t> г., като популярността му води и до спечелването на контрола в Сената от републиканската партия, за първи път от 26 години. </a:t>
            </a:r>
          </a:p>
          <a:p>
            <a:endParaRPr lang="bg-BG"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a:xfrm>
            <a:off x="457200" y="357166"/>
            <a:ext cx="7239000" cy="6098570"/>
          </a:xfrm>
        </p:spPr>
        <p:txBody>
          <a:bodyPr>
            <a:normAutofit fontScale="62500" lnSpcReduction="20000"/>
          </a:bodyPr>
          <a:lstStyle/>
          <a:p>
            <a:r>
              <a:rPr lang="ru-RU" sz="2800" dirty="0" smtClean="0">
                <a:latin typeface="Arial" pitchFamily="34" charset="0"/>
                <a:cs typeface="Arial" pitchFamily="34" charset="0"/>
              </a:rPr>
              <a:t>Администрацията му предприема много инициативи както в националната политика, включително намаляване на данъците, намаляване на инфлацията, увеличаване на разходите за армията, увеличаване на националния дълг, временно разрешаване на проблемите на общественото осигуряване, реформиране на данъчните закони, увеличаване на разликата в благосъстоянието на отделните слоеве на населението, продължаване на дерегулацията на бизнеса, ориентиране на федералната съдебна система на дясно чрез назначения във Върховния съд и на федерално ниво , тежък икономически спад за периода 1981 – 1982 г., последвана от икономически бум 1983 – 1984 г. и превръщане на федералното правителство в част от проблемите, а не в решаването им. </a:t>
            </a:r>
            <a:r>
              <a:rPr lang="ru-RU" dirty="0" smtClean="0"/>
              <a:t>Рейгън описва себе си като икономически либертианец, подкрепящ намалението на данъците, по–малкото правителство и дерегулациите, освен това е за „твърда ръка” срещу престъпността.</a:t>
            </a:r>
          </a:p>
          <a:p>
            <a:r>
              <a:rPr lang="ru-RU" dirty="0" smtClean="0"/>
              <a:t>Кризата със заложниците в Техеран /Иран/ дава най-сериозния коз за победата на Рейгън над Джими Картър, а изчакалите 444 дни в плен дипломати в мисията на САЩ в Техеран са освободени няколко минути след встъпването в длъжност на Рейгън.</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a:xfrm>
            <a:off x="457200" y="500042"/>
            <a:ext cx="7239000" cy="5955694"/>
          </a:xfrm>
        </p:spPr>
        <p:txBody>
          <a:bodyPr>
            <a:normAutofit fontScale="62500" lnSpcReduction="20000"/>
          </a:bodyPr>
          <a:lstStyle/>
          <a:p>
            <a:r>
              <a:rPr lang="ru-RU" dirty="0" smtClean="0"/>
              <a:t>Съществуват твърдения, че решението на кризата е забавено посредством незаконна сделка между правителството на Иран и най–близките съветници на Рейгън, за да се избегне т.нар. „октомврийска изненада” т.е. освобождаването да стане малко преди изборния ден и така да бъде повлиян резултатът в полза на Картър.</a:t>
            </a:r>
          </a:p>
          <a:p>
            <a:r>
              <a:rPr lang="ru-RU" dirty="0" smtClean="0"/>
              <a:t>Първата стъпка, която Рейгън предприема като държавен глава, е да отмени контрола на цените върху петрола и така да стимулира развитието на икономиката.</a:t>
            </a:r>
          </a:p>
          <a:p>
            <a:r>
              <a:rPr lang="ru-RU" dirty="0" smtClean="0"/>
              <a:t>През лятото на 1981 г. президентът уволнява по–голямата част от въздушните диспечери, тъй като започната от тях стачка е незаконна. Тъй като профсъюзът на диспечерите е един от двата, които са подкрепили Рейгън по време на изборите, този негов ход е забележителен и дава знак на бизнеса, че може да предприеме по–твърда политика спрямо профсъюзите.</a:t>
            </a:r>
          </a:p>
          <a:p>
            <a:r>
              <a:rPr lang="ru-RU" dirty="0" smtClean="0"/>
              <a:t>На </a:t>
            </a:r>
            <a:r>
              <a:rPr lang="ru-RU" dirty="0" smtClean="0">
                <a:hlinkClick r:id="rId2" tooltip="11 януари"/>
              </a:rPr>
              <a:t>11 януари</a:t>
            </a:r>
            <a:r>
              <a:rPr lang="ru-RU" dirty="0" smtClean="0"/>
              <a:t> </a:t>
            </a:r>
            <a:r>
              <a:rPr lang="ru-RU" dirty="0" smtClean="0">
                <a:hlinkClick r:id="rId3" tooltip="1989"/>
              </a:rPr>
              <a:t>1989</a:t>
            </a:r>
            <a:r>
              <a:rPr lang="ru-RU" dirty="0" smtClean="0"/>
              <a:t> г. Рейгън произнася последното си обръщение към американските граждани, девет дни преди да предаде властта на </a:t>
            </a:r>
            <a:r>
              <a:rPr lang="ru-RU" dirty="0" smtClean="0">
                <a:hlinkClick r:id="rId4" tooltip="Джордж Х. У. Буш"/>
              </a:rPr>
              <a:t>Джордж Буш</a:t>
            </a:r>
            <a:endParaRPr lang="bg-BG" dirty="0" smtClean="0"/>
          </a:p>
          <a:p>
            <a:endParaRPr lang="bg-BG"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normAutofit/>
          </a:bodyPr>
          <a:lstStyle/>
          <a:p>
            <a:r>
              <a:rPr lang="bg-BG" dirty="0" smtClean="0"/>
              <a:t>Управлението на джордж буш</a:t>
            </a:r>
            <a:endParaRPr lang="bg-BG" dirty="0"/>
          </a:p>
        </p:txBody>
      </p:sp>
      <p:pic>
        <p:nvPicPr>
          <p:cNvPr id="5" name="Контейнер за съдържание 4" descr="200px-George_H._W._Bush,_President_of_the_United_States,_1989_official_portrait.jpg"/>
          <p:cNvPicPr>
            <a:picLocks noGrp="1" noChangeAspect="1"/>
          </p:cNvPicPr>
          <p:nvPr>
            <p:ph sz="half" idx="1"/>
          </p:nvPr>
        </p:nvPicPr>
        <p:blipFill>
          <a:blip r:embed="rId2"/>
          <a:stretch>
            <a:fillRect/>
          </a:stretch>
        </p:blipFill>
        <p:spPr>
          <a:xfrm>
            <a:off x="428596" y="1500174"/>
            <a:ext cx="3500462" cy="4714907"/>
          </a:xfrm>
        </p:spPr>
      </p:pic>
      <p:sp>
        <p:nvSpPr>
          <p:cNvPr id="4" name="Контейнер за съдържание 3"/>
          <p:cNvSpPr>
            <a:spLocks noGrp="1"/>
          </p:cNvSpPr>
          <p:nvPr>
            <p:ph sz="half" idx="2"/>
          </p:nvPr>
        </p:nvSpPr>
        <p:spPr/>
        <p:txBody>
          <a:bodyPr>
            <a:normAutofit fontScale="70000" lnSpcReduction="20000"/>
          </a:bodyPr>
          <a:lstStyle/>
          <a:p>
            <a:r>
              <a:rPr lang="ru-RU" dirty="0" smtClean="0"/>
              <a:t>43-и </a:t>
            </a:r>
            <a:r>
              <a:rPr lang="ru-RU" dirty="0" smtClean="0">
                <a:hlinkClick r:id="rId3" tooltip="Вицепрезидент на САЩ"/>
              </a:rPr>
              <a:t>вицепрезидент на САЩ</a:t>
            </a:r>
            <a:r>
              <a:rPr lang="ru-RU" dirty="0" smtClean="0"/>
              <a:t> по време на мандата на </a:t>
            </a:r>
            <a:r>
              <a:rPr lang="ru-RU" dirty="0" smtClean="0">
                <a:hlinkClick r:id="rId4" tooltip="Роналд Рейгън"/>
              </a:rPr>
              <a:t>Роналд Рейгън</a:t>
            </a:r>
            <a:r>
              <a:rPr lang="ru-RU" dirty="0" smtClean="0"/>
              <a:t> като президент на САЩ (</a:t>
            </a:r>
            <a:r>
              <a:rPr lang="ru-RU" dirty="0" smtClean="0">
                <a:hlinkClick r:id="rId5" tooltip="1981"/>
              </a:rPr>
              <a:t>1981</a:t>
            </a:r>
            <a:r>
              <a:rPr lang="ru-RU" dirty="0" smtClean="0"/>
              <a:t>-</a:t>
            </a:r>
            <a:r>
              <a:rPr lang="ru-RU" dirty="0" smtClean="0">
                <a:hlinkClick r:id="rId6" tooltip="1989"/>
              </a:rPr>
              <a:t>1989</a:t>
            </a:r>
            <a:r>
              <a:rPr lang="ru-RU" dirty="0" smtClean="0"/>
              <a:t>). Успешно се кандидатира два пъти за Сената, веднъж за президент на страната и веднъж за преизбиране. Многократно награждаван летец от флота, той е последният ветеран от </a:t>
            </a:r>
            <a:r>
              <a:rPr lang="ru-RU" dirty="0" smtClean="0">
                <a:hlinkClick r:id="rId7" tooltip="Втората световна война"/>
              </a:rPr>
              <a:t>Втората световна война</a:t>
            </a:r>
            <a:r>
              <a:rPr lang="ru-RU" dirty="0" smtClean="0"/>
              <a:t>, който служи като президент. Баща му </a:t>
            </a:r>
            <a:r>
              <a:rPr lang="ru-RU" dirty="0" smtClean="0">
                <a:hlinkClick r:id="rId8" tooltip="Прескът Буш (страницата не съществува)"/>
              </a:rPr>
              <a:t>Прескът Буш</a:t>
            </a:r>
            <a:r>
              <a:rPr lang="ru-RU" dirty="0" smtClean="0"/>
              <a:t> е бил сенатор, а синът му, </a:t>
            </a:r>
            <a:r>
              <a:rPr lang="ru-RU" dirty="0" smtClean="0">
                <a:hlinkClick r:id="rId9" tooltip="Джордж Уокър Буш"/>
              </a:rPr>
              <a:t>Джордж Уокър Буш</a:t>
            </a:r>
            <a:r>
              <a:rPr lang="ru-RU" dirty="0" smtClean="0"/>
              <a:t>, е 43-ят президент на САЩ.</a:t>
            </a:r>
            <a:endParaRPr lang="bg-BG"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a:xfrm>
            <a:off x="457200" y="214290"/>
            <a:ext cx="7239000" cy="6241446"/>
          </a:xfrm>
        </p:spPr>
        <p:txBody>
          <a:bodyPr>
            <a:normAutofit fontScale="55000" lnSpcReduction="20000"/>
          </a:bodyPr>
          <a:lstStyle/>
          <a:p>
            <a:r>
              <a:rPr lang="ru-RU" dirty="0" smtClean="0"/>
              <a:t>Още от самото начало външната политика е тази, която се оказва водеща за президента Буш. Той е може би най — добре познат с това, че е в основата на международната коалиция през 1990 г. -1991 г. в </a:t>
            </a:r>
            <a:r>
              <a:rPr lang="ru-RU" dirty="0" smtClean="0">
                <a:hlinkClick r:id="rId2" tooltip="Война в Персийския залив (1990-1991)"/>
              </a:rPr>
              <a:t>Първата война в Залива</a:t>
            </a:r>
            <a:r>
              <a:rPr lang="ru-RU" dirty="0" smtClean="0"/>
              <a:t>. През 1990 г. , воденият от </a:t>
            </a:r>
            <a:r>
              <a:rPr lang="ru-RU" dirty="0" smtClean="0">
                <a:hlinkClick r:id="rId3" tooltip="Саддам Хюсеин"/>
              </a:rPr>
              <a:t>Саддам Хюсеин</a:t>
            </a:r>
            <a:r>
              <a:rPr lang="ru-RU" dirty="0" smtClean="0"/>
              <a:t> </a:t>
            </a:r>
            <a:r>
              <a:rPr lang="ru-RU" dirty="0" smtClean="0">
                <a:hlinkClick r:id="rId4" tooltip="Ирак"/>
              </a:rPr>
              <a:t>Ирак</a:t>
            </a:r>
            <a:r>
              <a:rPr lang="ru-RU" dirty="0" smtClean="0"/>
              <a:t> навлиза в богатия на </a:t>
            </a:r>
            <a:r>
              <a:rPr lang="ru-RU" dirty="0" smtClean="0">
                <a:hlinkClick r:id="rId5" tooltip="Петрол"/>
              </a:rPr>
              <a:t>петрол</a:t>
            </a:r>
            <a:r>
              <a:rPr lang="ru-RU" dirty="0" smtClean="0"/>
              <a:t> </a:t>
            </a:r>
            <a:r>
              <a:rPr lang="ru-RU" dirty="0" smtClean="0">
                <a:hlinkClick r:id="rId6" tooltip="Кувейт"/>
              </a:rPr>
              <a:t>Кувейт</a:t>
            </a:r>
            <a:r>
              <a:rPr lang="ru-RU" dirty="0" smtClean="0"/>
              <a:t>. Съставената широка коалиция има за цел да го изтласка от там и да направи невъзможно нападение от страна на иракските сили срещу </a:t>
            </a:r>
            <a:r>
              <a:rPr lang="ru-RU" dirty="0" smtClean="0">
                <a:hlinkClick r:id="rId7" tooltip="Саудитска Арабия"/>
              </a:rPr>
              <a:t>Саудитска Арабия</a:t>
            </a:r>
            <a:r>
              <a:rPr lang="ru-RU" dirty="0" smtClean="0"/>
              <a:t>.</a:t>
            </a:r>
          </a:p>
          <a:p>
            <a:r>
              <a:rPr lang="ru-RU" dirty="0" smtClean="0"/>
              <a:t>Буш постига частично своите цели като иракските сили са отстранени от Кувейт, но коалицията не навлиза в Ирак и това дава възможност Саддам Хюсеин да остане на власт. По това време се е смятало, че една инвазия ще вкара САЩ в блато. Трябва ясно да се подчертае, че Буш отказва да </a:t>
            </a:r>
            <a:r>
              <a:rPr lang="ru-RU" dirty="0" smtClean="0">
                <a:hlinkClick r:id="rId8" tooltip="Окупация"/>
              </a:rPr>
              <a:t>окупира</a:t>
            </a:r>
            <a:r>
              <a:rPr lang="ru-RU" dirty="0" smtClean="0"/>
              <a:t> Ирак и спазва твърдо действащите международни законни в тази област</a:t>
            </a:r>
          </a:p>
          <a:p>
            <a:r>
              <a:rPr lang="ru-RU" dirty="0" smtClean="0"/>
              <a:t>След неуспешната му кампания за преизбиране,Буш се оттегля от обществения живот. През април 1993 г. иракското разузнаване прави опит за покушение над живота му чрез кола-бомба по време на посещението му в </a:t>
            </a:r>
            <a:r>
              <a:rPr lang="ru-RU" dirty="0" smtClean="0">
                <a:hlinkClick r:id="rId6" tooltip="Кувейт"/>
              </a:rPr>
              <a:t>Кувейт</a:t>
            </a:r>
            <a:r>
              <a:rPr lang="ru-RU" dirty="0" smtClean="0"/>
              <a:t>, чийто служби за сигурност успяват да се справят със заговора. На </a:t>
            </a:r>
            <a:r>
              <a:rPr lang="ru-RU" dirty="0" smtClean="0">
                <a:hlinkClick r:id="rId9" tooltip="26 юни"/>
              </a:rPr>
              <a:t>26 юни</a:t>
            </a:r>
            <a:r>
              <a:rPr lang="ru-RU" dirty="0" smtClean="0"/>
              <a:t> </a:t>
            </a:r>
            <a:r>
              <a:rPr lang="ru-RU" dirty="0" smtClean="0">
                <a:hlinkClick r:id="rId10" tooltip="1993"/>
              </a:rPr>
              <a:t>1993</a:t>
            </a:r>
            <a:r>
              <a:rPr lang="ru-RU" dirty="0" smtClean="0"/>
              <a:t> г. американските военни части предприемат атака с ракети срещу главната квартира на иракските разузнавателни служби в отговор на опита за убийство.</a:t>
            </a:r>
            <a:endParaRPr lang="bg-BG"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normAutofit/>
          </a:bodyPr>
          <a:lstStyle/>
          <a:p>
            <a:r>
              <a:rPr lang="bg-BG" dirty="0" smtClean="0"/>
              <a:t>Управлението на бил клинтън</a:t>
            </a:r>
            <a:endParaRPr lang="bg-BG" dirty="0"/>
          </a:p>
        </p:txBody>
      </p:sp>
      <p:pic>
        <p:nvPicPr>
          <p:cNvPr id="5" name="Контейнер за съдържание 4" descr="12140.jpg"/>
          <p:cNvPicPr>
            <a:picLocks noGrp="1" noChangeAspect="1"/>
          </p:cNvPicPr>
          <p:nvPr>
            <p:ph sz="half" idx="1"/>
          </p:nvPr>
        </p:nvPicPr>
        <p:blipFill>
          <a:blip r:embed="rId2"/>
          <a:stretch>
            <a:fillRect/>
          </a:stretch>
        </p:blipFill>
        <p:spPr>
          <a:xfrm>
            <a:off x="142844" y="1714488"/>
            <a:ext cx="4143404" cy="4714908"/>
          </a:xfrm>
        </p:spPr>
      </p:pic>
      <p:sp>
        <p:nvSpPr>
          <p:cNvPr id="4" name="Контейнер за съдържание 3"/>
          <p:cNvSpPr>
            <a:spLocks noGrp="1"/>
          </p:cNvSpPr>
          <p:nvPr>
            <p:ph sz="half" idx="2"/>
          </p:nvPr>
        </p:nvSpPr>
        <p:spPr/>
        <p:txBody>
          <a:bodyPr>
            <a:normAutofit fontScale="70000" lnSpcReduction="20000"/>
          </a:bodyPr>
          <a:lstStyle/>
          <a:p>
            <a:r>
              <a:rPr lang="ru-RU" b="1" dirty="0" smtClean="0"/>
              <a:t>Уилям Джеферсън "Бил" Клинтън</a:t>
            </a:r>
            <a:r>
              <a:rPr lang="ru-RU" dirty="0" smtClean="0"/>
              <a:t> (роден на </a:t>
            </a:r>
            <a:r>
              <a:rPr lang="ru-RU" dirty="0" smtClean="0">
                <a:hlinkClick r:id="rId3" tooltip="19 август"/>
              </a:rPr>
              <a:t>19 август</a:t>
            </a:r>
            <a:r>
              <a:rPr lang="ru-RU" dirty="0" smtClean="0"/>
              <a:t> </a:t>
            </a:r>
            <a:r>
              <a:rPr lang="ru-RU" dirty="0" smtClean="0">
                <a:hlinkClick r:id="rId4" tooltip="1946"/>
              </a:rPr>
              <a:t>1946</a:t>
            </a:r>
            <a:r>
              <a:rPr lang="ru-RU" dirty="0" smtClean="0"/>
              <a:t> г. като </a:t>
            </a:r>
            <a:r>
              <a:rPr lang="ru-RU" b="1" dirty="0" smtClean="0"/>
              <a:t>Уилям Джеферсън Блайт III</a:t>
            </a:r>
            <a:r>
              <a:rPr lang="ru-RU" dirty="0" smtClean="0"/>
              <a:t>) е </a:t>
            </a:r>
            <a:r>
              <a:rPr lang="ru-RU" dirty="0" smtClean="0">
                <a:hlinkClick r:id="rId5" tooltip="Съединени американски щати"/>
              </a:rPr>
              <a:t>американски</a:t>
            </a:r>
            <a:r>
              <a:rPr lang="ru-RU" dirty="0" smtClean="0"/>
              <a:t> </a:t>
            </a:r>
            <a:r>
              <a:rPr lang="ru-RU" dirty="0" smtClean="0">
                <a:hlinkClick r:id="rId6" tooltip="Политик"/>
              </a:rPr>
              <a:t>политик</a:t>
            </a:r>
            <a:r>
              <a:rPr lang="ru-RU" dirty="0" smtClean="0"/>
              <a:t> и 42-и </a:t>
            </a:r>
            <a:r>
              <a:rPr lang="ru-RU" dirty="0" smtClean="0">
                <a:hlinkClick r:id="rId7" tooltip="Президент на САЩ"/>
              </a:rPr>
              <a:t>президент на САЩ</a:t>
            </a:r>
            <a:r>
              <a:rPr lang="ru-RU" dirty="0" smtClean="0"/>
              <a:t> (1993-2001). Преди да стане президент, изкарва два непоследователни мандата като губернатор на</a:t>
            </a:r>
            <a:r>
              <a:rPr lang="ru-RU" dirty="0" smtClean="0">
                <a:hlinkClick r:id="rId8" tooltip="Арканзас"/>
              </a:rPr>
              <a:t>Арканзас</a:t>
            </a:r>
            <a:r>
              <a:rPr lang="ru-RU" dirty="0" smtClean="0"/>
              <a:t>.</a:t>
            </a:r>
          </a:p>
          <a:p>
            <a:r>
              <a:rPr lang="ru-RU" dirty="0" smtClean="0"/>
              <a:t>Често смятан за умерен </a:t>
            </a:r>
            <a:r>
              <a:rPr lang="ru-RU" dirty="0" smtClean="0">
                <a:hlinkClick r:id="rId9" tooltip="Популист (страницата не съществува)"/>
              </a:rPr>
              <a:t>популист</a:t>
            </a:r>
            <a:r>
              <a:rPr lang="ru-RU" dirty="0" smtClean="0"/>
              <a:t> и член на умереното крило на „Новите демократи” на Демократическата партия, той ръководи Демократическия лидерски съвет от </a:t>
            </a:r>
            <a:r>
              <a:rPr lang="ru-RU" dirty="0" smtClean="0">
                <a:hlinkClick r:id="rId10" tooltip="1990"/>
              </a:rPr>
              <a:t>1990</a:t>
            </a:r>
            <a:r>
              <a:rPr lang="ru-RU" dirty="0" smtClean="0"/>
              <a:t> г. до </a:t>
            </a:r>
            <a:r>
              <a:rPr lang="ru-RU" dirty="0" smtClean="0">
                <a:hlinkClick r:id="rId11" tooltip="1991"/>
              </a:rPr>
              <a:t>1991</a:t>
            </a:r>
            <a:r>
              <a:rPr lang="ru-RU" dirty="0" smtClean="0"/>
              <a:t> г. </a:t>
            </a:r>
          </a:p>
          <a:p>
            <a:endParaRPr lang="bg-BG"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457200" y="357166"/>
            <a:ext cx="8229600" cy="1071570"/>
          </a:xfrm>
        </p:spPr>
        <p:txBody>
          <a:bodyPr/>
          <a:lstStyle/>
          <a:p>
            <a:r>
              <a:rPr lang="bg-BG" dirty="0" smtClean="0"/>
              <a:t>Републиканска партия	</a:t>
            </a:r>
            <a:endParaRPr lang="bg-BG" dirty="0"/>
          </a:p>
        </p:txBody>
      </p:sp>
      <p:sp>
        <p:nvSpPr>
          <p:cNvPr id="4" name="Контейнер за съдържание 3"/>
          <p:cNvSpPr>
            <a:spLocks noGrp="1"/>
          </p:cNvSpPr>
          <p:nvPr>
            <p:ph sz="half" idx="1"/>
          </p:nvPr>
        </p:nvSpPr>
        <p:spPr>
          <a:xfrm>
            <a:off x="857224" y="1600200"/>
            <a:ext cx="7829576" cy="4525963"/>
          </a:xfrm>
        </p:spPr>
        <p:txBody>
          <a:bodyPr>
            <a:normAutofit fontScale="62500" lnSpcReduction="20000"/>
          </a:bodyPr>
          <a:lstStyle/>
          <a:p>
            <a:r>
              <a:rPr lang="ru-RU" sz="3400" b="1" dirty="0" smtClean="0"/>
              <a:t>Републиканската партия</a:t>
            </a:r>
            <a:r>
              <a:rPr lang="ru-RU" sz="3400" dirty="0" smtClean="0"/>
              <a:t> (на </a:t>
            </a:r>
            <a:r>
              <a:rPr lang="ru-RU" sz="3400" dirty="0" smtClean="0">
                <a:hlinkClick r:id="rId2" tooltip="Английски език"/>
              </a:rPr>
              <a:t>английски</a:t>
            </a:r>
            <a:r>
              <a:rPr lang="ru-RU" sz="3400" dirty="0" smtClean="0"/>
              <a:t>: </a:t>
            </a:r>
            <a:r>
              <a:rPr lang="ru-RU" sz="3400" i="1" dirty="0" smtClean="0"/>
              <a:t>Republican Party</a:t>
            </a:r>
            <a:r>
              <a:rPr lang="ru-RU" sz="3400" dirty="0" smtClean="0"/>
              <a:t>) е основана на </a:t>
            </a:r>
            <a:r>
              <a:rPr lang="ru-RU" sz="3400" dirty="0" smtClean="0">
                <a:hlinkClick r:id="rId3" tooltip="20 март"/>
              </a:rPr>
              <a:t>20 март</a:t>
            </a:r>
            <a:r>
              <a:rPr lang="ru-RU" sz="3400" dirty="0" smtClean="0"/>
              <a:t> </a:t>
            </a:r>
            <a:r>
              <a:rPr lang="ru-RU" sz="3400" dirty="0" smtClean="0">
                <a:hlinkClick r:id="rId4" tooltip="1854"/>
              </a:rPr>
              <a:t>1854</a:t>
            </a:r>
            <a:r>
              <a:rPr lang="ru-RU" sz="3400" dirty="0" smtClean="0"/>
              <a:t> г. Тя е една от двете основни политически партии (заедно с </a:t>
            </a:r>
            <a:r>
              <a:rPr lang="ru-RU" sz="3400" dirty="0" smtClean="0">
                <a:hlinkClick r:id="rId5" tooltip="Демократическа партия (САЩ)"/>
              </a:rPr>
              <a:t>Демократическата партия</a:t>
            </a:r>
            <a:r>
              <a:rPr lang="ru-RU" sz="3400" dirty="0" smtClean="0"/>
              <a:t>) в </a:t>
            </a:r>
            <a:r>
              <a:rPr lang="ru-RU" sz="3400" dirty="0" smtClean="0">
                <a:hlinkClick r:id="rId6" tooltip="Съединени американски щати"/>
              </a:rPr>
              <a:t>САЩ</a:t>
            </a:r>
            <a:r>
              <a:rPr lang="ru-RU" sz="3400" dirty="0" smtClean="0"/>
              <a:t>. Политическата платформа на партията отразява американския консерватизъм в американския политически спектър и се смята за център-дясно, в противоположност на Демократите от център-ляво.</a:t>
            </a:r>
          </a:p>
          <a:p>
            <a:r>
              <a:rPr lang="ru-RU" sz="3400" dirty="0" smtClean="0"/>
              <a:t>Републиканската партия е създадена на основата на коалиции от промишлено-търговската </a:t>
            </a:r>
            <a:r>
              <a:rPr lang="ru-RU" sz="3400" dirty="0" smtClean="0">
                <a:hlinkClick r:id="rId7" tooltip="Буржоазия"/>
              </a:rPr>
              <a:t>буржоазия</a:t>
            </a:r>
            <a:r>
              <a:rPr lang="ru-RU" sz="3400" dirty="0" smtClean="0"/>
              <a:t> от североизточните щати и други социални слоеве, борещи се за ликвидиране на политическата власт на робовладелската олигархия от Юга. </a:t>
            </a:r>
            <a:endParaRPr lang="bg-BG"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a:xfrm>
            <a:off x="457200" y="285728"/>
            <a:ext cx="7239000" cy="6170008"/>
          </a:xfrm>
        </p:spPr>
        <p:txBody>
          <a:bodyPr>
            <a:normAutofit fontScale="92500" lnSpcReduction="10000"/>
          </a:bodyPr>
          <a:lstStyle/>
          <a:p>
            <a:r>
              <a:rPr lang="ru-RU" b="1" dirty="0" smtClean="0"/>
              <a:t>Уилям Джеферсън "Бил" Клинтън</a:t>
            </a:r>
            <a:r>
              <a:rPr lang="ru-RU" dirty="0" smtClean="0"/>
              <a:t> (роден на </a:t>
            </a:r>
            <a:r>
              <a:rPr lang="ru-RU" dirty="0" smtClean="0">
                <a:hlinkClick r:id="rId2" tooltip="19 август"/>
              </a:rPr>
              <a:t>19 август</a:t>
            </a:r>
            <a:r>
              <a:rPr lang="ru-RU" dirty="0" smtClean="0"/>
              <a:t> </a:t>
            </a:r>
            <a:r>
              <a:rPr lang="ru-RU" dirty="0" smtClean="0">
                <a:hlinkClick r:id="rId3" tooltip="1946"/>
              </a:rPr>
              <a:t>1946</a:t>
            </a:r>
            <a:r>
              <a:rPr lang="ru-RU" dirty="0" smtClean="0"/>
              <a:t> г. като </a:t>
            </a:r>
            <a:r>
              <a:rPr lang="ru-RU" b="1" dirty="0" smtClean="0"/>
              <a:t>Уилям Джеферсън Блайт III</a:t>
            </a:r>
            <a:r>
              <a:rPr lang="ru-RU" dirty="0" smtClean="0"/>
              <a:t>) е </a:t>
            </a:r>
            <a:r>
              <a:rPr lang="ru-RU" dirty="0" smtClean="0">
                <a:hlinkClick r:id="rId4" tooltip="Съединени американски щати"/>
              </a:rPr>
              <a:t>американски</a:t>
            </a:r>
            <a:r>
              <a:rPr lang="ru-RU" dirty="0" smtClean="0"/>
              <a:t> </a:t>
            </a:r>
            <a:r>
              <a:rPr lang="ru-RU" dirty="0" smtClean="0">
                <a:hlinkClick r:id="rId5" tooltip="Политик"/>
              </a:rPr>
              <a:t>политик</a:t>
            </a:r>
            <a:r>
              <a:rPr lang="ru-RU" dirty="0" smtClean="0"/>
              <a:t> и 42-и </a:t>
            </a:r>
            <a:r>
              <a:rPr lang="ru-RU" dirty="0" smtClean="0">
                <a:hlinkClick r:id="rId6" tooltip="Президент на САЩ"/>
              </a:rPr>
              <a:t>президент на САЩ</a:t>
            </a:r>
            <a:r>
              <a:rPr lang="ru-RU" dirty="0" smtClean="0"/>
              <a:t> (1993-2001). Преди да стане президент, изкарва два непоследователни мандата като губернатор на </a:t>
            </a:r>
            <a:r>
              <a:rPr lang="ru-RU" dirty="0" smtClean="0">
                <a:hlinkClick r:id="rId7" tooltip="Арканзас"/>
              </a:rPr>
              <a:t>Арканзас</a:t>
            </a:r>
            <a:r>
              <a:rPr lang="ru-RU" dirty="0" smtClean="0"/>
              <a:t>.</a:t>
            </a:r>
          </a:p>
          <a:p>
            <a:r>
              <a:rPr lang="ru-RU" dirty="0" smtClean="0"/>
              <a:t>Често смятан за умерен </a:t>
            </a:r>
            <a:r>
              <a:rPr lang="ru-RU" dirty="0" smtClean="0">
                <a:hlinkClick r:id="rId8" tooltip="Популист (страницата не съществува)"/>
              </a:rPr>
              <a:t>популист</a:t>
            </a:r>
            <a:r>
              <a:rPr lang="ru-RU" dirty="0" smtClean="0"/>
              <a:t> и член на умереното крило на „Новите демократи” на Демократическата партия, той ръководи Демократическия лидерски съвет от </a:t>
            </a:r>
            <a:r>
              <a:rPr lang="ru-RU" dirty="0" smtClean="0">
                <a:hlinkClick r:id="rId9" tooltip="1990"/>
              </a:rPr>
              <a:t>1990</a:t>
            </a:r>
            <a:r>
              <a:rPr lang="ru-RU" dirty="0" smtClean="0"/>
              <a:t> г. до </a:t>
            </a:r>
            <a:r>
              <a:rPr lang="ru-RU" dirty="0" smtClean="0">
                <a:hlinkClick r:id="rId10" tooltip="1991"/>
              </a:rPr>
              <a:t>1991</a:t>
            </a:r>
            <a:r>
              <a:rPr lang="ru-RU" dirty="0" smtClean="0"/>
              <a:t> г. </a:t>
            </a:r>
          </a:p>
          <a:p>
            <a:endParaRPr lang="bg-BG"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00034" y="0"/>
            <a:ext cx="7196166" cy="1571612"/>
          </a:xfrm>
        </p:spPr>
        <p:txBody>
          <a:bodyPr>
            <a:normAutofit fontScale="90000"/>
          </a:bodyPr>
          <a:lstStyle/>
          <a:p>
            <a:r>
              <a:rPr lang="ru-RU" dirty="0" smtClean="0"/>
              <a:t/>
            </a:r>
            <a:br>
              <a:rPr lang="ru-RU" dirty="0" smtClean="0"/>
            </a:br>
            <a:r>
              <a:rPr lang="ru-RU" dirty="0" smtClean="0"/>
              <a:t>Значими събития от първият мандат</a:t>
            </a:r>
            <a:br>
              <a:rPr lang="ru-RU" dirty="0" smtClean="0"/>
            </a:br>
            <a:endParaRPr lang="bg-BG" dirty="0"/>
          </a:p>
        </p:txBody>
      </p:sp>
      <p:sp>
        <p:nvSpPr>
          <p:cNvPr id="3" name="Контейнер за съдържание 2"/>
          <p:cNvSpPr>
            <a:spLocks noGrp="1"/>
          </p:cNvSpPr>
          <p:nvPr>
            <p:ph idx="1"/>
          </p:nvPr>
        </p:nvSpPr>
        <p:spPr>
          <a:xfrm>
            <a:off x="571472" y="1428736"/>
            <a:ext cx="7124728" cy="5214974"/>
          </a:xfrm>
        </p:spPr>
        <p:txBody>
          <a:bodyPr>
            <a:noAutofit/>
          </a:bodyPr>
          <a:lstStyle/>
          <a:p>
            <a:r>
              <a:rPr lang="ru-RU" sz="1600" dirty="0" smtClean="0">
                <a:latin typeface="Arial" pitchFamily="34" charset="0"/>
                <a:cs typeface="Arial" pitchFamily="34" charset="0"/>
              </a:rPr>
              <a:t>Първият акт на Клинтън като президент е да подпише изпълнителна заповед, която поставя сериозно ограничения върху възможността на неговите старши политически съветници да лобират пред техни колеги след напускане на държавната длъжност.</a:t>
            </a:r>
          </a:p>
          <a:p>
            <a:r>
              <a:rPr lang="ru-RU" sz="1600" dirty="0" smtClean="0">
                <a:latin typeface="Arial" pitchFamily="34" charset="0"/>
                <a:cs typeface="Arial" pitchFamily="34" charset="0"/>
              </a:rPr>
              <a:t>Малко след като е избран за президент, Клинтън изпълнява предизборното си обещание, като подписва Закона за отсъствие по семейни и медицински причини от</a:t>
            </a:r>
            <a:r>
              <a:rPr lang="ru-RU" sz="1600" dirty="0" smtClean="0">
                <a:latin typeface="Arial" pitchFamily="34" charset="0"/>
                <a:cs typeface="Arial" pitchFamily="34" charset="0"/>
                <a:hlinkClick r:id="rId2" tooltip="1993"/>
              </a:rPr>
              <a:t>1993</a:t>
            </a:r>
            <a:r>
              <a:rPr lang="ru-RU" sz="1600" dirty="0" smtClean="0">
                <a:latin typeface="Arial" pitchFamily="34" charset="0"/>
                <a:cs typeface="Arial" pitchFamily="34" charset="0"/>
              </a:rPr>
              <a:t> г. , който дава възможност на работниците при големи работодатели да взимат неплатен отпуск поради медицински причини или бременност. Докато това негово действие среща общественото одобрение, то той среща опозиция в желанието си да допусне явни </a:t>
            </a:r>
            <a:r>
              <a:rPr lang="ru-RU" sz="1600" dirty="0" smtClean="0">
                <a:latin typeface="Arial" pitchFamily="34" charset="0"/>
                <a:cs typeface="Arial" pitchFamily="34" charset="0"/>
                <a:hlinkClick r:id="rId3" tooltip="Гей"/>
              </a:rPr>
              <a:t>гейове</a:t>
            </a:r>
            <a:r>
              <a:rPr lang="ru-RU" sz="1600" dirty="0" smtClean="0">
                <a:latin typeface="Arial" pitchFamily="34" charset="0"/>
                <a:cs typeface="Arial" pitchFamily="34" charset="0"/>
              </a:rPr>
              <a:t> в армията – от ляво го критикуват, че не е достатъчно настойчив в защита на правата на </a:t>
            </a:r>
            <a:r>
              <a:rPr lang="ru-RU" sz="1600" dirty="0" smtClean="0">
                <a:latin typeface="Arial" pitchFamily="34" charset="0"/>
                <a:cs typeface="Arial" pitchFamily="34" charset="0"/>
                <a:hlinkClick r:id="rId4" tooltip="Хомосексуалност"/>
              </a:rPr>
              <a:t>хомосексуалистите</a:t>
            </a:r>
            <a:r>
              <a:rPr lang="ru-RU" sz="1600" dirty="0" smtClean="0">
                <a:latin typeface="Arial" pitchFamily="34" charset="0"/>
                <a:cs typeface="Arial" pitchFamily="34" charset="0"/>
              </a:rPr>
              <a:t> , а от дясно го обвиняват, че не се съобразява със спецификата на живота в </a:t>
            </a:r>
            <a:r>
              <a:rPr lang="ru-RU" sz="1600" dirty="0" smtClean="0">
                <a:latin typeface="Arial" pitchFamily="34" charset="0"/>
                <a:cs typeface="Arial" pitchFamily="34" charset="0"/>
                <a:hlinkClick r:id="rId5" tooltip="Армия"/>
              </a:rPr>
              <a:t>армията</a:t>
            </a:r>
            <a:r>
              <a:rPr lang="ru-RU" sz="1600" dirty="0" smtClean="0">
                <a:latin typeface="Arial" pitchFamily="34" charset="0"/>
                <a:cs typeface="Arial" pitchFamily="34" charset="0"/>
              </a:rPr>
              <a:t>. По време на предизборната си кампания той поема обещание да премахне забраната за служба на гейове във войската, но след много дебати се стига до решението „Не питаме, не казвайте” („"Don't Ask, Don't Tell"”), което е все още в сила и има за основа разбирането, че хомосексуалните мъже и жени могат да служат в армията, докато тяхната сексуална ориентация е тайна.</a:t>
            </a:r>
          </a:p>
          <a:p>
            <a:endParaRPr lang="bg-BG" sz="1600" dirty="0">
              <a:latin typeface="Arial" pitchFamily="34" charset="0"/>
              <a:cs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normAutofit fontScale="90000"/>
          </a:bodyPr>
          <a:lstStyle/>
          <a:p>
            <a:r>
              <a:rPr lang="ru-RU" dirty="0" smtClean="0"/>
              <a:t>Значими събития по време на втория мандат</a:t>
            </a:r>
            <a:br>
              <a:rPr lang="ru-RU" dirty="0" smtClean="0"/>
            </a:br>
            <a:endParaRPr lang="bg-BG" dirty="0"/>
          </a:p>
        </p:txBody>
      </p:sp>
      <p:pic>
        <p:nvPicPr>
          <p:cNvPr id="5" name="Контейнер за съдържание 4" descr="Bill_Clinton,_Yitzhak_Rabin,_Yasser_Arafat_at_the_White_House_1993-09-13.jpg"/>
          <p:cNvPicPr>
            <a:picLocks noGrp="1" noChangeAspect="1"/>
          </p:cNvPicPr>
          <p:nvPr>
            <p:ph sz="half" idx="1"/>
          </p:nvPr>
        </p:nvPicPr>
        <p:blipFill>
          <a:blip r:embed="rId2"/>
          <a:stretch>
            <a:fillRect/>
          </a:stretch>
        </p:blipFill>
        <p:spPr>
          <a:xfrm>
            <a:off x="457200" y="1643050"/>
            <a:ext cx="3521075" cy="4286280"/>
          </a:xfrm>
        </p:spPr>
      </p:pic>
      <p:sp>
        <p:nvSpPr>
          <p:cNvPr id="4" name="Контейнер за съдържание 3"/>
          <p:cNvSpPr>
            <a:spLocks noGrp="1"/>
          </p:cNvSpPr>
          <p:nvPr>
            <p:ph sz="half" idx="2"/>
          </p:nvPr>
        </p:nvSpPr>
        <p:spPr/>
        <p:txBody>
          <a:bodyPr>
            <a:normAutofit fontScale="62500" lnSpcReduction="20000"/>
          </a:bodyPr>
          <a:lstStyle/>
          <a:p>
            <a:r>
              <a:rPr lang="ru-RU" sz="2900" dirty="0" smtClean="0">
                <a:latin typeface="Arial" pitchFamily="34" charset="0"/>
                <a:cs typeface="Arial" pitchFamily="34" charset="0"/>
              </a:rPr>
              <a:t>След частичните избори през 1994 г. вниманието се насочва към „Договора с Америка” – програма за управление, прокарвана от председателя на Камарата на представителите </a:t>
            </a:r>
            <a:r>
              <a:rPr lang="ru-RU" sz="2900" dirty="0" smtClean="0">
                <a:latin typeface="Arial" pitchFamily="34" charset="0"/>
                <a:cs typeface="Arial" pitchFamily="34" charset="0"/>
                <a:hlinkClick r:id="rId3" tooltip="Нют Грингрич (страницата не съществува)"/>
              </a:rPr>
              <a:t>Нют Грингрич</a:t>
            </a:r>
            <a:r>
              <a:rPr lang="ru-RU" sz="2900" dirty="0" smtClean="0">
                <a:latin typeface="Arial" pitchFamily="34" charset="0"/>
                <a:cs typeface="Arial" pitchFamily="34" charset="0"/>
              </a:rPr>
              <a:t>. Тази инициатива представлява набор от традиционни обещания на Републиканската партия плюс антикорупционни мерки. Без добронамерено законодателно тяло, Клинтън променя тактиката си и вместо да прокарва своите инициативи, започва да блокира тези на републиканците. Освен импийчмънта администрацията на Клинтън преживява много други скандали </a:t>
            </a:r>
            <a:r>
              <a:rPr lang="ru-RU" dirty="0" smtClean="0"/>
              <a:t>и противоречия</a:t>
            </a:r>
            <a:endParaRPr lang="bg-BG"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normAutofit fontScale="90000"/>
          </a:bodyPr>
          <a:lstStyle/>
          <a:p>
            <a:r>
              <a:rPr lang="bg-BG" sz="2800" dirty="0" smtClean="0"/>
              <a:t>Управлението на   </a:t>
            </a:r>
            <a:r>
              <a:rPr lang="bg-BG" sz="2800" b="0" dirty="0" smtClean="0"/>
              <a:t>Джордж Уокър Буш</a:t>
            </a:r>
            <a:br>
              <a:rPr lang="bg-BG" sz="2800" b="0" dirty="0" smtClean="0"/>
            </a:br>
            <a:endParaRPr lang="bg-BG" sz="2800" dirty="0"/>
          </a:p>
        </p:txBody>
      </p:sp>
      <p:pic>
        <p:nvPicPr>
          <p:cNvPr id="5" name="Контейнер за съдържание 4" descr="200px-George-W-Bush.jpeg"/>
          <p:cNvPicPr>
            <a:picLocks noGrp="1" noChangeAspect="1"/>
          </p:cNvPicPr>
          <p:nvPr>
            <p:ph sz="half" idx="1"/>
          </p:nvPr>
        </p:nvPicPr>
        <p:blipFill>
          <a:blip r:embed="rId2"/>
          <a:stretch>
            <a:fillRect/>
          </a:stretch>
        </p:blipFill>
        <p:spPr>
          <a:xfrm>
            <a:off x="649847" y="1643049"/>
            <a:ext cx="4279343" cy="4572033"/>
          </a:xfrm>
        </p:spPr>
      </p:pic>
      <p:sp>
        <p:nvSpPr>
          <p:cNvPr id="4" name="Контейнер за съдържание 3"/>
          <p:cNvSpPr>
            <a:spLocks noGrp="1"/>
          </p:cNvSpPr>
          <p:nvPr>
            <p:ph sz="half" idx="2"/>
          </p:nvPr>
        </p:nvSpPr>
        <p:spPr/>
        <p:txBody>
          <a:bodyPr>
            <a:normAutofit fontScale="55000" lnSpcReduction="20000"/>
          </a:bodyPr>
          <a:lstStyle/>
          <a:p>
            <a:r>
              <a:rPr lang="ru-RU" dirty="0" smtClean="0"/>
              <a:t> Роден на </a:t>
            </a:r>
            <a:r>
              <a:rPr lang="ru-RU" dirty="0" smtClean="0">
                <a:hlinkClick r:id="rId3" tooltip="6 юли"/>
              </a:rPr>
              <a:t>6 юли</a:t>
            </a:r>
            <a:r>
              <a:rPr lang="ru-RU" dirty="0" smtClean="0"/>
              <a:t>, </a:t>
            </a:r>
            <a:r>
              <a:rPr lang="ru-RU" dirty="0" smtClean="0">
                <a:hlinkClick r:id="rId4" tooltip="1946"/>
              </a:rPr>
              <a:t>1946</a:t>
            </a:r>
            <a:r>
              <a:rPr lang="ru-RU" dirty="0" smtClean="0"/>
              <a:t>) е 43-ият </a:t>
            </a:r>
            <a:r>
              <a:rPr lang="ru-RU" dirty="0" smtClean="0">
                <a:hlinkClick r:id="rId5" tooltip="Президент на САЩ"/>
              </a:rPr>
              <a:t>президент</a:t>
            </a:r>
            <a:r>
              <a:rPr lang="ru-RU" dirty="0" smtClean="0"/>
              <a:t> на </a:t>
            </a:r>
            <a:r>
              <a:rPr lang="ru-RU" dirty="0" smtClean="0">
                <a:hlinkClick r:id="rId6" tooltip="Съединени американски щати"/>
              </a:rPr>
              <a:t>САЩ</a:t>
            </a:r>
            <a:r>
              <a:rPr lang="ru-RU" dirty="0" smtClean="0"/>
              <a:t>. Неговият първи мандат започва на </a:t>
            </a:r>
            <a:r>
              <a:rPr lang="ru-RU" dirty="0" smtClean="0">
                <a:hlinkClick r:id="rId7" tooltip="20 януари"/>
              </a:rPr>
              <a:t>20 януари</a:t>
            </a:r>
            <a:r>
              <a:rPr lang="ru-RU" dirty="0" smtClean="0"/>
              <a:t> </a:t>
            </a:r>
            <a:r>
              <a:rPr lang="ru-RU" dirty="0" smtClean="0">
                <a:hlinkClick r:id="rId8" tooltip="2001"/>
              </a:rPr>
              <a:t>2001 г</a:t>
            </a:r>
            <a:r>
              <a:rPr lang="ru-RU" dirty="0" smtClean="0"/>
              <a:t>. Преди това е бил губернатор на </a:t>
            </a:r>
            <a:r>
              <a:rPr lang="ru-RU" dirty="0" smtClean="0">
                <a:hlinkClick r:id="rId9" tooltip="Тексас"/>
              </a:rPr>
              <a:t>Тексас</a:t>
            </a:r>
            <a:r>
              <a:rPr lang="ru-RU" dirty="0" smtClean="0"/>
              <a:t> от </a:t>
            </a:r>
            <a:r>
              <a:rPr lang="ru-RU" dirty="0" smtClean="0">
                <a:hlinkClick r:id="rId10" tooltip="1995"/>
              </a:rPr>
              <a:t>1995</a:t>
            </a:r>
            <a:r>
              <a:rPr lang="ru-RU" dirty="0" smtClean="0"/>
              <a:t> до </a:t>
            </a:r>
            <a:r>
              <a:rPr lang="ru-RU" dirty="0" smtClean="0">
                <a:hlinkClick r:id="rId11" tooltip="2000"/>
              </a:rPr>
              <a:t>2000 година</a:t>
            </a:r>
            <a:r>
              <a:rPr lang="ru-RU" dirty="0" smtClean="0"/>
              <a:t>. На </a:t>
            </a:r>
            <a:r>
              <a:rPr lang="ru-RU" dirty="0" smtClean="0">
                <a:hlinkClick r:id="rId12" tooltip="10 юни"/>
              </a:rPr>
              <a:t>10</a:t>
            </a:r>
            <a:r>
              <a:rPr lang="ru-RU" dirty="0" smtClean="0"/>
              <a:t> и</a:t>
            </a:r>
            <a:r>
              <a:rPr lang="ru-RU" dirty="0" smtClean="0">
                <a:hlinkClick r:id="rId13" tooltip="11 юни"/>
              </a:rPr>
              <a:t>11 юни</a:t>
            </a:r>
            <a:r>
              <a:rPr lang="ru-RU" dirty="0" smtClean="0"/>
              <a:t> </a:t>
            </a:r>
            <a:r>
              <a:rPr lang="ru-RU" dirty="0" smtClean="0">
                <a:hlinkClick r:id="rId14" tooltip="2007"/>
              </a:rPr>
              <a:t>2007 година</a:t>
            </a:r>
            <a:r>
              <a:rPr lang="ru-RU" dirty="0" smtClean="0"/>
              <a:t>, Джордж Буш прави официално посещение в </a:t>
            </a:r>
            <a:r>
              <a:rPr lang="ru-RU" dirty="0" smtClean="0">
                <a:hlinkClick r:id="rId15" tooltip="България"/>
              </a:rPr>
              <a:t>България</a:t>
            </a:r>
            <a:r>
              <a:rPr lang="ru-RU" dirty="0" smtClean="0"/>
              <a:t>. Така той става вторият американски президент след </a:t>
            </a:r>
            <a:r>
              <a:rPr lang="ru-RU" dirty="0" smtClean="0">
                <a:hlinkClick r:id="rId16" tooltip="Бил Клинтън"/>
              </a:rPr>
              <a:t>Бил Клинтън</a:t>
            </a:r>
            <a:r>
              <a:rPr lang="ru-RU" dirty="0" smtClean="0"/>
              <a:t> да посети държавата ни.</a:t>
            </a:r>
          </a:p>
          <a:p>
            <a:r>
              <a:rPr lang="ru-RU" dirty="0" smtClean="0"/>
              <a:t>След завършването на колеж Буш работи в нефтения бизнес на семейството си, преди да се кандидатира неуспешно за</a:t>
            </a:r>
            <a:r>
              <a:rPr lang="ru-RU" dirty="0" smtClean="0">
                <a:hlinkClick r:id="rId17" tooltip="Камара на представителите на САЩ"/>
              </a:rPr>
              <a:t>Камарата на представители</a:t>
            </a:r>
            <a:r>
              <a:rPr lang="ru-RU" dirty="0" smtClean="0"/>
              <a:t> през </a:t>
            </a:r>
            <a:r>
              <a:rPr lang="ru-RU" dirty="0" smtClean="0">
                <a:hlinkClick r:id="rId18" tooltip="1978"/>
              </a:rPr>
              <a:t>1978 година</a:t>
            </a:r>
            <a:r>
              <a:rPr lang="ru-RU" dirty="0" smtClean="0"/>
              <a:t>. Впоследствие съпритежава бейзболният отбор </a:t>
            </a:r>
            <a:r>
              <a:rPr lang="ru-RU" i="1" dirty="0" smtClean="0"/>
              <a:t>Тексас Рейнджърс</a:t>
            </a:r>
            <a:r>
              <a:rPr lang="ru-RU" dirty="0" smtClean="0"/>
              <a:t>, след което се връща в политиката, кандидатирайки се за губернатор на Тексас.</a:t>
            </a:r>
          </a:p>
          <a:p>
            <a:endParaRPr lang="bg-BG"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a:xfrm>
            <a:off x="457200" y="357166"/>
            <a:ext cx="7239000" cy="6098570"/>
          </a:xfrm>
        </p:spPr>
        <p:txBody>
          <a:bodyPr>
            <a:normAutofit fontScale="62500" lnSpcReduction="20000"/>
          </a:bodyPr>
          <a:lstStyle/>
          <a:p>
            <a:r>
              <a:rPr lang="ru-RU" dirty="0" smtClean="0"/>
              <a:t>Като президент Буш подписва закона за съкращаване на данъците с 1.35 милиона долара през </a:t>
            </a:r>
            <a:r>
              <a:rPr lang="ru-RU" dirty="0" smtClean="0">
                <a:hlinkClick r:id="rId2" tooltip="2001"/>
              </a:rPr>
              <a:t>2001 година</a:t>
            </a:r>
            <a:r>
              <a:rPr lang="ru-RU" dirty="0" smtClean="0"/>
              <a:t> и акта "Не оставяй след себе си децата" през </a:t>
            </a:r>
            <a:r>
              <a:rPr lang="ru-RU" dirty="0" smtClean="0">
                <a:hlinkClick r:id="rId3" tooltip="2002"/>
              </a:rPr>
              <a:t>2002 година</a:t>
            </a:r>
            <a:r>
              <a:rPr lang="ru-RU" dirty="0" smtClean="0"/>
              <a:t>. През </a:t>
            </a:r>
            <a:r>
              <a:rPr lang="ru-RU" dirty="0" smtClean="0">
                <a:hlinkClick r:id="rId4" tooltip="Октомври"/>
              </a:rPr>
              <a:t>октомври</a:t>
            </a:r>
            <a:r>
              <a:rPr lang="ru-RU" dirty="0" smtClean="0"/>
              <a:t> </a:t>
            </a:r>
            <a:r>
              <a:rPr lang="ru-RU" dirty="0" smtClean="0">
                <a:hlinkClick r:id="rId2" tooltip="2001"/>
              </a:rPr>
              <a:t>2001 година</a:t>
            </a:r>
            <a:r>
              <a:rPr lang="ru-RU" dirty="0" smtClean="0"/>
              <a:t> след </a:t>
            </a:r>
            <a:r>
              <a:rPr lang="ru-RU" dirty="0" smtClean="0">
                <a:hlinkClick r:id="rId5" tooltip="Атаките от 11 септември"/>
              </a:rPr>
              <a:t>атаките от 11 септември</a:t>
            </a:r>
            <a:r>
              <a:rPr lang="ru-RU" dirty="0" smtClean="0"/>
              <a:t> Буш обявява световна </a:t>
            </a:r>
            <a:r>
              <a:rPr lang="ru-RU" dirty="0" smtClean="0">
                <a:hlinkClick r:id="rId6" tooltip="Война срещу тероризма"/>
              </a:rPr>
              <a:t>Война срещу тероризма</a:t>
            </a:r>
            <a:r>
              <a:rPr lang="ru-RU" dirty="0" smtClean="0"/>
              <a:t> и нарежда </a:t>
            </a:r>
            <a:r>
              <a:rPr lang="ru-RU" dirty="0" smtClean="0">
                <a:hlinkClick r:id="rId7" tooltip="Война в Афганистан (2001-2002)"/>
              </a:rPr>
              <a:t>инвазия в Афганистан</a:t>
            </a:r>
            <a:r>
              <a:rPr lang="ru-RU" dirty="0" smtClean="0"/>
              <a:t> за свалянето от власт на </a:t>
            </a:r>
            <a:r>
              <a:rPr lang="ru-RU" dirty="0" smtClean="0">
                <a:hlinkClick r:id="rId8" tooltip="Талибани"/>
              </a:rPr>
              <a:t>талибаните</a:t>
            </a:r>
            <a:r>
              <a:rPr lang="ru-RU" dirty="0" smtClean="0"/>
              <a:t>, унищожаването на</a:t>
            </a:r>
            <a:r>
              <a:rPr lang="ru-RU" dirty="0" smtClean="0">
                <a:hlinkClick r:id="rId9" tooltip="Ал Кайда"/>
              </a:rPr>
              <a:t>Ал Кайда</a:t>
            </a:r>
            <a:r>
              <a:rPr lang="ru-RU" dirty="0" smtClean="0"/>
              <a:t> и залавянето на </a:t>
            </a:r>
            <a:r>
              <a:rPr lang="ru-RU" dirty="0" smtClean="0">
                <a:hlinkClick r:id="rId10" tooltip="Осама бин Ладен"/>
              </a:rPr>
              <a:t>Осама бин Ладен</a:t>
            </a:r>
            <a:r>
              <a:rPr lang="ru-RU" dirty="0" smtClean="0"/>
              <a:t>. През </a:t>
            </a:r>
            <a:r>
              <a:rPr lang="ru-RU" dirty="0" smtClean="0">
                <a:hlinkClick r:id="rId11" tooltip="Март"/>
              </a:rPr>
              <a:t>март</a:t>
            </a:r>
            <a:r>
              <a:rPr lang="ru-RU" dirty="0" smtClean="0"/>
              <a:t> </a:t>
            </a:r>
            <a:r>
              <a:rPr lang="ru-RU" dirty="0" smtClean="0">
                <a:hlinkClick r:id="rId12" tooltip="2003"/>
              </a:rPr>
              <a:t>2003 година</a:t>
            </a:r>
            <a:r>
              <a:rPr lang="ru-RU" dirty="0" smtClean="0"/>
              <a:t> Буш нарежда </a:t>
            </a:r>
            <a:r>
              <a:rPr lang="ru-RU" dirty="0" smtClean="0">
                <a:hlinkClick r:id="rId13" tooltip="Война в Ирак"/>
              </a:rPr>
              <a:t>инвазия в Ирак</a:t>
            </a:r>
            <a:r>
              <a:rPr lang="ru-RU" dirty="0" smtClean="0"/>
              <a:t>, твърдейки, че </a:t>
            </a:r>
            <a:r>
              <a:rPr lang="ru-RU" dirty="0" smtClean="0">
                <a:hlinkClick r:id="rId14" tooltip="Ирак"/>
              </a:rPr>
              <a:t>Ирак</a:t>
            </a:r>
            <a:r>
              <a:rPr lang="ru-RU" dirty="0" smtClean="0"/>
              <a:t> притежава </a:t>
            </a:r>
            <a:r>
              <a:rPr lang="ru-RU" dirty="0" smtClean="0">
                <a:hlinkClick r:id="rId15" tooltip="Оръжия за масово унищожение"/>
              </a:rPr>
              <a:t>оръжия за масово унищожение</a:t>
            </a:r>
            <a:r>
              <a:rPr lang="ru-RU" dirty="0" smtClean="0"/>
              <a:t> и че войната е задължителна за защитаването на САЩ. Буш разполага с широка подкрепа в Републиканската партия и не среща силен съперник. Той назначава Кенет Мелман за мениджър на кампанията с политическа стратегия, измислена от Роув. Буш очертава дневния ред включващ силна обвързаност със войните в </a:t>
            </a:r>
            <a:r>
              <a:rPr lang="ru-RU" dirty="0" smtClean="0">
                <a:hlinkClick r:id="rId14" tooltip="Ирак"/>
              </a:rPr>
              <a:t>Ирак</a:t>
            </a:r>
            <a:r>
              <a:rPr lang="ru-RU" dirty="0" smtClean="0"/>
              <a:t> и </a:t>
            </a:r>
            <a:r>
              <a:rPr lang="ru-RU" dirty="0" smtClean="0">
                <a:hlinkClick r:id="rId16" tooltip="Афганистан"/>
              </a:rPr>
              <a:t>Афганистан</a:t>
            </a:r>
            <a:r>
              <a:rPr lang="ru-RU" dirty="0" smtClean="0"/>
              <a:t>, подновяване на закона USA PATRIOT, правене намаленията на данъците перманенти, орязване бюджетния дефицит наполовина, поощряване на образованието както и реформа в законът даващ право за предявяване на иск, реформа в социалното осигуряване и създаване на общество на собственостите.</a:t>
            </a:r>
          </a:p>
          <a:p>
            <a:endParaRPr lang="bg-BG"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a:xfrm>
            <a:off x="457200" y="571480"/>
            <a:ext cx="7239000" cy="5884256"/>
          </a:xfrm>
        </p:spPr>
        <p:txBody>
          <a:bodyPr>
            <a:normAutofit fontScale="70000" lnSpcReduction="20000"/>
          </a:bodyPr>
          <a:lstStyle/>
          <a:p>
            <a:r>
              <a:rPr lang="ru-RU" dirty="0" smtClean="0"/>
              <a:t>Кампанията на Буш говори из Щатите против кандидатите-демократи и най-вече срещу главния му съперник сенаторът от </a:t>
            </a:r>
            <a:r>
              <a:rPr lang="ru-RU" dirty="0" smtClean="0">
                <a:hlinkClick r:id="rId2" tooltip="Масачузетс"/>
              </a:rPr>
              <a:t>Масачузетс</a:t>
            </a:r>
            <a:r>
              <a:rPr lang="ru-RU" dirty="0" smtClean="0"/>
              <a:t> </a:t>
            </a:r>
            <a:r>
              <a:rPr lang="ru-RU" dirty="0" smtClean="0">
                <a:hlinkClick r:id="rId3" tooltip="Джон Кери"/>
              </a:rPr>
              <a:t>Джон Кери</a:t>
            </a:r>
            <a:r>
              <a:rPr lang="ru-RU" dirty="0" smtClean="0"/>
              <a:t>. Кери и другите демократи атакуват Буш за войната в Ирак усещайки излишъка на закона USA PATRIOT и провалът за стимулиране на икономиката и растежът на работи. Кампанията на Буш характеризира Кери като твърд либерал който ще увеличи данъците и размерът на правителството. Тя продължително критикува привидно несъвместимите изявления на Кери за войната в Ирак и твърди за липсата на визия за успех във войната срещу тероризма. Буш печели 31 от 50 щата и 286 гласа в електоралния колеж.</a:t>
            </a:r>
          </a:p>
          <a:p>
            <a:r>
              <a:rPr lang="ru-RU" dirty="0" smtClean="0"/>
              <a:t>Буш печели категорично мнозинство при народния вот ставайки по този начин първият президент сторил това от 1988 г. насам. В допълнение преизбирането на Буш се случва заедно със запазването на мнозинството на двете камари на Конгреса от Републиканската партия нещо, което не се е случвало от 1924 г. насам.</a:t>
            </a:r>
          </a:p>
          <a:p>
            <a:endParaRPr lang="bg-BG"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normAutofit/>
          </a:bodyPr>
          <a:lstStyle/>
          <a:p>
            <a:r>
              <a:rPr lang="bg-BG" dirty="0" smtClean="0"/>
              <a:t>УПРАВЛЕНИЕТО НА БАРАК ОБАМА</a:t>
            </a:r>
            <a:endParaRPr lang="bg-BG" dirty="0"/>
          </a:p>
        </p:txBody>
      </p:sp>
      <p:pic>
        <p:nvPicPr>
          <p:cNvPr id="5" name="Контейнер за съдържание 4" descr="220px-US_President_Barack_Obama_taking_his_Oath_of_Office_-_2009Jan20.jpg"/>
          <p:cNvPicPr>
            <a:picLocks noGrp="1" noChangeAspect="1"/>
          </p:cNvPicPr>
          <p:nvPr>
            <p:ph sz="half" idx="1"/>
          </p:nvPr>
        </p:nvPicPr>
        <p:blipFill>
          <a:blip r:embed="rId2"/>
          <a:stretch>
            <a:fillRect/>
          </a:stretch>
        </p:blipFill>
        <p:spPr>
          <a:xfrm>
            <a:off x="285720" y="1071546"/>
            <a:ext cx="3786214" cy="5429264"/>
          </a:xfrm>
        </p:spPr>
      </p:pic>
      <p:sp>
        <p:nvSpPr>
          <p:cNvPr id="4" name="Контейнер за съдържание 3"/>
          <p:cNvSpPr>
            <a:spLocks noGrp="1"/>
          </p:cNvSpPr>
          <p:nvPr>
            <p:ph sz="half" idx="2"/>
          </p:nvPr>
        </p:nvSpPr>
        <p:spPr/>
        <p:txBody>
          <a:bodyPr>
            <a:normAutofit fontScale="62500" lnSpcReduction="20000"/>
          </a:bodyPr>
          <a:lstStyle/>
          <a:p>
            <a:r>
              <a:rPr lang="ru-RU" b="1" dirty="0" smtClean="0"/>
              <a:t>Барак Хусейн Обама II</a:t>
            </a:r>
            <a:r>
              <a:rPr lang="ru-RU" dirty="0" smtClean="0"/>
              <a:t> (на </a:t>
            </a:r>
            <a:r>
              <a:rPr lang="ru-RU" dirty="0" smtClean="0">
                <a:hlinkClick r:id="rId3" tooltip="Английски език"/>
              </a:rPr>
              <a:t>английски</a:t>
            </a:r>
            <a:r>
              <a:rPr lang="ru-RU" dirty="0" smtClean="0"/>
              <a:t>: </a:t>
            </a:r>
            <a:r>
              <a:rPr lang="ru-RU" i="1" dirty="0" smtClean="0"/>
              <a:t>Barack Hussein Obama II</a:t>
            </a:r>
            <a:r>
              <a:rPr lang="ru-RU" dirty="0" smtClean="0"/>
              <a:t>) е 44-ият и настоящ </a:t>
            </a:r>
            <a:r>
              <a:rPr lang="ru-RU" dirty="0" smtClean="0">
                <a:hlinkClick r:id="rId4" tooltip="Президент на САЩ"/>
              </a:rPr>
              <a:t>президент на САЩ</a:t>
            </a:r>
            <a:r>
              <a:rPr lang="ru-RU" dirty="0" smtClean="0"/>
              <a:t>, от</a:t>
            </a:r>
            <a:r>
              <a:rPr lang="ru-RU" dirty="0" smtClean="0">
                <a:hlinkClick r:id="rId5" tooltip="Демократическа партия (САЩ)"/>
              </a:rPr>
              <a:t>Демократическата партия</a:t>
            </a:r>
            <a:r>
              <a:rPr lang="ru-RU" dirty="0" smtClean="0"/>
              <a:t>. Избран е на </a:t>
            </a:r>
            <a:r>
              <a:rPr lang="ru-RU" dirty="0" smtClean="0">
                <a:hlinkClick r:id="rId6" tooltip="4 ноември"/>
              </a:rPr>
              <a:t>4 ноември</a:t>
            </a:r>
            <a:r>
              <a:rPr lang="ru-RU" dirty="0" smtClean="0"/>
              <a:t> </a:t>
            </a:r>
            <a:r>
              <a:rPr lang="ru-RU" dirty="0" smtClean="0">
                <a:hlinkClick r:id="rId7" tooltip="2008"/>
              </a:rPr>
              <a:t>2008</a:t>
            </a:r>
            <a:r>
              <a:rPr lang="ru-RU" dirty="0" smtClean="0"/>
              <a:t> г. и встъпва в длъжност на </a:t>
            </a:r>
            <a:r>
              <a:rPr lang="ru-RU" dirty="0" smtClean="0">
                <a:hlinkClick r:id="rId8" tooltip="20 януари"/>
              </a:rPr>
              <a:t>20 януари</a:t>
            </a:r>
            <a:r>
              <a:rPr lang="ru-RU" dirty="0" smtClean="0"/>
              <a:t> </a:t>
            </a:r>
            <a:r>
              <a:rPr lang="ru-RU" dirty="0" smtClean="0">
                <a:hlinkClick r:id="rId9" tooltip="2009"/>
              </a:rPr>
              <a:t>2009</a:t>
            </a:r>
            <a:r>
              <a:rPr lang="ru-RU" dirty="0" smtClean="0"/>
              <a:t> г. Барак Обама е първият цветнокож в историята, който е избран на този пост. Награден е с </a:t>
            </a:r>
            <a:r>
              <a:rPr lang="ru-RU" dirty="0" smtClean="0">
                <a:hlinkClick r:id="rId10" tooltip="Нобелова награда за мир"/>
              </a:rPr>
              <a:t>Нобелова награда за мир</a:t>
            </a:r>
            <a:r>
              <a:rPr lang="ru-RU" dirty="0" smtClean="0"/>
              <a:t> през 2009 г.</a:t>
            </a:r>
          </a:p>
          <a:p>
            <a:r>
              <a:rPr lang="ru-RU" dirty="0" smtClean="0"/>
              <a:t>На 6 ноември 2012 е преизбран на президентския пост в конкуренция с републиканеца </a:t>
            </a:r>
            <a:r>
              <a:rPr lang="ru-RU" dirty="0" smtClean="0">
                <a:hlinkClick r:id="rId11" tooltip="Мит Ромни"/>
              </a:rPr>
              <a:t>Мит Ромни</a:t>
            </a:r>
            <a:r>
              <a:rPr lang="ru-RU" dirty="0" smtClean="0"/>
              <a:t>, въпреки недоволството на американците от ниския икономически растеж и трайно високата безработица по време на първия мандат.</a:t>
            </a:r>
            <a:r>
              <a:rPr lang="ru-RU" baseline="30000" dirty="0" smtClean="0">
                <a:hlinkClick r:id="rId12"/>
              </a:rPr>
              <a:t>[1]</a:t>
            </a:r>
            <a:endParaRPr lang="ru-RU" dirty="0" smtClean="0"/>
          </a:p>
          <a:p>
            <a:endParaRPr lang="bg-BG"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a:xfrm>
            <a:off x="457200" y="285728"/>
            <a:ext cx="7239000" cy="6170008"/>
          </a:xfrm>
        </p:spPr>
        <p:txBody>
          <a:bodyPr>
            <a:normAutofit fontScale="55000" lnSpcReduction="20000"/>
          </a:bodyPr>
          <a:lstStyle/>
          <a:p>
            <a:r>
              <a:rPr lang="ru-RU" dirty="0" smtClean="0"/>
              <a:t>ОБама е роден на </a:t>
            </a:r>
            <a:r>
              <a:rPr lang="ru-RU" dirty="0" smtClean="0">
                <a:hlinkClick r:id="rId2" tooltip="4 август"/>
              </a:rPr>
              <a:t>4 август</a:t>
            </a:r>
            <a:r>
              <a:rPr lang="ru-RU" dirty="0" smtClean="0"/>
              <a:t> </a:t>
            </a:r>
            <a:r>
              <a:rPr lang="ru-RU" dirty="0" smtClean="0">
                <a:hlinkClick r:id="rId3" tooltip="1961"/>
              </a:rPr>
              <a:t>1961</a:t>
            </a:r>
            <a:r>
              <a:rPr lang="ru-RU" dirty="0" smtClean="0"/>
              <a:t> г. в </a:t>
            </a:r>
            <a:r>
              <a:rPr lang="ru-RU" dirty="0" smtClean="0">
                <a:hlinkClick r:id="rId4" tooltip="Хонолулу"/>
              </a:rPr>
              <a:t>Хонолулу</a:t>
            </a:r>
            <a:r>
              <a:rPr lang="ru-RU" dirty="0" smtClean="0"/>
              <a:t> ( </a:t>
            </a:r>
            <a:r>
              <a:rPr lang="ru-RU" dirty="0" smtClean="0">
                <a:hlinkClick r:id="rId5" tooltip="Хавай"/>
              </a:rPr>
              <a:t>Хавай</a:t>
            </a:r>
            <a:r>
              <a:rPr lang="ru-RU" dirty="0" smtClean="0"/>
              <a:t>). Родителите му, Барак Обама-старши — чернокож кениец от етническата група </a:t>
            </a:r>
            <a:r>
              <a:rPr lang="ru-RU" dirty="0" smtClean="0">
                <a:hlinkClick r:id="rId6" tooltip="Луо (страницата не съществува)"/>
              </a:rPr>
              <a:t>луо</a:t>
            </a:r>
            <a:r>
              <a:rPr lang="ru-RU" dirty="0" smtClean="0"/>
              <a:t>, и Ан Данъм — бяла американка от </a:t>
            </a:r>
            <a:r>
              <a:rPr lang="ru-RU" dirty="0" smtClean="0">
                <a:hlinkClick r:id="rId7" tooltip="Канзас"/>
              </a:rPr>
              <a:t>Канзас</a:t>
            </a:r>
            <a:r>
              <a:rPr lang="ru-RU" dirty="0" smtClean="0"/>
              <a:t>, се запознават докато следват в Хавайския университет, сключват брак, но се развеждат през </a:t>
            </a:r>
            <a:r>
              <a:rPr lang="ru-RU" dirty="0" smtClean="0">
                <a:hlinkClick r:id="rId8" tooltip="1964"/>
              </a:rPr>
              <a:t>1964</a:t>
            </a:r>
            <a:r>
              <a:rPr lang="ru-RU" dirty="0" smtClean="0"/>
              <a:t>. Причината е, че бащата получава стипендия за </a:t>
            </a:r>
            <a:r>
              <a:rPr lang="ru-RU" dirty="0" smtClean="0">
                <a:hlinkClick r:id="rId9" tooltip="Харвардски университет"/>
              </a:rPr>
              <a:t>Харвардския университет</a:t>
            </a:r>
            <a:r>
              <a:rPr lang="ru-RU" dirty="0" smtClean="0"/>
              <a:t>, която не е достатъчна, за да издържа съпругата и сина си, затова заминава сам. Обама е изключително активен в своите политически дейности. През 1996 г. е избран в Сената на </a:t>
            </a:r>
            <a:r>
              <a:rPr lang="ru-RU" dirty="0" smtClean="0">
                <a:hlinkClick r:id="rId10" tooltip="Илинойс"/>
              </a:rPr>
              <a:t>Илинойс</a:t>
            </a:r>
            <a:r>
              <a:rPr lang="ru-RU" dirty="0" smtClean="0"/>
              <a:t> и оглавява комитета за общественото здраве, където се бори за набиране на повече средства за фондовете за борба със </a:t>
            </a:r>
            <a:r>
              <a:rPr lang="ru-RU" dirty="0" smtClean="0">
                <a:hlinkClick r:id="rId11" tooltip="СПИН"/>
              </a:rPr>
              <a:t>СПИН</a:t>
            </a:r>
            <a:r>
              <a:rPr lang="ru-RU" dirty="0" smtClean="0"/>
              <a:t>, също е и защитник на каузата на </a:t>
            </a:r>
            <a:r>
              <a:rPr lang="ru-RU" dirty="0" smtClean="0">
                <a:hlinkClick r:id="rId12" tooltip="Хомосексуалист"/>
              </a:rPr>
              <a:t>хомосексуалистите</a:t>
            </a:r>
            <a:r>
              <a:rPr lang="ru-RU" dirty="0" smtClean="0"/>
              <a:t>. Мандата му се отличава с одобрението на републиканците относно законите, които прокарва за видео наблюдение на полицейските разпити, против расовата дискриминация и др.</a:t>
            </a:r>
          </a:p>
          <a:p>
            <a:r>
              <a:rPr lang="ru-RU" dirty="0" smtClean="0"/>
              <a:t>През </a:t>
            </a:r>
            <a:r>
              <a:rPr lang="ru-RU" dirty="0" smtClean="0">
                <a:hlinkClick r:id="rId13" tooltip="2000"/>
              </a:rPr>
              <a:t>2000</a:t>
            </a:r>
            <a:r>
              <a:rPr lang="ru-RU" dirty="0" smtClean="0"/>
              <a:t> г. се надява да бъде избран сред първите кандидати, влизащи в </a:t>
            </a:r>
            <a:r>
              <a:rPr lang="ru-RU" dirty="0" smtClean="0">
                <a:hlinkClick r:id="rId14" tooltip="Камара на представителите на САЩ"/>
              </a:rPr>
              <a:t>Камарата на представителите на Съединените щати</a:t>
            </a:r>
            <a:r>
              <a:rPr lang="ru-RU" dirty="0" smtClean="0"/>
              <a:t>. За съжаление получава само 30% от гласовете и отпада от листата. Но той не спира дотук и през </a:t>
            </a:r>
            <a:r>
              <a:rPr lang="ru-RU" dirty="0" smtClean="0">
                <a:hlinkClick r:id="rId15" tooltip="2002"/>
              </a:rPr>
              <a:t>2002</a:t>
            </a:r>
            <a:r>
              <a:rPr lang="ru-RU" dirty="0" smtClean="0"/>
              <a:t> г. се обявява срещу нео-консерваторите за нахлуването в </a:t>
            </a:r>
            <a:r>
              <a:rPr lang="ru-RU" u="sng" dirty="0" smtClean="0">
                <a:hlinkClick r:id="rId16" tooltip="Ирак"/>
              </a:rPr>
              <a:t>Ирак</a:t>
            </a:r>
            <a:r>
              <a:rPr lang="ru-RU" dirty="0" smtClean="0"/>
              <a:t>, като се изказва, че е против една глупава война, основаваща се не на разума и принципите, а на страдание и политика. Той не е единственият, който се противопоставя на войната, задвижена от правителството на Буш, заедно с него са голяма част от мнозинството в </a:t>
            </a:r>
            <a:r>
              <a:rPr lang="ru-RU" dirty="0" smtClean="0">
                <a:hlinkClick r:id="rId17" tooltip="Сенат на САЩ"/>
              </a:rPr>
              <a:t>Сената</a:t>
            </a:r>
            <a:r>
              <a:rPr lang="ru-RU" dirty="0" smtClean="0"/>
              <a:t>.</a:t>
            </a:r>
          </a:p>
          <a:p>
            <a:endParaRPr lang="bg-BG"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a:xfrm>
            <a:off x="457200" y="714356"/>
            <a:ext cx="7239000" cy="5741380"/>
          </a:xfrm>
        </p:spPr>
        <p:txBody>
          <a:bodyPr>
            <a:normAutofit fontScale="77500" lnSpcReduction="20000"/>
          </a:bodyPr>
          <a:lstStyle/>
          <a:p>
            <a:r>
              <a:rPr lang="ru-RU" dirty="0" smtClean="0"/>
              <a:t>За първи път в историята на Съединените щати, за президент на страната е избран чернокож мъж, или както самите американци го определят WASP (бял мъж от англосаксонски произход и с протестантска вяра). Барак Обама е проводник на политика, различна от водената до момента (пример за което е факта, че той е противник на войната в Ирак), поради което се очакват значителни промени, касаещи както вътрешната организация на една от водещите велики сили, така и нейната външна политика, а именно участието й, във водещи за момента световни конфликти. Иначе казано един народ, един континент, една планета са в радостно </a:t>
            </a:r>
            <a:br>
              <a:rPr lang="ru-RU" dirty="0" smtClean="0"/>
            </a:br>
            <a:endParaRPr lang="ru-RU" b="1" dirty="0" smtClean="0"/>
          </a:p>
          <a:p>
            <a:endParaRPr lang="bg-BG"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p>
            <a:r>
              <a:rPr lang="bg-BG" dirty="0" smtClean="0"/>
              <a:t>		Заключение</a:t>
            </a:r>
            <a:endParaRPr lang="bg-BG" dirty="0"/>
          </a:p>
        </p:txBody>
      </p:sp>
      <p:sp>
        <p:nvSpPr>
          <p:cNvPr id="3" name="Контейнер за съдържание 2"/>
          <p:cNvSpPr>
            <a:spLocks noGrp="1"/>
          </p:cNvSpPr>
          <p:nvPr>
            <p:ph idx="1"/>
          </p:nvPr>
        </p:nvSpPr>
        <p:spPr/>
        <p:txBody>
          <a:bodyPr>
            <a:normAutofit fontScale="62500" lnSpcReduction="20000"/>
          </a:bodyPr>
          <a:lstStyle/>
          <a:p>
            <a:r>
              <a:rPr lang="ru-RU" dirty="0" smtClean="0"/>
              <a:t>Американците желаят сериозни промени във външната и вътрешната политика на своята страна, и това показаха резултатите от изборите за държавен глава, които на 4 ноември миналата година спечели Барак Обама. Американците. Като цяло, посоката на възможните промени може да бъде характеризирана като преход към многостранни отношения и отказ от приказките, че САЩ са единствената световна суперсила. Американските президенти, независимо от очакванията в навечерието на тяхното встъпване в длъжност, често са започвали или са били въвличани в разнообразни конфликти, така че не си струва да очакваме, че управлението на Обама ще бъде началото на ера на мир в американската история. Той ще оглави страна, която вече участва в две войни. И това, което ще предприеме по отношение на двата конфликта ще бъде определящо за неговото бъдещо управление и за бъдещите отношения между страните по целия свят.</a:t>
            </a:r>
            <a:r>
              <a:rPr lang="ru-RU" b="1" dirty="0" smtClean="0"/>
              <a:t/>
            </a:r>
            <a:br>
              <a:rPr lang="ru-RU" b="1" dirty="0" smtClean="0"/>
            </a:br>
            <a:r>
              <a:rPr lang="ru-RU" b="1" dirty="0" smtClean="0"/>
              <a:t/>
            </a:r>
            <a:br>
              <a:rPr lang="ru-RU" b="1" dirty="0" smtClean="0"/>
            </a:br>
            <a:endParaRPr lang="bg-BG"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928662" y="512064"/>
            <a:ext cx="7758138" cy="1273862"/>
          </a:xfrm>
        </p:spPr>
        <p:txBody>
          <a:bodyPr>
            <a:normAutofit/>
          </a:bodyPr>
          <a:lstStyle/>
          <a:p>
            <a:r>
              <a:rPr lang="bg-BG" dirty="0" smtClean="0"/>
              <a:t>Конкуренция между двете партии</a:t>
            </a:r>
            <a:endParaRPr lang="bg-BG" dirty="0"/>
          </a:p>
        </p:txBody>
      </p:sp>
      <p:sp>
        <p:nvSpPr>
          <p:cNvPr id="3" name="Контейнер за съдържание 2"/>
          <p:cNvSpPr>
            <a:spLocks noGrp="1"/>
          </p:cNvSpPr>
          <p:nvPr>
            <p:ph idx="1"/>
          </p:nvPr>
        </p:nvSpPr>
        <p:spPr>
          <a:xfrm>
            <a:off x="914400" y="2428868"/>
            <a:ext cx="7772400" cy="3926692"/>
          </a:xfrm>
        </p:spPr>
        <p:txBody>
          <a:bodyPr/>
          <a:lstStyle/>
          <a:p>
            <a:r>
              <a:rPr lang="ru-RU" sz="3200" dirty="0" smtClean="0"/>
              <a:t>Борбата между Републиканската партия и Демократическата партия отразява противоречията между развиващия се на Север капитал и робовладелската система на Юга.</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normAutofit fontScale="90000"/>
          </a:bodyPr>
          <a:lstStyle/>
          <a:p>
            <a:r>
              <a:rPr lang="bg-BG" dirty="0" smtClean="0"/>
              <a:t>Управление на Хари С. Труман</a:t>
            </a:r>
            <a:br>
              <a:rPr lang="bg-BG" dirty="0" smtClean="0"/>
            </a:br>
            <a:endParaRPr lang="bg-BG" dirty="0"/>
          </a:p>
        </p:txBody>
      </p:sp>
      <p:pic>
        <p:nvPicPr>
          <p:cNvPr id="5" name="Контейнер за съдържание 4" descr="Harry_S._Truman.jpg"/>
          <p:cNvPicPr>
            <a:picLocks noGrp="1" noChangeAspect="1"/>
          </p:cNvPicPr>
          <p:nvPr>
            <p:ph sz="half" idx="1"/>
          </p:nvPr>
        </p:nvPicPr>
        <p:blipFill>
          <a:blip r:embed="rId2"/>
          <a:stretch>
            <a:fillRect/>
          </a:stretch>
        </p:blipFill>
        <p:spPr>
          <a:xfrm>
            <a:off x="1130300" y="2343150"/>
            <a:ext cx="2540000" cy="3238500"/>
          </a:xfrm>
        </p:spPr>
      </p:pic>
      <p:sp>
        <p:nvSpPr>
          <p:cNvPr id="4" name="Контейнер за съдържание 3"/>
          <p:cNvSpPr>
            <a:spLocks noGrp="1"/>
          </p:cNvSpPr>
          <p:nvPr>
            <p:ph sz="half" idx="2"/>
          </p:nvPr>
        </p:nvSpPr>
        <p:spPr>
          <a:xfrm>
            <a:off x="4786314" y="1600200"/>
            <a:ext cx="2912934" cy="4757758"/>
          </a:xfrm>
        </p:spPr>
        <p:txBody>
          <a:bodyPr>
            <a:normAutofit fontScale="47500" lnSpcReduction="20000"/>
          </a:bodyPr>
          <a:lstStyle/>
          <a:p>
            <a:pPr>
              <a:buNone/>
            </a:pPr>
            <a:r>
              <a:rPr lang="ru-RU" b="1" dirty="0" smtClean="0"/>
              <a:t>Хари С. Труман</a:t>
            </a:r>
            <a:r>
              <a:rPr lang="ru-RU" dirty="0" smtClean="0"/>
              <a:t> е роден на </a:t>
            </a:r>
            <a:r>
              <a:rPr lang="ru-RU" dirty="0" smtClean="0">
                <a:hlinkClick r:id="rId3" tooltip="8 май"/>
              </a:rPr>
              <a:t>8 май</a:t>
            </a:r>
            <a:r>
              <a:rPr lang="ru-RU" dirty="0" smtClean="0"/>
              <a:t> </a:t>
            </a:r>
            <a:r>
              <a:rPr lang="ru-RU" dirty="0" smtClean="0">
                <a:hlinkClick r:id="rId4" tooltip="1884"/>
              </a:rPr>
              <a:t>1884</a:t>
            </a:r>
            <a:r>
              <a:rPr lang="ru-RU" dirty="0" smtClean="0"/>
              <a:t> г. в </a:t>
            </a:r>
            <a:r>
              <a:rPr lang="ru-RU" dirty="0" smtClean="0">
                <a:hlinkClick r:id="rId5" tooltip="Ламар (Мисури) (страницата не съществува)"/>
              </a:rPr>
              <a:t>Ламар</a:t>
            </a:r>
            <a:r>
              <a:rPr lang="ru-RU" dirty="0" smtClean="0"/>
              <a:t>, </a:t>
            </a:r>
            <a:r>
              <a:rPr lang="ru-RU" dirty="0" smtClean="0">
                <a:hlinkClick r:id="rId6" tooltip="Мисури"/>
              </a:rPr>
              <a:t>Мисури</a:t>
            </a:r>
            <a:r>
              <a:rPr lang="ru-RU" dirty="0" smtClean="0"/>
              <a:t> и е най – големият син на Джон Андресън Труман и Марта Елън Йънг Труман. Когато е на 6 години родителите му се местят в Индипендънс, </a:t>
            </a:r>
            <a:r>
              <a:rPr lang="ru-RU" dirty="0" smtClean="0">
                <a:hlinkClick r:id="rId6" tooltip="Мисури"/>
              </a:rPr>
              <a:t>Мисури</a:t>
            </a:r>
            <a:r>
              <a:rPr lang="ru-RU" dirty="0" smtClean="0"/>
              <a:t>, където Труман прекарва голяма част от младините си. След като завършва висше училище през </a:t>
            </a:r>
            <a:r>
              <a:rPr lang="ru-RU" dirty="0" smtClean="0">
                <a:hlinkClick r:id="rId7" tooltip="1901"/>
              </a:rPr>
              <a:t>1901</a:t>
            </a:r>
            <a:r>
              <a:rPr lang="ru-RU" dirty="0" smtClean="0"/>
              <a:t> г. Труман работи на серия от духовнически длъжности преди да реши и да стане фермер през </a:t>
            </a:r>
            <a:r>
              <a:rPr lang="ru-RU" dirty="0" smtClean="0">
                <a:hlinkClick r:id="rId8" tooltip="1906"/>
              </a:rPr>
              <a:t>1906</a:t>
            </a:r>
            <a:r>
              <a:rPr lang="ru-RU" dirty="0" smtClean="0"/>
              <a:t> г., дейност, с която се занимава следващите десет години. Той е последният президент, който не е завършил колеж, въпреки че изучава две години право в </a:t>
            </a:r>
            <a:r>
              <a:rPr lang="ru-RU" dirty="0" smtClean="0">
                <a:hlinkClick r:id="rId9" tooltip="Канзас"/>
              </a:rPr>
              <a:t>Канзас</a:t>
            </a:r>
            <a:r>
              <a:rPr lang="ru-RU" dirty="0" smtClean="0"/>
              <a:t>.</a:t>
            </a:r>
            <a:endParaRPr lang="bg-BG"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p:txBody>
          <a:bodyPr>
            <a:normAutofit fontScale="70000" lnSpcReduction="20000"/>
          </a:bodyPr>
          <a:lstStyle/>
          <a:p>
            <a:r>
              <a:rPr lang="ru-RU" dirty="0" smtClean="0"/>
              <a:t>Управлението на Труман е изпълнено със значими събития — използването на атомната бомба, краят на </a:t>
            </a:r>
            <a:r>
              <a:rPr lang="ru-RU" dirty="0" smtClean="0">
                <a:hlinkClick r:id="rId2" tooltip="Втората световна война"/>
              </a:rPr>
              <a:t>Втората световна война</a:t>
            </a:r>
            <a:r>
              <a:rPr lang="ru-RU" dirty="0" smtClean="0"/>
              <a:t>, започването на </a:t>
            </a:r>
            <a:r>
              <a:rPr lang="ru-RU" dirty="0" smtClean="0">
                <a:hlinkClick r:id="rId3" tooltip="Студената война"/>
              </a:rPr>
              <a:t>Студената война</a:t>
            </a:r>
            <a:r>
              <a:rPr lang="ru-RU" dirty="0" smtClean="0"/>
              <a:t> (</a:t>
            </a:r>
            <a:r>
              <a:rPr lang="ru-RU" i="1" dirty="0" smtClean="0">
                <a:hlinkClick r:id="rId4" tooltip="Доктрина Труман"/>
              </a:rPr>
              <a:t>Доктрина „Труман“</a:t>
            </a:r>
            <a:r>
              <a:rPr lang="ru-RU" dirty="0" smtClean="0"/>
              <a:t>), </a:t>
            </a:r>
            <a:r>
              <a:rPr lang="ru-RU" dirty="0" smtClean="0">
                <a:hlinkClick r:id="rId5" tooltip="Планът Маршал"/>
              </a:rPr>
              <a:t>Планът Маршал</a:t>
            </a:r>
            <a:r>
              <a:rPr lang="ru-RU" dirty="0" smtClean="0"/>
              <a:t> за възстановяване на </a:t>
            </a:r>
            <a:r>
              <a:rPr lang="ru-RU" dirty="0" smtClean="0">
                <a:hlinkClick r:id="rId6" tooltip="Европа"/>
              </a:rPr>
              <a:t>Европа</a:t>
            </a:r>
            <a:r>
              <a:rPr lang="ru-RU" dirty="0" smtClean="0"/>
              <a:t>, десегрегацията на въоръжените сили, създаването на </a:t>
            </a:r>
            <a:r>
              <a:rPr lang="ru-RU" dirty="0" smtClean="0">
                <a:hlinkClick r:id="rId7" tooltip="Организация на обединените нации"/>
              </a:rPr>
              <a:t>ООН</a:t>
            </a:r>
            <a:r>
              <a:rPr lang="ru-RU" dirty="0" smtClean="0"/>
              <a:t>, вторият период на „Червената заплаха” и </a:t>
            </a:r>
            <a:r>
              <a:rPr lang="ru-RU" dirty="0" smtClean="0">
                <a:hlinkClick r:id="rId8" tooltip="Корейската война"/>
              </a:rPr>
              <a:t>Корейската война</a:t>
            </a:r>
            <a:r>
              <a:rPr lang="ru-RU" dirty="0" smtClean="0"/>
              <a:t>. Труман е народен и непретенциозен президент, популяризирал фразите „пулът спира тук” („</a:t>
            </a:r>
            <a:r>
              <a:rPr lang="ru-RU" i="1" dirty="0" smtClean="0"/>
              <a:t>The buck stops here</a:t>
            </a:r>
            <a:r>
              <a:rPr lang="ru-RU" dirty="0" smtClean="0"/>
              <a:t>”), свързана с покера и означаваща "дотук с прехвърлянето на отговорност", както и „Ако не издържаш на топлината, не стой в кухнята.” Той надхвърля ниските очаквания, които мнозина са имали към него в началото на мандата и си създава репутация на силен и способен лидер.Издал заповед за </a:t>
            </a:r>
            <a:r>
              <a:rPr lang="ru-RU" dirty="0" smtClean="0">
                <a:hlinkClick r:id="rId9" tooltip="Атомна бомбардировка над Хирошима и Нагасаки"/>
              </a:rPr>
              <a:t>ядрената бомбардировка</a:t>
            </a:r>
            <a:r>
              <a:rPr lang="ru-RU" dirty="0" smtClean="0"/>
              <a:t> над Хирошима,заради което получил прозвището"Атомният".</a:t>
            </a:r>
            <a:endParaRPr lang="bg-BG"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normAutofit fontScale="90000"/>
          </a:bodyPr>
          <a:lstStyle/>
          <a:p>
            <a:r>
              <a:rPr lang="bg-BG" b="0" dirty="0" smtClean="0"/>
              <a:t>Джоузеф Маккарти</a:t>
            </a:r>
            <a:br>
              <a:rPr lang="bg-BG" b="0" dirty="0" smtClean="0"/>
            </a:br>
            <a:endParaRPr lang="bg-BG" dirty="0"/>
          </a:p>
        </p:txBody>
      </p:sp>
      <p:pic>
        <p:nvPicPr>
          <p:cNvPr id="5" name="Контейнер за съдържание 4" descr="JosephMcCarthyMilitary.jpg"/>
          <p:cNvPicPr>
            <a:picLocks noGrp="1" noChangeAspect="1"/>
          </p:cNvPicPr>
          <p:nvPr>
            <p:ph sz="half" idx="1"/>
          </p:nvPr>
        </p:nvPicPr>
        <p:blipFill>
          <a:blip r:embed="rId2"/>
          <a:stretch>
            <a:fillRect/>
          </a:stretch>
        </p:blipFill>
        <p:spPr>
          <a:xfrm>
            <a:off x="428596" y="1357298"/>
            <a:ext cx="3357586" cy="4714907"/>
          </a:xfrm>
        </p:spPr>
      </p:pic>
      <p:sp>
        <p:nvSpPr>
          <p:cNvPr id="4" name="Контейнер за съдържание 3"/>
          <p:cNvSpPr>
            <a:spLocks noGrp="1"/>
          </p:cNvSpPr>
          <p:nvPr>
            <p:ph sz="half" idx="2"/>
          </p:nvPr>
        </p:nvSpPr>
        <p:spPr>
          <a:xfrm>
            <a:off x="4178808" y="1214422"/>
            <a:ext cx="3520440" cy="5643578"/>
          </a:xfrm>
        </p:spPr>
        <p:txBody>
          <a:bodyPr>
            <a:noAutofit/>
          </a:bodyPr>
          <a:lstStyle/>
          <a:p>
            <a:pPr>
              <a:buNone/>
            </a:pPr>
            <a:endParaRPr lang="ru-RU" sz="1800" dirty="0" smtClean="0"/>
          </a:p>
          <a:p>
            <a:r>
              <a:rPr lang="ru-RU" sz="1800" dirty="0" smtClean="0"/>
              <a:t>Станал известен с преследванията през 50-те години на ХХ век на симпатизанти на</a:t>
            </a:r>
            <a:r>
              <a:rPr lang="ru-RU" sz="1800" dirty="0" smtClean="0">
                <a:hlinkClick r:id="rId3" tooltip="Комунизъм"/>
              </a:rPr>
              <a:t>комунистите</a:t>
            </a:r>
            <a:r>
              <a:rPr lang="ru-RU" sz="1800" dirty="0" smtClean="0"/>
              <a:t> и на заподозрени в </a:t>
            </a:r>
            <a:r>
              <a:rPr lang="ru-RU" sz="1800" dirty="0" smtClean="0">
                <a:hlinkClick r:id="rId4" tooltip="Шпионаж"/>
              </a:rPr>
              <a:t>шпионаж</a:t>
            </a:r>
            <a:r>
              <a:rPr lang="ru-RU" sz="1800" dirty="0" smtClean="0"/>
              <a:t> в полза на </a:t>
            </a:r>
            <a:r>
              <a:rPr lang="ru-RU" sz="1800" dirty="0" smtClean="0">
                <a:hlinkClick r:id="rId5" tooltip="Съюз на съветските социалистически републики"/>
              </a:rPr>
              <a:t>СССР</a:t>
            </a:r>
            <a:r>
              <a:rPr lang="ru-RU" sz="1800" dirty="0" smtClean="0"/>
              <a:t> (така наречения „Лов на вещици“).</a:t>
            </a:r>
          </a:p>
          <a:p>
            <a:r>
              <a:rPr lang="ru-RU" sz="1800" dirty="0" smtClean="0"/>
              <a:t>Маккарти е роден в град Гранд Шут, близо до град </a:t>
            </a:r>
            <a:r>
              <a:rPr lang="ru-RU" sz="1800" dirty="0" smtClean="0">
                <a:hlinkClick r:id="rId6" tooltip="Епълтън (страницата не съществува)"/>
              </a:rPr>
              <a:t>Епълтън</a:t>
            </a:r>
            <a:r>
              <a:rPr lang="ru-RU" sz="1800" dirty="0" smtClean="0"/>
              <a:t>, </a:t>
            </a:r>
            <a:r>
              <a:rPr lang="ru-RU" sz="1800" dirty="0" smtClean="0">
                <a:hlinkClick r:id="rId7" tooltip="Уисконсин"/>
              </a:rPr>
              <a:t>Уисконсин</a:t>
            </a:r>
            <a:r>
              <a:rPr lang="ru-RU" sz="1800" dirty="0" smtClean="0"/>
              <a:t> на </a:t>
            </a:r>
            <a:r>
              <a:rPr lang="ru-RU" sz="1800" dirty="0" smtClean="0">
                <a:hlinkClick r:id="rId8" tooltip="4 ноември"/>
              </a:rPr>
              <a:t>4 ноември</a:t>
            </a:r>
            <a:r>
              <a:rPr lang="ru-RU" sz="1800" dirty="0" smtClean="0"/>
              <a:t> </a:t>
            </a:r>
            <a:r>
              <a:rPr lang="ru-RU" sz="1800" dirty="0" smtClean="0">
                <a:hlinkClick r:id="rId9" tooltip="1908"/>
              </a:rPr>
              <a:t>1908</a:t>
            </a:r>
            <a:r>
              <a:rPr lang="ru-RU" sz="1800" dirty="0" smtClean="0"/>
              <a:t> г. Майка му Бриджит Тиърни (Bridget Tierney) е с </a:t>
            </a:r>
            <a:r>
              <a:rPr lang="ru-RU" sz="1800" dirty="0" smtClean="0">
                <a:hlinkClick r:id="rId10" tooltip="Ирландия"/>
              </a:rPr>
              <a:t>ирландско</a:t>
            </a:r>
            <a:r>
              <a:rPr lang="ru-RU" sz="1800" dirty="0" smtClean="0"/>
              <a:t> потекло. Баща му Тим Макарти е с германско-ирландски произход.</a:t>
            </a:r>
            <a:endParaRPr lang="ru-RU"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p:txBody>
          <a:bodyPr>
            <a:normAutofit lnSpcReduction="10000"/>
          </a:bodyPr>
          <a:lstStyle/>
          <a:p>
            <a:r>
              <a:rPr lang="ru-RU" dirty="0" smtClean="0"/>
              <a:t>Кандидатира се за пръв път за член на Сената през 1944 г., докато все още е на активна служба, но не успява да спечели. През </a:t>
            </a:r>
            <a:r>
              <a:rPr lang="ru-RU" dirty="0" smtClean="0">
                <a:hlinkClick r:id="rId2" tooltip="1946"/>
              </a:rPr>
              <a:t>1946</a:t>
            </a:r>
            <a:r>
              <a:rPr lang="ru-RU" dirty="0" smtClean="0"/>
              <a:t> г. отново се кадидатира и този път е избран за сенатор от щата Уисконсин. Остава сенатор до смъртта си на </a:t>
            </a:r>
            <a:r>
              <a:rPr lang="ru-RU" dirty="0" smtClean="0">
                <a:hlinkClick r:id="rId3" tooltip="2 май"/>
              </a:rPr>
              <a:t>2 май</a:t>
            </a:r>
            <a:r>
              <a:rPr lang="ru-RU" dirty="0" smtClean="0"/>
              <a:t> </a:t>
            </a:r>
            <a:r>
              <a:rPr lang="ru-RU" dirty="0" smtClean="0">
                <a:hlinkClick r:id="rId4" tooltip="1957"/>
              </a:rPr>
              <a:t>1957</a:t>
            </a:r>
            <a:r>
              <a:rPr lang="ru-RU" dirty="0" smtClean="0"/>
              <a:t> г.Той е от Републиканската партия и застава начело на кампанията за разкриване на ‘’антиамериканската дейност’’</a:t>
            </a:r>
            <a:endParaRPr lang="bg-BG"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357158" y="214290"/>
            <a:ext cx="7342090" cy="1248750"/>
          </a:xfrm>
        </p:spPr>
        <p:txBody>
          <a:bodyPr>
            <a:normAutofit fontScale="90000"/>
          </a:bodyPr>
          <a:lstStyle/>
          <a:p>
            <a:r>
              <a:rPr lang="bg-BG" dirty="0" smtClean="0"/>
              <a:t/>
            </a:r>
            <a:br>
              <a:rPr lang="bg-BG" dirty="0" smtClean="0"/>
            </a:br>
            <a:r>
              <a:rPr lang="bg-BG" dirty="0" smtClean="0"/>
              <a:t/>
            </a:r>
            <a:br>
              <a:rPr lang="bg-BG" dirty="0" smtClean="0"/>
            </a:br>
            <a:r>
              <a:rPr lang="bg-BG" dirty="0" smtClean="0"/>
              <a:t>							Управлението на </a:t>
            </a:r>
            <a:r>
              <a:rPr lang="bg-BG" b="0" dirty="0" smtClean="0"/>
              <a:t>Дуайт Айзенхауер</a:t>
            </a:r>
            <a:br>
              <a:rPr lang="bg-BG" b="0" dirty="0" smtClean="0"/>
            </a:br>
            <a:endParaRPr lang="bg-BG" dirty="0"/>
          </a:p>
        </p:txBody>
      </p:sp>
      <p:pic>
        <p:nvPicPr>
          <p:cNvPr id="5" name="Контейнер за съдържание 4" descr="Image_1233618_126.jpg"/>
          <p:cNvPicPr>
            <a:picLocks noGrp="1" noChangeAspect="1"/>
          </p:cNvPicPr>
          <p:nvPr>
            <p:ph sz="half" idx="1"/>
          </p:nvPr>
        </p:nvPicPr>
        <p:blipFill>
          <a:blip r:embed="rId2"/>
          <a:stretch>
            <a:fillRect/>
          </a:stretch>
        </p:blipFill>
        <p:spPr>
          <a:xfrm>
            <a:off x="457200" y="2071678"/>
            <a:ext cx="3521075" cy="4786322"/>
          </a:xfrm>
        </p:spPr>
      </p:pic>
      <p:sp>
        <p:nvSpPr>
          <p:cNvPr id="4" name="Контейнер за съдържание 3"/>
          <p:cNvSpPr>
            <a:spLocks noGrp="1"/>
          </p:cNvSpPr>
          <p:nvPr>
            <p:ph sz="half" idx="2"/>
          </p:nvPr>
        </p:nvSpPr>
        <p:spPr/>
        <p:txBody>
          <a:bodyPr>
            <a:normAutofit/>
          </a:bodyPr>
          <a:lstStyle/>
          <a:p>
            <a:r>
              <a:rPr lang="ru-RU" dirty="0" smtClean="0"/>
              <a:t> А</a:t>
            </a:r>
            <a:r>
              <a:rPr lang="ru-RU" dirty="0" smtClean="0">
                <a:hlinkClick r:id="rId3" tooltip="Американци"/>
              </a:rPr>
              <a:t>мерикански</a:t>
            </a:r>
            <a:r>
              <a:rPr lang="ru-RU" dirty="0" smtClean="0"/>
              <a:t> </a:t>
            </a:r>
            <a:r>
              <a:rPr lang="ru-RU" dirty="0" smtClean="0">
                <a:hlinkClick r:id="rId4" tooltip="Политик"/>
              </a:rPr>
              <a:t>политик</a:t>
            </a:r>
            <a:r>
              <a:rPr lang="ru-RU" dirty="0" smtClean="0"/>
              <a:t> и военен деец, 34-ти</a:t>
            </a:r>
            <a:r>
              <a:rPr lang="ru-RU" dirty="0" smtClean="0">
                <a:hlinkClick r:id="rId5" tooltip="Президент на САЩ"/>
              </a:rPr>
              <a:t>президент на САЩ</a:t>
            </a:r>
            <a:r>
              <a:rPr lang="ru-RU" dirty="0" smtClean="0"/>
              <a:t> (</a:t>
            </a:r>
            <a:r>
              <a:rPr lang="ru-RU" dirty="0" smtClean="0">
                <a:hlinkClick r:id="rId6" tooltip="1953"/>
              </a:rPr>
              <a:t>1953</a:t>
            </a:r>
            <a:r>
              <a:rPr lang="ru-RU" dirty="0" smtClean="0"/>
              <a:t> – </a:t>
            </a:r>
            <a:r>
              <a:rPr lang="ru-RU" dirty="0" smtClean="0">
                <a:hlinkClick r:id="rId7" tooltip="1961"/>
              </a:rPr>
              <a:t>61</a:t>
            </a:r>
            <a:r>
              <a:rPr lang="ru-RU" dirty="0" smtClean="0"/>
              <a:t>) и главнокомандващ съюзническите войски по време на </a:t>
            </a:r>
            <a:r>
              <a:rPr lang="ru-RU" dirty="0" smtClean="0">
                <a:hlinkClick r:id="rId8" tooltip="Втората световна война"/>
              </a:rPr>
              <a:t>Втората световна война</a:t>
            </a:r>
            <a:r>
              <a:rPr lang="ru-RU" dirty="0" smtClean="0"/>
              <a:t> с ранг на</a:t>
            </a:r>
            <a:r>
              <a:rPr lang="ru-RU" dirty="0" smtClean="0">
                <a:hlinkClick r:id="rId9" tooltip="Армейски генерал"/>
              </a:rPr>
              <a:t>армейски генерал</a:t>
            </a:r>
            <a:r>
              <a:rPr lang="ru-RU" dirty="0" smtClean="0"/>
              <a:t>.</a:t>
            </a:r>
            <a:endParaRPr lang="bg-BG"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Пътуване">
  <a:themeElements>
    <a:clrScheme name="Пътуване">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Пътуване">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Пътуване">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162</TotalTime>
  <Words>1330</Words>
  <Application>Microsoft Office PowerPoint</Application>
  <PresentationFormat>Презентация на цял екран (4:3)</PresentationFormat>
  <Paragraphs>86</Paragraphs>
  <Slides>39</Slides>
  <Notes>0</Notes>
  <HiddenSlides>0</HiddenSlides>
  <MMClips>0</MMClips>
  <ScaleCrop>false</ScaleCrop>
  <HeadingPairs>
    <vt:vector size="4" baseType="variant">
      <vt:variant>
        <vt:lpstr>Тема</vt:lpstr>
      </vt:variant>
      <vt:variant>
        <vt:i4>1</vt:i4>
      </vt:variant>
      <vt:variant>
        <vt:lpstr>Заглавия на слайдовете</vt:lpstr>
      </vt:variant>
      <vt:variant>
        <vt:i4>39</vt:i4>
      </vt:variant>
    </vt:vector>
  </HeadingPairs>
  <TitlesOfParts>
    <vt:vector size="40" baseType="lpstr">
      <vt:lpstr>Пътуване</vt:lpstr>
      <vt:lpstr>Вътрешнополитическо развитие на САЩ</vt:lpstr>
      <vt:lpstr>Демократическа партия</vt:lpstr>
      <vt:lpstr>Републиканска партия </vt:lpstr>
      <vt:lpstr>Конкуренция между двете партии</vt:lpstr>
      <vt:lpstr>Управление на Хари С. Труман </vt:lpstr>
      <vt:lpstr>Слайд 6</vt:lpstr>
      <vt:lpstr>Джоузеф Маккарти </vt:lpstr>
      <vt:lpstr>Слайд 8</vt:lpstr>
      <vt:lpstr>         Управлението на Дуайт Айзенхауер </vt:lpstr>
      <vt:lpstr>Слайд 10</vt:lpstr>
      <vt:lpstr>Управлението на джон кенеди</vt:lpstr>
      <vt:lpstr>Слайд 12</vt:lpstr>
      <vt:lpstr>Слайд 13</vt:lpstr>
      <vt:lpstr>Смъртта на джон кенеди</vt:lpstr>
      <vt:lpstr>Слайд 15</vt:lpstr>
      <vt:lpstr>Управлението на линдън джонсън</vt:lpstr>
      <vt:lpstr>Слайд 17</vt:lpstr>
      <vt:lpstr>Слайд 18</vt:lpstr>
      <vt:lpstr>Слайд 19</vt:lpstr>
      <vt:lpstr>Управлението на риЧАРД НИКСЪН</vt:lpstr>
      <vt:lpstr>Слайд 21</vt:lpstr>
      <vt:lpstr>Управлението на джими картър</vt:lpstr>
      <vt:lpstr>Слайд 23</vt:lpstr>
      <vt:lpstr>Управлението на Роналд Рейгън</vt:lpstr>
      <vt:lpstr>Слайд 25</vt:lpstr>
      <vt:lpstr>Слайд 26</vt:lpstr>
      <vt:lpstr>Управлението на джордж буш</vt:lpstr>
      <vt:lpstr>Слайд 28</vt:lpstr>
      <vt:lpstr>Управлението на бил клинтън</vt:lpstr>
      <vt:lpstr>Слайд 30</vt:lpstr>
      <vt:lpstr> Значими събития от първият мандат </vt:lpstr>
      <vt:lpstr>Значими събития по време на втория мандат </vt:lpstr>
      <vt:lpstr>Управлението на   Джордж Уокър Буш </vt:lpstr>
      <vt:lpstr>Слайд 34</vt:lpstr>
      <vt:lpstr>Слайд 35</vt:lpstr>
      <vt:lpstr>УПРАВЛЕНИЕТО НА БАРАК ОБАМА</vt:lpstr>
      <vt:lpstr>Слайд 37</vt:lpstr>
      <vt:lpstr>Слайд 38</vt:lpstr>
      <vt:lpstr>  Заключение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Вътрешнополитическо развитие на САЩ</dc:title>
  <dc:creator>Халиме и Нежмет</dc:creator>
  <cp:lastModifiedBy>Халиме и Нежмет</cp:lastModifiedBy>
  <cp:revision>19</cp:revision>
  <dcterms:created xsi:type="dcterms:W3CDTF">2014-04-18T07:44:18Z</dcterms:created>
  <dcterms:modified xsi:type="dcterms:W3CDTF">2014-04-22T20:05:04Z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525513</vt:lpwstr>
  </property>
  <property fmtid="{D5CDD505-2E9C-101B-9397-08002B2CF9AE}" name="NXPowerLiteSettings" pid="3">
    <vt:lpwstr>F7000400038000</vt:lpwstr>
  </property>
  <property fmtid="{D5CDD505-2E9C-101B-9397-08002B2CF9AE}" name="NXPowerLiteVersion" pid="4">
    <vt:lpwstr>D7.0.1</vt:lpwstr>
  </property>
</Properties>
</file>